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trictFirstAndLastChars="0" saveSubsetFonts="1">
  <p:sldMasterIdLst>
    <p:sldMasterId id="2147483660" r:id="rId4"/>
    <p:sldMasterId id="2147483673" r:id="rId5"/>
    <p:sldMasterId id="2147483684" r:id="rId6"/>
    <p:sldMasterId id="2147483696" r:id="rId7"/>
  </p:sldMasterIdLst>
  <p:notesMasterIdLst>
    <p:notesMasterId r:id="rId100"/>
  </p:notesMasterIdLst>
  <p:handoutMasterIdLst>
    <p:handoutMasterId r:id="rId101"/>
  </p:handoutMasterIdLst>
  <p:sldIdLst>
    <p:sldId id="665" r:id="rId8"/>
    <p:sldId id="1138" r:id="rId9"/>
    <p:sldId id="1209" r:id="rId10"/>
    <p:sldId id="1135" r:id="rId11"/>
    <p:sldId id="1250" r:id="rId12"/>
    <p:sldId id="1251" r:id="rId13"/>
    <p:sldId id="1275" r:id="rId14"/>
    <p:sldId id="1276" r:id="rId15"/>
    <p:sldId id="1160" r:id="rId16"/>
    <p:sldId id="1189" r:id="rId17"/>
    <p:sldId id="549" r:id="rId18"/>
    <p:sldId id="525" r:id="rId19"/>
    <p:sldId id="526" r:id="rId20"/>
    <p:sldId id="510" r:id="rId21"/>
    <p:sldId id="490" r:id="rId22"/>
    <p:sldId id="1217" r:id="rId23"/>
    <p:sldId id="654" r:id="rId24"/>
    <p:sldId id="1270" r:id="rId25"/>
    <p:sldId id="1366" r:id="rId26"/>
    <p:sldId id="527" r:id="rId27"/>
    <p:sldId id="545" r:id="rId28"/>
    <p:sldId id="1367" r:id="rId29"/>
    <p:sldId id="547" r:id="rId30"/>
    <p:sldId id="1198" r:id="rId31"/>
    <p:sldId id="546" r:id="rId32"/>
    <p:sldId id="1371" r:id="rId33"/>
    <p:sldId id="1215" r:id="rId34"/>
    <p:sldId id="1216" r:id="rId35"/>
    <p:sldId id="1314" r:id="rId36"/>
    <p:sldId id="1376" r:id="rId37"/>
    <p:sldId id="1353" r:id="rId38"/>
    <p:sldId id="1283" r:id="rId39"/>
    <p:sldId id="1320" r:id="rId40"/>
    <p:sldId id="1226" r:id="rId41"/>
    <p:sldId id="1231" r:id="rId42"/>
    <p:sldId id="1232" r:id="rId43"/>
    <p:sldId id="1372" r:id="rId44"/>
    <p:sldId id="1375" r:id="rId45"/>
    <p:sldId id="1373" r:id="rId46"/>
    <p:sldId id="1374" r:id="rId47"/>
    <p:sldId id="1266" r:id="rId48"/>
    <p:sldId id="1242" r:id="rId49"/>
    <p:sldId id="1263" r:id="rId50"/>
    <p:sldId id="1312" r:id="rId51"/>
    <p:sldId id="1272" r:id="rId52"/>
    <p:sldId id="1377" r:id="rId53"/>
    <p:sldId id="1210" r:id="rId54"/>
    <p:sldId id="1352" r:id="rId55"/>
    <p:sldId id="1365" r:id="rId56"/>
    <p:sldId id="1347" r:id="rId57"/>
    <p:sldId id="1142" r:id="rId58"/>
    <p:sldId id="1143" r:id="rId59"/>
    <p:sldId id="1144" r:id="rId60"/>
    <p:sldId id="1145" r:id="rId61"/>
    <p:sldId id="1147" r:id="rId62"/>
    <p:sldId id="1149" r:id="rId63"/>
    <p:sldId id="1154" r:id="rId64"/>
    <p:sldId id="1354" r:id="rId65"/>
    <p:sldId id="1118" r:id="rId66"/>
    <p:sldId id="1288" r:id="rId67"/>
    <p:sldId id="1061" r:id="rId68"/>
    <p:sldId id="1230" r:id="rId69"/>
    <p:sldId id="1205" r:id="rId70"/>
    <p:sldId id="1206" r:id="rId71"/>
    <p:sldId id="1289" r:id="rId72"/>
    <p:sldId id="1290" r:id="rId73"/>
    <p:sldId id="1291" r:id="rId74"/>
    <p:sldId id="1207" r:id="rId75"/>
    <p:sldId id="1292" r:id="rId76"/>
    <p:sldId id="1293" r:id="rId77"/>
    <p:sldId id="1170" r:id="rId78"/>
    <p:sldId id="1171" r:id="rId79"/>
    <p:sldId id="1294" r:id="rId80"/>
    <p:sldId id="647" r:id="rId81"/>
    <p:sldId id="650" r:id="rId82"/>
    <p:sldId id="1196" r:id="rId83"/>
    <p:sldId id="652" r:id="rId84"/>
    <p:sldId id="653" r:id="rId85"/>
    <p:sldId id="1363" r:id="rId86"/>
    <p:sldId id="655" r:id="rId87"/>
    <p:sldId id="1027" r:id="rId88"/>
    <p:sldId id="1028" r:id="rId89"/>
    <p:sldId id="1355" r:id="rId90"/>
    <p:sldId id="1356" r:id="rId91"/>
    <p:sldId id="1357" r:id="rId92"/>
    <p:sldId id="1359" r:id="rId93"/>
    <p:sldId id="1360" r:id="rId94"/>
    <p:sldId id="1361" r:id="rId95"/>
    <p:sldId id="1213" r:id="rId96"/>
    <p:sldId id="1307" r:id="rId97"/>
    <p:sldId id="1308" r:id="rId98"/>
    <p:sldId id="1370" r:id="rId99"/>
  </p:sldIdLst>
  <p:sldSz cx="6480175" cy="9144000"/>
  <p:notesSz cx="10234613" cy="7104063"/>
  <p:kinsoku lang="ja-JP" invalStChars="～、。，．・：；？！゛゜ヽヾゝゞ々ー’”）〕］｝〉》」』】°‰′″℃￠％ぁぃぅぇぉっゃゅょゎァィゥェォッャュョヮヵヶ!%),.:;?]}｡｣､･ｧｨｩｪｫｬｭｮｯｰﾞﾟ" invalEndChars="‘“（〔［｛〈《「『【￥＄$([\{｢￡"/>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0" userDrawn="1">
          <p15:clr>
            <a:srgbClr val="A4A3A4"/>
          </p15:clr>
        </p15:guide>
        <p15:guide id="2" pos="3946" userDrawn="1">
          <p15:clr>
            <a:srgbClr val="A4A3A4"/>
          </p15:clr>
        </p15:guide>
        <p15:guide id="3" pos="102" userDrawn="1">
          <p15:clr>
            <a:srgbClr val="A4A3A4"/>
          </p15:clr>
        </p15:guide>
        <p15:guide id="4" orient="horz" pos="158" userDrawn="1">
          <p15:clr>
            <a:srgbClr val="A4A3A4"/>
          </p15:clr>
        </p15:guide>
        <p15:guide id="5" pos="3991" userDrawn="1">
          <p15:clr>
            <a:srgbClr val="A4A3A4"/>
          </p15:clr>
        </p15:guide>
        <p15:guide id="7" orient="horz" pos="839" userDrawn="1">
          <p15:clr>
            <a:srgbClr val="A4A3A4"/>
          </p15:clr>
        </p15:guide>
        <p15:guide id="8" orient="horz" pos="2018" userDrawn="1">
          <p15:clr>
            <a:srgbClr val="A4A3A4"/>
          </p15:clr>
        </p15:guide>
        <p15:guide id="9" orient="horz" pos="3923" userDrawn="1">
          <p15:clr>
            <a:srgbClr val="A4A3A4"/>
          </p15:clr>
        </p15:guide>
      </p15:sldGuideLst>
    </p:ext>
    <p:ext uri="{2D200454-40CA-4A62-9FC3-DE9A4176ACB9}">
      <p15:notesGuideLst xmlns:p15="http://schemas.microsoft.com/office/powerpoint/2012/main">
        <p15:guide id="1" orient="horz" pos="2238" userDrawn="1">
          <p15:clr>
            <a:srgbClr val="A4A3A4"/>
          </p15:clr>
        </p15:guide>
        <p15:guide id="2" pos="32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B7DEE8"/>
    <a:srgbClr val="FFCD2F"/>
    <a:srgbClr val="F2F2F2"/>
    <a:srgbClr val="DBEEF4"/>
    <a:srgbClr val="FF5454"/>
    <a:srgbClr val="F7E5E5"/>
    <a:srgbClr val="FFFF99"/>
    <a:srgbClr val="898989"/>
    <a:srgbClr val="D8E3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54E540-2E96-4DD2-BF66-32904943B9D4}" v="7" dt="2023-11-10T07:11:03.907"/>
    <p1510:client id="{0A07CD0C-7DA1-484E-AE6B-6D1CD9AECB39}" vWet="2" dt="2023-11-10T04:35:56.114"/>
    <p1510:client id="{8DBCE8EC-D6FD-7282-94F2-14027779E0F8}" v="1" dt="2023-11-10T04:33:31.913"/>
    <p1510:client id="{B8938172-7134-476E-AA71-7F6F3F490988}" v="642" dt="2023-11-10T05:45:44.05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67" autoAdjust="0"/>
    <p:restoredTop sz="96370" autoAdjust="0"/>
  </p:normalViewPr>
  <p:slideViewPr>
    <p:cSldViewPr>
      <p:cViewPr varScale="1">
        <p:scale>
          <a:sx n="58" d="100"/>
          <a:sy n="58" d="100"/>
        </p:scale>
        <p:origin x="2320" y="44"/>
      </p:cViewPr>
      <p:guideLst>
        <p:guide orient="horz" pos="4360"/>
        <p:guide pos="3946"/>
        <p:guide pos="102"/>
        <p:guide orient="horz" pos="158"/>
        <p:guide pos="3991"/>
        <p:guide orient="horz" pos="839"/>
        <p:guide orient="horz" pos="2018"/>
        <p:guide orient="horz" pos="3923"/>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Lst>
  </p:outlineViewPr>
  <p:notesTextViewPr>
    <p:cViewPr>
      <p:scale>
        <a:sx n="50" d="100"/>
        <a:sy n="50" d="100"/>
      </p:scale>
      <p:origin x="0" y="0"/>
    </p:cViewPr>
  </p:notesTextViewPr>
  <p:sorterViewPr>
    <p:cViewPr>
      <p:scale>
        <a:sx n="75" d="100"/>
        <a:sy n="75" d="100"/>
      </p:scale>
      <p:origin x="0" y="0"/>
    </p:cViewPr>
  </p:sorterViewPr>
  <p:notesViewPr>
    <p:cSldViewPr>
      <p:cViewPr varScale="1">
        <p:scale>
          <a:sx n="113" d="100"/>
          <a:sy n="113" d="100"/>
        </p:scale>
        <p:origin x="2136" y="102"/>
      </p:cViewPr>
      <p:guideLst>
        <p:guide orient="horz" pos="2238"/>
        <p:guide pos="322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07" Type="http://schemas.microsoft.com/office/2015/10/relationships/revisionInfo" Target="revisionInfo.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commentAuthors" Target="commentAuthors.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s>
</file>

<file path=ppt/_rels/viewProps.xml.rels><?xml version="1.0" encoding="UTF-8" standalone="yes"?>
<Relationships xmlns="http://schemas.openxmlformats.org/package/2006/relationships"><Relationship Id="rId13" Type="http://schemas.openxmlformats.org/officeDocument/2006/relationships/slide" Target="slides/slide23.xml"/><Relationship Id="rId18" Type="http://schemas.openxmlformats.org/officeDocument/2006/relationships/slide" Target="slides/slide52.xml"/><Relationship Id="rId26" Type="http://schemas.openxmlformats.org/officeDocument/2006/relationships/slide" Target="slides/slide69.xml"/><Relationship Id="rId3" Type="http://schemas.openxmlformats.org/officeDocument/2006/relationships/slide" Target="slides/slide12.xml"/><Relationship Id="rId21" Type="http://schemas.openxmlformats.org/officeDocument/2006/relationships/slide" Target="slides/slide55.xml"/><Relationship Id="rId7" Type="http://schemas.openxmlformats.org/officeDocument/2006/relationships/slide" Target="slides/slide16.xml"/><Relationship Id="rId12" Type="http://schemas.openxmlformats.org/officeDocument/2006/relationships/slide" Target="slides/slide22.xml"/><Relationship Id="rId17" Type="http://schemas.openxmlformats.org/officeDocument/2006/relationships/slide" Target="slides/slide51.xml"/><Relationship Id="rId25" Type="http://schemas.openxmlformats.org/officeDocument/2006/relationships/slide" Target="slides/slide64.xml"/><Relationship Id="rId33" Type="http://schemas.openxmlformats.org/officeDocument/2006/relationships/slide" Target="slides/slide80.xml"/><Relationship Id="rId2" Type="http://schemas.openxmlformats.org/officeDocument/2006/relationships/slide" Target="slides/slide9.xml"/><Relationship Id="rId16" Type="http://schemas.openxmlformats.org/officeDocument/2006/relationships/slide" Target="slides/slide50.xml"/><Relationship Id="rId20" Type="http://schemas.openxmlformats.org/officeDocument/2006/relationships/slide" Target="slides/slide54.xml"/><Relationship Id="rId29" Type="http://schemas.openxmlformats.org/officeDocument/2006/relationships/slide" Target="slides/slide75.xml"/><Relationship Id="rId1" Type="http://schemas.openxmlformats.org/officeDocument/2006/relationships/slide" Target="slides/slide1.xml"/><Relationship Id="rId6" Type="http://schemas.openxmlformats.org/officeDocument/2006/relationships/slide" Target="slides/slide15.xml"/><Relationship Id="rId11" Type="http://schemas.openxmlformats.org/officeDocument/2006/relationships/slide" Target="slides/slide21.xml"/><Relationship Id="rId24" Type="http://schemas.openxmlformats.org/officeDocument/2006/relationships/slide" Target="slides/slide63.xml"/><Relationship Id="rId32" Type="http://schemas.openxmlformats.org/officeDocument/2006/relationships/slide" Target="slides/slide79.xml"/><Relationship Id="rId5" Type="http://schemas.openxmlformats.org/officeDocument/2006/relationships/slide" Target="slides/slide14.xml"/><Relationship Id="rId15" Type="http://schemas.openxmlformats.org/officeDocument/2006/relationships/slide" Target="slides/slide25.xml"/><Relationship Id="rId23" Type="http://schemas.openxmlformats.org/officeDocument/2006/relationships/slide" Target="slides/slide57.xml"/><Relationship Id="rId28" Type="http://schemas.openxmlformats.org/officeDocument/2006/relationships/slide" Target="slides/slide74.xml"/><Relationship Id="rId10" Type="http://schemas.openxmlformats.org/officeDocument/2006/relationships/slide" Target="slides/slide20.xml"/><Relationship Id="rId19" Type="http://schemas.openxmlformats.org/officeDocument/2006/relationships/slide" Target="slides/slide53.xml"/><Relationship Id="rId31" Type="http://schemas.openxmlformats.org/officeDocument/2006/relationships/slide" Target="slides/slide78.xml"/><Relationship Id="rId4" Type="http://schemas.openxmlformats.org/officeDocument/2006/relationships/slide" Target="slides/slide13.xml"/><Relationship Id="rId9" Type="http://schemas.openxmlformats.org/officeDocument/2006/relationships/slide" Target="slides/slide19.xml"/><Relationship Id="rId14" Type="http://schemas.openxmlformats.org/officeDocument/2006/relationships/slide" Target="slides/slide24.xml"/><Relationship Id="rId22" Type="http://schemas.openxmlformats.org/officeDocument/2006/relationships/slide" Target="slides/slide56.xml"/><Relationship Id="rId27" Type="http://schemas.openxmlformats.org/officeDocument/2006/relationships/slide" Target="slides/slide70.xml"/><Relationship Id="rId30" Type="http://schemas.openxmlformats.org/officeDocument/2006/relationships/slide" Target="slides/slide77.xml"/><Relationship Id="rId8"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0"/>
            <a:ext cx="4435000" cy="355203"/>
          </a:xfrm>
          <a:prstGeom prst="rect">
            <a:avLst/>
          </a:prstGeom>
        </p:spPr>
        <p:txBody>
          <a:bodyPr vert="horz" lIns="95452" tIns="47729" rIns="95452" bIns="47729" rtlCol="0"/>
          <a:lstStyle>
            <a:lvl1pPr algn="l">
              <a:defRPr sz="1300"/>
            </a:lvl1pPr>
          </a:lstStyle>
          <a:p>
            <a:endParaRPr kumimoji="1" lang="ja-JP" altLang="en-US" dirty="0"/>
          </a:p>
        </p:txBody>
      </p:sp>
      <p:sp>
        <p:nvSpPr>
          <p:cNvPr id="3" name="日付プレースホルダ 2"/>
          <p:cNvSpPr>
            <a:spLocks noGrp="1"/>
          </p:cNvSpPr>
          <p:nvPr>
            <p:ph type="dt" sz="quarter" idx="1"/>
          </p:nvPr>
        </p:nvSpPr>
        <p:spPr>
          <a:xfrm>
            <a:off x="5797249" y="0"/>
            <a:ext cx="4435000" cy="355203"/>
          </a:xfrm>
          <a:prstGeom prst="rect">
            <a:avLst/>
          </a:prstGeom>
        </p:spPr>
        <p:txBody>
          <a:bodyPr vert="horz" lIns="95452" tIns="47729" rIns="95452" bIns="47729" rtlCol="0"/>
          <a:lstStyle>
            <a:lvl1pPr algn="r">
              <a:defRPr sz="1300"/>
            </a:lvl1pPr>
          </a:lstStyle>
          <a:p>
            <a:fld id="{B27873A0-6270-4274-8E15-550EB541D4FF}" type="datetimeFigureOut">
              <a:rPr kumimoji="1" lang="ja-JP" altLang="en-US" smtClean="0"/>
              <a:pPr/>
              <a:t>2024/3/12</a:t>
            </a:fld>
            <a:endParaRPr kumimoji="1" lang="ja-JP" altLang="en-US" dirty="0"/>
          </a:p>
        </p:txBody>
      </p:sp>
      <p:sp>
        <p:nvSpPr>
          <p:cNvPr id="5" name="スライド番号プレースホルダ 4"/>
          <p:cNvSpPr>
            <a:spLocks noGrp="1"/>
          </p:cNvSpPr>
          <p:nvPr>
            <p:ph type="sldNum" sz="quarter" idx="3"/>
          </p:nvPr>
        </p:nvSpPr>
        <p:spPr>
          <a:xfrm>
            <a:off x="5797249" y="6747627"/>
            <a:ext cx="4435000" cy="355203"/>
          </a:xfrm>
          <a:prstGeom prst="rect">
            <a:avLst/>
          </a:prstGeom>
        </p:spPr>
        <p:txBody>
          <a:bodyPr vert="horz" lIns="95452" tIns="47729" rIns="95452" bIns="47729" rtlCol="0" anchor="b"/>
          <a:lstStyle>
            <a:lvl1pPr algn="r">
              <a:defRPr sz="1300"/>
            </a:lvl1pPr>
          </a:lstStyle>
          <a:p>
            <a:fld id="{60AA5F5B-7561-4504-8956-86A81B549431}" type="slidenum">
              <a:rPr kumimoji="1" lang="ja-JP" altLang="en-US" smtClean="0"/>
              <a:pPr/>
              <a:t>‹#›</a:t>
            </a:fld>
            <a:endParaRPr kumimoji="1" lang="ja-JP" altLang="en-US" dirty="0"/>
          </a:p>
        </p:txBody>
      </p:sp>
    </p:spTree>
    <p:extLst>
      <p:ext uri="{BB962C8B-B14F-4D97-AF65-F5344CB8AC3E}">
        <p14:creationId xmlns:p14="http://schemas.microsoft.com/office/powerpoint/2010/main" val="24519258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0"/>
            <a:ext cx="4435000" cy="355203"/>
          </a:xfrm>
          <a:prstGeom prst="rect">
            <a:avLst/>
          </a:prstGeom>
        </p:spPr>
        <p:txBody>
          <a:bodyPr vert="horz" lIns="95452" tIns="47729" rIns="95452" bIns="47729" rtlCol="0"/>
          <a:lstStyle>
            <a:lvl1pPr algn="l">
              <a:defRPr sz="1300"/>
            </a:lvl1pPr>
          </a:lstStyle>
          <a:p>
            <a:endParaRPr kumimoji="1" lang="ja-JP" altLang="en-US" dirty="0"/>
          </a:p>
        </p:txBody>
      </p:sp>
      <p:sp>
        <p:nvSpPr>
          <p:cNvPr id="3" name="日付プレースホルダ 2"/>
          <p:cNvSpPr>
            <a:spLocks noGrp="1"/>
          </p:cNvSpPr>
          <p:nvPr>
            <p:ph type="dt" idx="1"/>
          </p:nvPr>
        </p:nvSpPr>
        <p:spPr>
          <a:xfrm>
            <a:off x="5797249" y="0"/>
            <a:ext cx="4435000" cy="355203"/>
          </a:xfrm>
          <a:prstGeom prst="rect">
            <a:avLst/>
          </a:prstGeom>
        </p:spPr>
        <p:txBody>
          <a:bodyPr vert="horz" lIns="95452" tIns="47729" rIns="95452" bIns="47729" rtlCol="0"/>
          <a:lstStyle>
            <a:lvl1pPr algn="r">
              <a:defRPr sz="1300"/>
            </a:lvl1pPr>
          </a:lstStyle>
          <a:p>
            <a:fld id="{83A8B6A7-9994-4D5A-BDFD-5381E9EB3F81}" type="datetimeFigureOut">
              <a:rPr kumimoji="1" lang="ja-JP" altLang="en-US" smtClean="0"/>
              <a:pPr/>
              <a:t>2024/3/12</a:t>
            </a:fld>
            <a:endParaRPr kumimoji="1" lang="ja-JP" altLang="en-US" dirty="0"/>
          </a:p>
        </p:txBody>
      </p:sp>
      <p:sp>
        <p:nvSpPr>
          <p:cNvPr id="4" name="スライド イメージ プレースホルダ 3"/>
          <p:cNvSpPr>
            <a:spLocks noGrp="1" noRot="1" noChangeAspect="1"/>
          </p:cNvSpPr>
          <p:nvPr>
            <p:ph type="sldImg" idx="2"/>
          </p:nvPr>
        </p:nvSpPr>
        <p:spPr>
          <a:xfrm>
            <a:off x="4173538" y="531813"/>
            <a:ext cx="1887537" cy="2665412"/>
          </a:xfrm>
          <a:prstGeom prst="rect">
            <a:avLst/>
          </a:prstGeom>
          <a:noFill/>
          <a:ln w="12700">
            <a:solidFill>
              <a:prstClr val="black"/>
            </a:solidFill>
          </a:ln>
        </p:spPr>
        <p:txBody>
          <a:bodyPr vert="horz" lIns="95452" tIns="47729" rIns="95452" bIns="47729" rtlCol="0" anchor="ctr"/>
          <a:lstStyle/>
          <a:p>
            <a:endParaRPr lang="ja-JP" altLang="en-US" dirty="0"/>
          </a:p>
        </p:txBody>
      </p:sp>
      <p:sp>
        <p:nvSpPr>
          <p:cNvPr id="5" name="ノート プレースホルダ 4"/>
          <p:cNvSpPr>
            <a:spLocks noGrp="1"/>
          </p:cNvSpPr>
          <p:nvPr>
            <p:ph type="body" sz="quarter" idx="3"/>
          </p:nvPr>
        </p:nvSpPr>
        <p:spPr>
          <a:xfrm>
            <a:off x="1023462" y="3374434"/>
            <a:ext cx="8187690" cy="3196828"/>
          </a:xfrm>
          <a:prstGeom prst="rect">
            <a:avLst/>
          </a:prstGeom>
        </p:spPr>
        <p:txBody>
          <a:bodyPr vert="horz" lIns="95452" tIns="47729" rIns="95452" bIns="47729"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6" y="6747627"/>
            <a:ext cx="4435000" cy="355203"/>
          </a:xfrm>
          <a:prstGeom prst="rect">
            <a:avLst/>
          </a:prstGeom>
        </p:spPr>
        <p:txBody>
          <a:bodyPr vert="horz" lIns="95452" tIns="47729" rIns="95452" bIns="47729" rtlCol="0" anchor="b"/>
          <a:lstStyle>
            <a:lvl1pPr algn="l">
              <a:defRPr sz="1300"/>
            </a:lvl1pPr>
          </a:lstStyle>
          <a:p>
            <a:endParaRPr kumimoji="1" lang="ja-JP" altLang="en-US" dirty="0"/>
          </a:p>
        </p:txBody>
      </p:sp>
      <p:sp>
        <p:nvSpPr>
          <p:cNvPr id="7" name="スライド番号プレースホルダ 6"/>
          <p:cNvSpPr>
            <a:spLocks noGrp="1"/>
          </p:cNvSpPr>
          <p:nvPr>
            <p:ph type="sldNum" sz="quarter" idx="5"/>
          </p:nvPr>
        </p:nvSpPr>
        <p:spPr>
          <a:xfrm>
            <a:off x="5797249" y="6747627"/>
            <a:ext cx="4435000" cy="355203"/>
          </a:xfrm>
          <a:prstGeom prst="rect">
            <a:avLst/>
          </a:prstGeom>
        </p:spPr>
        <p:txBody>
          <a:bodyPr vert="horz" lIns="95452" tIns="47729" rIns="95452" bIns="47729" rtlCol="0" anchor="b"/>
          <a:lstStyle>
            <a:lvl1pPr algn="r">
              <a:defRPr sz="1300"/>
            </a:lvl1pPr>
          </a:lstStyle>
          <a:p>
            <a:fld id="{C73D8B67-9D8E-4A27-A6F9-68FB0F42A4D8}" type="slidenum">
              <a:rPr kumimoji="1" lang="ja-JP" altLang="en-US" smtClean="0"/>
              <a:pPr/>
              <a:t>‹#›</a:t>
            </a:fld>
            <a:endParaRPr kumimoji="1" lang="ja-JP" altLang="en-US" dirty="0"/>
          </a:p>
        </p:txBody>
      </p:sp>
    </p:spTree>
    <p:extLst>
      <p:ext uri="{BB962C8B-B14F-4D97-AF65-F5344CB8AC3E}">
        <p14:creationId xmlns:p14="http://schemas.microsoft.com/office/powerpoint/2010/main" val="22422151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73D8B67-9D8E-4A27-A6F9-68FB0F42A4D8}" type="slidenum">
              <a:rPr kumimoji="1" lang="ja-JP" altLang="en-US" smtClean="0"/>
              <a:pPr/>
              <a:t>0</a:t>
            </a:fld>
            <a:endParaRPr kumimoji="1" lang="ja-JP" altLang="en-US" dirty="0"/>
          </a:p>
        </p:txBody>
      </p:sp>
    </p:spTree>
    <p:extLst>
      <p:ext uri="{BB962C8B-B14F-4D97-AF65-F5344CB8AC3E}">
        <p14:creationId xmlns:p14="http://schemas.microsoft.com/office/powerpoint/2010/main" val="142492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836">
              <a:defRPr/>
            </a:pPr>
            <a:endParaRPr kumimoji="1" lang="ja-JP" altLang="en-US" dirty="0"/>
          </a:p>
        </p:txBody>
      </p:sp>
      <p:sp>
        <p:nvSpPr>
          <p:cNvPr id="4" name="スライド番号プレースホルダー 3"/>
          <p:cNvSpPr>
            <a:spLocks noGrp="1"/>
          </p:cNvSpPr>
          <p:nvPr>
            <p:ph type="sldNum" sz="quarter" idx="5"/>
          </p:nvPr>
        </p:nvSpPr>
        <p:spPr/>
        <p:txBody>
          <a:bodyPr/>
          <a:lstStyle/>
          <a:p>
            <a:fld id="{C73D8B67-9D8E-4A27-A6F9-68FB0F42A4D8}" type="slidenum">
              <a:rPr kumimoji="1" lang="ja-JP" altLang="en-US" smtClean="0"/>
              <a:pPr/>
              <a:t>43</a:t>
            </a:fld>
            <a:endParaRPr kumimoji="1" lang="ja-JP" altLang="en-US" dirty="0"/>
          </a:p>
        </p:txBody>
      </p:sp>
    </p:spTree>
    <p:extLst>
      <p:ext uri="{BB962C8B-B14F-4D97-AF65-F5344CB8AC3E}">
        <p14:creationId xmlns:p14="http://schemas.microsoft.com/office/powerpoint/2010/main" val="1709775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836">
              <a:defRPr/>
            </a:pPr>
            <a:endParaRPr kumimoji="1" lang="ja-JP" altLang="en-US" dirty="0"/>
          </a:p>
        </p:txBody>
      </p:sp>
      <p:sp>
        <p:nvSpPr>
          <p:cNvPr id="4" name="スライド番号プレースホルダー 3"/>
          <p:cNvSpPr>
            <a:spLocks noGrp="1"/>
          </p:cNvSpPr>
          <p:nvPr>
            <p:ph type="sldNum" sz="quarter" idx="5"/>
          </p:nvPr>
        </p:nvSpPr>
        <p:spPr/>
        <p:txBody>
          <a:bodyPr/>
          <a:lstStyle/>
          <a:p>
            <a:fld id="{C73D8B67-9D8E-4A27-A6F9-68FB0F42A4D8}" type="slidenum">
              <a:rPr kumimoji="1" lang="ja-JP" altLang="en-US" smtClean="0"/>
              <a:pPr/>
              <a:t>44</a:t>
            </a:fld>
            <a:endParaRPr kumimoji="1" lang="ja-JP" altLang="en-US" dirty="0"/>
          </a:p>
        </p:txBody>
      </p:sp>
    </p:spTree>
    <p:extLst>
      <p:ext uri="{BB962C8B-B14F-4D97-AF65-F5344CB8AC3E}">
        <p14:creationId xmlns:p14="http://schemas.microsoft.com/office/powerpoint/2010/main" val="729734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73538" y="531813"/>
            <a:ext cx="1887537" cy="266541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477454">
              <a:defRPr/>
            </a:pPr>
            <a:fld id="{C73D8B67-9D8E-4A27-A6F9-68FB0F42A4D8}" type="slidenum">
              <a:rPr lang="ja-JP" altLang="en-US">
                <a:solidFill>
                  <a:prstClr val="black"/>
                </a:solidFill>
                <a:latin typeface="游ゴシック" panose="020F0502020204030204"/>
                <a:ea typeface="游ゴシック" panose="020B0400000000000000" pitchFamily="50" charset="-128"/>
              </a:rPr>
              <a:pPr defTabSz="477454">
                <a:defRPr/>
              </a:pPr>
              <a:t>46</a:t>
            </a:fld>
            <a:endParaRPr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163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73D8B67-9D8E-4A27-A6F9-68FB0F42A4D8}" type="slidenum">
              <a:rPr kumimoji="1" lang="ja-JP" altLang="en-US" smtClean="0"/>
              <a:pPr/>
              <a:t>58</a:t>
            </a:fld>
            <a:endParaRPr kumimoji="1" lang="ja-JP" altLang="en-US" dirty="0"/>
          </a:p>
        </p:txBody>
      </p:sp>
    </p:spTree>
    <p:extLst>
      <p:ext uri="{BB962C8B-B14F-4D97-AF65-F5344CB8AC3E}">
        <p14:creationId xmlns:p14="http://schemas.microsoft.com/office/powerpoint/2010/main" val="3950395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3D8B67-9D8E-4A27-A6F9-68FB0F42A4D8}" type="slidenum">
              <a:rPr kumimoji="1" lang="ja-JP" altLang="en-US" smtClean="0"/>
              <a:pPr/>
              <a:t>61</a:t>
            </a:fld>
            <a:endParaRPr kumimoji="1" lang="ja-JP" altLang="en-US" dirty="0"/>
          </a:p>
        </p:txBody>
      </p:sp>
    </p:spTree>
    <p:extLst>
      <p:ext uri="{BB962C8B-B14F-4D97-AF65-F5344CB8AC3E}">
        <p14:creationId xmlns:p14="http://schemas.microsoft.com/office/powerpoint/2010/main" val="1062627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3D8B67-9D8E-4A27-A6F9-68FB0F42A4D8}" type="slidenum">
              <a:rPr kumimoji="1" lang="ja-JP" altLang="en-US" smtClean="0"/>
              <a:pPr/>
              <a:t>87</a:t>
            </a:fld>
            <a:endParaRPr kumimoji="1" lang="ja-JP" altLang="en-US" dirty="0"/>
          </a:p>
        </p:txBody>
      </p:sp>
    </p:spTree>
    <p:extLst>
      <p:ext uri="{BB962C8B-B14F-4D97-AF65-F5344CB8AC3E}">
        <p14:creationId xmlns:p14="http://schemas.microsoft.com/office/powerpoint/2010/main" val="3550500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73D8B67-9D8E-4A27-A6F9-68FB0F42A4D8}" type="slidenum">
              <a:rPr kumimoji="1" lang="ja-JP" altLang="en-US" smtClean="0"/>
              <a:pPr/>
              <a:t>88</a:t>
            </a:fld>
            <a:endParaRPr kumimoji="1" lang="ja-JP" altLang="en-US" dirty="0"/>
          </a:p>
        </p:txBody>
      </p:sp>
    </p:spTree>
    <p:extLst>
      <p:ext uri="{BB962C8B-B14F-4D97-AF65-F5344CB8AC3E}">
        <p14:creationId xmlns:p14="http://schemas.microsoft.com/office/powerpoint/2010/main" val="148967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73538" y="531813"/>
            <a:ext cx="1887537" cy="26654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36679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73D8B67-9D8E-4A27-A6F9-68FB0F42A4D8}" type="slidenum">
              <a:rPr kumimoji="1" lang="ja-JP" altLang="en-US" smtClean="0"/>
              <a:pPr/>
              <a:t>5</a:t>
            </a:fld>
            <a:endParaRPr kumimoji="1" lang="ja-JP" altLang="en-US" dirty="0"/>
          </a:p>
        </p:txBody>
      </p:sp>
    </p:spTree>
    <p:extLst>
      <p:ext uri="{BB962C8B-B14F-4D97-AF65-F5344CB8AC3E}">
        <p14:creationId xmlns:p14="http://schemas.microsoft.com/office/powerpoint/2010/main" val="1145037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73538" y="531813"/>
            <a:ext cx="1887537" cy="26654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12846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73D8B67-9D8E-4A27-A6F9-68FB0F42A4D8}" type="slidenum">
              <a:rPr kumimoji="1" lang="ja-JP" altLang="en-US" smtClean="0"/>
              <a:pPr/>
              <a:t>7</a:t>
            </a:fld>
            <a:endParaRPr kumimoji="1" lang="ja-JP" altLang="en-US" dirty="0"/>
          </a:p>
        </p:txBody>
      </p:sp>
    </p:spTree>
    <p:extLst>
      <p:ext uri="{BB962C8B-B14F-4D97-AF65-F5344CB8AC3E}">
        <p14:creationId xmlns:p14="http://schemas.microsoft.com/office/powerpoint/2010/main" val="1277525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173538" y="531813"/>
            <a:ext cx="1887537" cy="2665412"/>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73D8B67-9D8E-4A27-A6F9-68FB0F42A4D8}" type="slidenum">
              <a:rPr kumimoji="1" lang="ja-JP" altLang="en-US" smtClean="0"/>
              <a:pPr/>
              <a:t>8</a:t>
            </a:fld>
            <a:endParaRPr kumimoji="1" lang="ja-JP" altLang="en-US" dirty="0"/>
          </a:p>
        </p:txBody>
      </p:sp>
    </p:spTree>
    <p:extLst>
      <p:ext uri="{BB962C8B-B14F-4D97-AF65-F5344CB8AC3E}">
        <p14:creationId xmlns:p14="http://schemas.microsoft.com/office/powerpoint/2010/main" val="2704538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836">
              <a:defRPr/>
            </a:pPr>
            <a:endParaRPr kumimoji="1" lang="ja-JP" altLang="en-US" dirty="0"/>
          </a:p>
        </p:txBody>
      </p:sp>
      <p:sp>
        <p:nvSpPr>
          <p:cNvPr id="4" name="スライド番号プレースホルダー 3"/>
          <p:cNvSpPr>
            <a:spLocks noGrp="1"/>
          </p:cNvSpPr>
          <p:nvPr>
            <p:ph type="sldNum" sz="quarter" idx="5"/>
          </p:nvPr>
        </p:nvSpPr>
        <p:spPr/>
        <p:txBody>
          <a:bodyPr/>
          <a:lstStyle/>
          <a:p>
            <a:fld id="{C73D8B67-9D8E-4A27-A6F9-68FB0F42A4D8}" type="slidenum">
              <a:rPr kumimoji="1" lang="ja-JP" altLang="en-US" smtClean="0"/>
              <a:pPr/>
              <a:t>17</a:t>
            </a:fld>
            <a:endParaRPr kumimoji="1" lang="ja-JP" altLang="en-US" dirty="0"/>
          </a:p>
        </p:txBody>
      </p:sp>
    </p:spTree>
    <p:extLst>
      <p:ext uri="{BB962C8B-B14F-4D97-AF65-F5344CB8AC3E}">
        <p14:creationId xmlns:p14="http://schemas.microsoft.com/office/powerpoint/2010/main" val="590193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836">
              <a:defRPr/>
            </a:pPr>
            <a:endParaRPr kumimoji="1" lang="ja-JP" altLang="en-US" dirty="0"/>
          </a:p>
        </p:txBody>
      </p:sp>
      <p:sp>
        <p:nvSpPr>
          <p:cNvPr id="4" name="スライド番号プレースホルダー 3"/>
          <p:cNvSpPr>
            <a:spLocks noGrp="1"/>
          </p:cNvSpPr>
          <p:nvPr>
            <p:ph type="sldNum" sz="quarter" idx="5"/>
          </p:nvPr>
        </p:nvSpPr>
        <p:spPr/>
        <p:txBody>
          <a:bodyPr/>
          <a:lstStyle/>
          <a:p>
            <a:fld id="{C73D8B67-9D8E-4A27-A6F9-68FB0F42A4D8}" type="slidenum">
              <a:rPr kumimoji="1" lang="ja-JP" altLang="en-US" smtClean="0"/>
              <a:pPr/>
              <a:t>41</a:t>
            </a:fld>
            <a:endParaRPr kumimoji="1" lang="ja-JP" altLang="en-US" dirty="0"/>
          </a:p>
        </p:txBody>
      </p:sp>
    </p:spTree>
    <p:extLst>
      <p:ext uri="{BB962C8B-B14F-4D97-AF65-F5344CB8AC3E}">
        <p14:creationId xmlns:p14="http://schemas.microsoft.com/office/powerpoint/2010/main" val="2417082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836">
              <a:defRPr/>
            </a:pPr>
            <a:endParaRPr kumimoji="1" lang="ja-JP" altLang="en-US" dirty="0"/>
          </a:p>
        </p:txBody>
      </p:sp>
      <p:sp>
        <p:nvSpPr>
          <p:cNvPr id="4" name="スライド番号プレースホルダー 3"/>
          <p:cNvSpPr>
            <a:spLocks noGrp="1"/>
          </p:cNvSpPr>
          <p:nvPr>
            <p:ph type="sldNum" sz="quarter" idx="5"/>
          </p:nvPr>
        </p:nvSpPr>
        <p:spPr/>
        <p:txBody>
          <a:bodyPr/>
          <a:lstStyle/>
          <a:p>
            <a:fld id="{C73D8B67-9D8E-4A27-A6F9-68FB0F42A4D8}" type="slidenum">
              <a:rPr kumimoji="1" lang="ja-JP" altLang="en-US" smtClean="0"/>
              <a:pPr/>
              <a:t>42</a:t>
            </a:fld>
            <a:endParaRPr kumimoji="1" lang="ja-JP" altLang="en-US" dirty="0"/>
          </a:p>
        </p:txBody>
      </p:sp>
    </p:spTree>
    <p:extLst>
      <p:ext uri="{BB962C8B-B14F-4D97-AF65-F5344CB8AC3E}">
        <p14:creationId xmlns:p14="http://schemas.microsoft.com/office/powerpoint/2010/main" val="126659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6013" y="2840038"/>
            <a:ext cx="5508149" cy="1960562"/>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972026" y="5181600"/>
            <a:ext cx="4536123"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57F7BE89-F534-4D6E-9902-BA9B38609BFA}" type="datetime1">
              <a:rPr kumimoji="1" lang="ja-JP" altLang="en-US" smtClean="0"/>
              <a:t>2024/3/12</a:t>
            </a:fld>
            <a:endParaRPr kumimoji="1" lang="ja-JP" altLang="en-US" dirty="0"/>
          </a:p>
        </p:txBody>
      </p:sp>
      <p:sp>
        <p:nvSpPr>
          <p:cNvPr id="5" name="フッター プレースホルダ 4"/>
          <p:cNvSpPr>
            <a:spLocks noGrp="1"/>
          </p:cNvSpPr>
          <p:nvPr>
            <p:ph type="ftr" sz="quarter" idx="11"/>
          </p:nvPr>
        </p:nvSpPr>
        <p:spPr>
          <a:xfrm>
            <a:off x="4428120" y="7884369"/>
            <a:ext cx="2052055" cy="485775"/>
          </a:xfrm>
        </p:spPr>
        <p:txBody>
          <a:bodyPr/>
          <a:lstStyle/>
          <a:p>
            <a:endParaRPr kumimoji="1" lang="ja-JP" altLang="en-US" dirty="0"/>
          </a:p>
        </p:txBody>
      </p:sp>
      <p:sp>
        <p:nvSpPr>
          <p:cNvPr id="6" name="スライド番号プレースホルダ 5">
            <a:extLst>
              <a:ext uri="{FF2B5EF4-FFF2-40B4-BE49-F238E27FC236}">
                <a16:creationId xmlns:a16="http://schemas.microsoft.com/office/drawing/2014/main" id="{668CAF0E-7F94-AEB6-E6AF-258FDF45F5EF}"/>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B45ACD7-EE80-46AE-AB9A-FE656B50A714}" type="datetime1">
              <a:rPr kumimoji="1" lang="ja-JP" altLang="en-US" smtClean="0"/>
              <a:t>2024/3/12</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5" name="スライド番号プレースホルダ 5">
            <a:extLst>
              <a:ext uri="{FF2B5EF4-FFF2-40B4-BE49-F238E27FC236}">
                <a16:creationId xmlns:a16="http://schemas.microsoft.com/office/drawing/2014/main" id="{C15FD534-012A-7E9D-17FD-5C7C76BD877E}"/>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32340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6013" y="2840038"/>
            <a:ext cx="5508149" cy="1960562"/>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972026" y="5181600"/>
            <a:ext cx="4536123"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 3"/>
          <p:cNvSpPr>
            <a:spLocks noGrp="1"/>
          </p:cNvSpPr>
          <p:nvPr>
            <p:ph type="dt" sz="half" idx="10"/>
          </p:nvPr>
        </p:nvSpPr>
        <p:spPr/>
        <p:txBody>
          <a:bodyPr/>
          <a:lstStyle/>
          <a:p>
            <a:fld id="{F58EA2BF-3D99-4D69-B898-882BFFC095BC}" type="datetime1">
              <a:rPr kumimoji="1" lang="ja-JP" altLang="en-US" smtClean="0"/>
              <a:t>2024/3/12</a:t>
            </a:fld>
            <a:endParaRPr kumimoji="1" lang="ja-JP" altLang="en-US" dirty="0"/>
          </a:p>
        </p:txBody>
      </p:sp>
      <p:sp>
        <p:nvSpPr>
          <p:cNvPr id="5" name="フッター プレースホルダ 4"/>
          <p:cNvSpPr>
            <a:spLocks noGrp="1"/>
          </p:cNvSpPr>
          <p:nvPr>
            <p:ph type="ftr" sz="quarter" idx="11"/>
          </p:nvPr>
        </p:nvSpPr>
        <p:spPr>
          <a:xfrm>
            <a:off x="4428120" y="7884369"/>
            <a:ext cx="2052055" cy="485775"/>
          </a:xfrm>
        </p:spPr>
        <p:txBody>
          <a:bodyPr/>
          <a:lstStyle/>
          <a:p>
            <a:endParaRPr kumimoji="1" lang="ja-JP" altLang="en-US" dirty="0"/>
          </a:p>
        </p:txBody>
      </p:sp>
      <p:sp>
        <p:nvSpPr>
          <p:cNvPr id="8" name="スライド番号プレースホルダ 5">
            <a:extLst>
              <a:ext uri="{FF2B5EF4-FFF2-40B4-BE49-F238E27FC236}">
                <a16:creationId xmlns:a16="http://schemas.microsoft.com/office/drawing/2014/main" id="{8FDF3B02-DDFA-E8C1-CF30-BA311D559338}"/>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72732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A262943-5AFF-4AAA-A01D-16777E3A3CCB}" type="datetime1">
              <a:rPr kumimoji="1" lang="ja-JP" altLang="en-US" smtClean="0"/>
              <a:t>2024/3/12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a:extLst>
              <a:ext uri="{FF2B5EF4-FFF2-40B4-BE49-F238E27FC236}">
                <a16:creationId xmlns:a16="http://schemas.microsoft.com/office/drawing/2014/main" id="{5CEB971A-79BF-3267-24CE-8253B1CF0FBF}"/>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112918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11514" y="5875338"/>
            <a:ext cx="5508149" cy="1816100"/>
          </a:xfrm>
        </p:spPr>
        <p:txBody>
          <a:bodyPr anchor="t"/>
          <a:lstStyle>
            <a:lvl1pPr algn="l">
              <a:defRPr sz="4000"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511514" y="3875088"/>
            <a:ext cx="5508149"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p:txBody>
          <a:bodyPr/>
          <a:lstStyle/>
          <a:p>
            <a:fld id="{B57FAE05-CEEB-48DA-A5D2-AF0FFA8435BC}" type="datetime1">
              <a:rPr kumimoji="1" lang="ja-JP" altLang="en-US" smtClean="0"/>
              <a:t>2024/3/12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a:extLst>
              <a:ext uri="{FF2B5EF4-FFF2-40B4-BE49-F238E27FC236}">
                <a16:creationId xmlns:a16="http://schemas.microsoft.com/office/drawing/2014/main" id="{C936FAAD-1A54-C954-ACF3-B28EE448BDDA}"/>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1804011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sz="half" idx="1"/>
          </p:nvPr>
        </p:nvSpPr>
        <p:spPr>
          <a:xfrm>
            <a:off x="324009" y="2133600"/>
            <a:ext cx="2844077"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312089" y="2133600"/>
            <a:ext cx="2844077"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071812D9-0416-46FA-9FE2-1BC04C10053A}" type="datetime1">
              <a:rPr kumimoji="1" lang="ja-JP" altLang="en-US" smtClean="0"/>
              <a:t>2024/3/12</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5">
            <a:extLst>
              <a:ext uri="{FF2B5EF4-FFF2-40B4-BE49-F238E27FC236}">
                <a16:creationId xmlns:a16="http://schemas.microsoft.com/office/drawing/2014/main" id="{1C026F90-8B35-EC42-C642-EF5CEF7FE2DE}"/>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3758224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324009" y="2046288"/>
            <a:ext cx="286357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324009" y="2900364"/>
            <a:ext cx="286357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292590" y="2046288"/>
            <a:ext cx="286357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3292590" y="2900364"/>
            <a:ext cx="286357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6F284E8F-4179-4035-8908-40D1EB209EFD}" type="datetime1">
              <a:rPr kumimoji="1" lang="ja-JP" altLang="en-US" smtClean="0"/>
              <a:t>2024/3/12</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5">
            <a:extLst>
              <a:ext uri="{FF2B5EF4-FFF2-40B4-BE49-F238E27FC236}">
                <a16:creationId xmlns:a16="http://schemas.microsoft.com/office/drawing/2014/main" id="{5FF088A6-96BC-D6F2-7CAE-7E567C5D66A8}"/>
              </a:ext>
            </a:extLst>
          </p:cNvPr>
          <p:cNvSpPr>
            <a:spLocks noGrp="1"/>
          </p:cNvSpPr>
          <p:nvPr>
            <p:ph type="sldNum" sz="quarter" idx="12"/>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3977367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 2"/>
          <p:cNvSpPr>
            <a:spLocks noGrp="1"/>
          </p:cNvSpPr>
          <p:nvPr>
            <p:ph type="dt" sz="half" idx="10"/>
          </p:nvPr>
        </p:nvSpPr>
        <p:spPr/>
        <p:txBody>
          <a:bodyPr/>
          <a:lstStyle/>
          <a:p>
            <a:fld id="{07AC7291-EE66-4E58-9450-89E7225AC53B}" type="datetime1">
              <a:rPr kumimoji="1" lang="ja-JP" altLang="en-US" smtClean="0"/>
              <a:t>2024/3/12</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5">
            <a:extLst>
              <a:ext uri="{FF2B5EF4-FFF2-40B4-BE49-F238E27FC236}">
                <a16:creationId xmlns:a16="http://schemas.microsoft.com/office/drawing/2014/main" id="{55CCE668-44D2-C851-0A6B-E42997BDDB27}"/>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1450530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24009" y="363538"/>
            <a:ext cx="2131558" cy="1549400"/>
          </a:xfrm>
        </p:spPr>
        <p:txBody>
          <a:bodyPr anchor="b"/>
          <a:lstStyle>
            <a:lvl1pPr algn="l">
              <a:defRPr sz="2000" b="1"/>
            </a:lvl1pPr>
          </a:lstStyle>
          <a:p>
            <a:r>
              <a:rPr kumimoji="1" lang="ja-JP" altLang="en-US"/>
              <a:t>マスター タイトルの書式設定</a:t>
            </a:r>
          </a:p>
        </p:txBody>
      </p:sp>
      <p:sp>
        <p:nvSpPr>
          <p:cNvPr id="3" name="コンテンツ プレースホルダ 2"/>
          <p:cNvSpPr>
            <a:spLocks noGrp="1"/>
          </p:cNvSpPr>
          <p:nvPr>
            <p:ph idx="1"/>
          </p:nvPr>
        </p:nvSpPr>
        <p:spPr>
          <a:xfrm>
            <a:off x="2533569" y="363538"/>
            <a:ext cx="3622597"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24009" y="1912938"/>
            <a:ext cx="213155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5F1F03C3-BFE1-41C3-9B2D-1E327A4DE41D}" type="datetime1">
              <a:rPr kumimoji="1" lang="ja-JP" altLang="en-US" smtClean="0"/>
              <a:t>2024/3/12</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5">
            <a:extLst>
              <a:ext uri="{FF2B5EF4-FFF2-40B4-BE49-F238E27FC236}">
                <a16:creationId xmlns:a16="http://schemas.microsoft.com/office/drawing/2014/main" id="{CF4F18DE-83D1-6256-CB82-CC7306DBFC66}"/>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1876154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74FBF821-316D-4013-A1F2-C55789ACFDC2}" type="datetime1">
              <a:rPr kumimoji="1" lang="ja-JP" altLang="en-US" smtClean="0"/>
              <a:t>2024/3/12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a:extLst>
              <a:ext uri="{FF2B5EF4-FFF2-40B4-BE49-F238E27FC236}">
                <a16:creationId xmlns:a16="http://schemas.microsoft.com/office/drawing/2014/main" id="{373E0FD8-BC93-779D-D805-C45123B54805}"/>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2685470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698127" y="366714"/>
            <a:ext cx="1458039" cy="7800975"/>
          </a:xfrm>
        </p:spPr>
        <p:txBody>
          <a:bodyPr vert="eaVert"/>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324009" y="366714"/>
            <a:ext cx="4230114" cy="78009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281D7E32-A287-4C00-BDE3-3DFE7D92B804}" type="datetime1">
              <a:rPr kumimoji="1" lang="ja-JP" altLang="en-US" smtClean="0"/>
              <a:t>2024/3/12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a:extLst>
              <a:ext uri="{FF2B5EF4-FFF2-40B4-BE49-F238E27FC236}">
                <a16:creationId xmlns:a16="http://schemas.microsoft.com/office/drawing/2014/main" id="{2AD413A6-95CF-8154-584D-975EBC31B35A}"/>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332792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79061EE-1429-4B4F-A004-A2C0A6B5DFD9}" type="datetime1">
              <a:rPr kumimoji="1" lang="ja-JP" altLang="en-US" smtClean="0"/>
              <a:t>2024/3/12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a:extLst>
              <a:ext uri="{FF2B5EF4-FFF2-40B4-BE49-F238E27FC236}">
                <a16:creationId xmlns:a16="http://schemas.microsoft.com/office/drawing/2014/main" id="{EE22F3E0-5C59-EAE8-6F8E-DBB6E4A45EF5}"/>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9C5C592-0932-47D4-8427-1A1B6B9DA322}" type="datetime1">
              <a:rPr kumimoji="1" lang="ja-JP" altLang="en-US" smtClean="0"/>
              <a:pPr/>
              <a:t>2024/3/12</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5" name="スライド番号プレースホルダ 5">
            <a:extLst>
              <a:ext uri="{FF2B5EF4-FFF2-40B4-BE49-F238E27FC236}">
                <a16:creationId xmlns:a16="http://schemas.microsoft.com/office/drawing/2014/main" id="{CCB189F7-1B63-6106-18C6-2C2A12A28BB8}"/>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199538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86013" y="1496484"/>
            <a:ext cx="5508149" cy="3183467"/>
          </a:xfrm>
        </p:spPr>
        <p:txBody>
          <a:bodyPr anchor="b"/>
          <a:lstStyle>
            <a:lvl1pPr algn="ctr">
              <a:defRPr sz="4252"/>
            </a:lvl1pPr>
          </a:lstStyle>
          <a:p>
            <a:r>
              <a:rPr lang="ja-JP" altLang="en-US"/>
              <a:t>マスター タイトルの書式設定</a:t>
            </a:r>
            <a:endParaRPr lang="en-US" dirty="0"/>
          </a:p>
        </p:txBody>
      </p:sp>
      <p:sp>
        <p:nvSpPr>
          <p:cNvPr id="3" name="Subtitle 2"/>
          <p:cNvSpPr>
            <a:spLocks noGrp="1"/>
          </p:cNvSpPr>
          <p:nvPr>
            <p:ph type="subTitle" idx="1"/>
          </p:nvPr>
        </p:nvSpPr>
        <p:spPr>
          <a:xfrm>
            <a:off x="810022" y="4802718"/>
            <a:ext cx="4860131" cy="2207683"/>
          </a:xfrm>
        </p:spPr>
        <p:txBody>
          <a:bodyPr/>
          <a:lstStyle>
            <a:lvl1pPr marL="0" indent="0" algn="ctr">
              <a:buNone/>
              <a:defRPr sz="1701"/>
            </a:lvl1pPr>
            <a:lvl2pPr marL="324006" indent="0" algn="ctr">
              <a:buNone/>
              <a:defRPr sz="1417"/>
            </a:lvl2pPr>
            <a:lvl3pPr marL="648012" indent="0" algn="ctr">
              <a:buNone/>
              <a:defRPr sz="1276"/>
            </a:lvl3pPr>
            <a:lvl4pPr marL="972019" indent="0" algn="ctr">
              <a:buNone/>
              <a:defRPr sz="1134"/>
            </a:lvl4pPr>
            <a:lvl5pPr marL="1296025" indent="0" algn="ctr">
              <a:buNone/>
              <a:defRPr sz="1134"/>
            </a:lvl5pPr>
            <a:lvl6pPr marL="1620031" indent="0" algn="ctr">
              <a:buNone/>
              <a:defRPr sz="1134"/>
            </a:lvl6pPr>
            <a:lvl7pPr marL="1944037" indent="0" algn="ctr">
              <a:buNone/>
              <a:defRPr sz="1134"/>
            </a:lvl7pPr>
            <a:lvl8pPr marL="2268043" indent="0" algn="ctr">
              <a:buNone/>
              <a:defRPr sz="1134"/>
            </a:lvl8pPr>
            <a:lvl9pPr marL="2592050" indent="0" algn="ctr">
              <a:buNone/>
              <a:defRPr sz="113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990B537-D739-4291-AE5B-591265911845}" type="datetimeFigureOut">
              <a:rPr kumimoji="1" lang="ja-JP" altLang="en-US" smtClean="0"/>
              <a:t>2024/3/12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711A3B-AB6F-4A54-8EDE-2BB1051384AF}" type="slidenum">
              <a:rPr kumimoji="1" lang="ja-JP" altLang="en-US" smtClean="0"/>
              <a:t>‹#›</a:t>
            </a:fld>
            <a:endParaRPr kumimoji="1" lang="ja-JP" altLang="en-US"/>
          </a:p>
        </p:txBody>
      </p:sp>
    </p:spTree>
    <p:extLst>
      <p:ext uri="{BB962C8B-B14F-4D97-AF65-F5344CB8AC3E}">
        <p14:creationId xmlns:p14="http://schemas.microsoft.com/office/powerpoint/2010/main" val="1535957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90B537-D739-4291-AE5B-591265911845}" type="datetimeFigureOut">
              <a:rPr kumimoji="1" lang="ja-JP" altLang="en-US" smtClean="0"/>
              <a:t>2024/3/12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711A3B-AB6F-4A54-8EDE-2BB1051384AF}" type="slidenum">
              <a:rPr kumimoji="1" lang="ja-JP" altLang="en-US" smtClean="0"/>
              <a:t>‹#›</a:t>
            </a:fld>
            <a:endParaRPr kumimoji="1" lang="ja-JP" altLang="en-US"/>
          </a:p>
        </p:txBody>
      </p:sp>
    </p:spTree>
    <p:extLst>
      <p:ext uri="{BB962C8B-B14F-4D97-AF65-F5344CB8AC3E}">
        <p14:creationId xmlns:p14="http://schemas.microsoft.com/office/powerpoint/2010/main" val="2840455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42138" y="2279654"/>
            <a:ext cx="5589151" cy="3803649"/>
          </a:xfrm>
        </p:spPr>
        <p:txBody>
          <a:bodyPr anchor="b"/>
          <a:lstStyle>
            <a:lvl1pPr>
              <a:defRPr sz="425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42138" y="6119287"/>
            <a:ext cx="5589151" cy="2000249"/>
          </a:xfrm>
        </p:spPr>
        <p:txBody>
          <a:bodyPr/>
          <a:lstStyle>
            <a:lvl1pPr marL="0" indent="0">
              <a:buNone/>
              <a:defRPr sz="1701">
                <a:solidFill>
                  <a:schemeClr val="tx1"/>
                </a:solidFill>
              </a:defRPr>
            </a:lvl1pPr>
            <a:lvl2pPr marL="324006" indent="0">
              <a:buNone/>
              <a:defRPr sz="1417">
                <a:solidFill>
                  <a:schemeClr val="tx1">
                    <a:tint val="75000"/>
                  </a:schemeClr>
                </a:solidFill>
              </a:defRPr>
            </a:lvl2pPr>
            <a:lvl3pPr marL="648012" indent="0">
              <a:buNone/>
              <a:defRPr sz="1276">
                <a:solidFill>
                  <a:schemeClr val="tx1">
                    <a:tint val="75000"/>
                  </a:schemeClr>
                </a:solidFill>
              </a:defRPr>
            </a:lvl3pPr>
            <a:lvl4pPr marL="972019" indent="0">
              <a:buNone/>
              <a:defRPr sz="1134">
                <a:solidFill>
                  <a:schemeClr val="tx1">
                    <a:tint val="75000"/>
                  </a:schemeClr>
                </a:solidFill>
              </a:defRPr>
            </a:lvl4pPr>
            <a:lvl5pPr marL="1296025" indent="0">
              <a:buNone/>
              <a:defRPr sz="1134">
                <a:solidFill>
                  <a:schemeClr val="tx1">
                    <a:tint val="75000"/>
                  </a:schemeClr>
                </a:solidFill>
              </a:defRPr>
            </a:lvl5pPr>
            <a:lvl6pPr marL="1620031" indent="0">
              <a:buNone/>
              <a:defRPr sz="1134">
                <a:solidFill>
                  <a:schemeClr val="tx1">
                    <a:tint val="75000"/>
                  </a:schemeClr>
                </a:solidFill>
              </a:defRPr>
            </a:lvl6pPr>
            <a:lvl7pPr marL="1944037" indent="0">
              <a:buNone/>
              <a:defRPr sz="1134">
                <a:solidFill>
                  <a:schemeClr val="tx1">
                    <a:tint val="75000"/>
                  </a:schemeClr>
                </a:solidFill>
              </a:defRPr>
            </a:lvl7pPr>
            <a:lvl8pPr marL="2268043" indent="0">
              <a:buNone/>
              <a:defRPr sz="1134">
                <a:solidFill>
                  <a:schemeClr val="tx1">
                    <a:tint val="75000"/>
                  </a:schemeClr>
                </a:solidFill>
              </a:defRPr>
            </a:lvl8pPr>
            <a:lvl9pPr marL="2592050" indent="0">
              <a:buNone/>
              <a:defRPr sz="113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990B537-D739-4291-AE5B-591265911845}" type="datetimeFigureOut">
              <a:rPr kumimoji="1" lang="ja-JP" altLang="en-US" smtClean="0"/>
              <a:t>2024/3/12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711A3B-AB6F-4A54-8EDE-2BB1051384AF}" type="slidenum">
              <a:rPr kumimoji="1" lang="ja-JP" altLang="en-US" smtClean="0"/>
              <a:t>‹#›</a:t>
            </a:fld>
            <a:endParaRPr kumimoji="1" lang="ja-JP" altLang="en-US"/>
          </a:p>
        </p:txBody>
      </p:sp>
    </p:spTree>
    <p:extLst>
      <p:ext uri="{BB962C8B-B14F-4D97-AF65-F5344CB8AC3E}">
        <p14:creationId xmlns:p14="http://schemas.microsoft.com/office/powerpoint/2010/main" val="1656928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45513" y="2434167"/>
            <a:ext cx="2754074"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280589" y="2434167"/>
            <a:ext cx="2754074"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990B537-D739-4291-AE5B-591265911845}" type="datetimeFigureOut">
              <a:rPr kumimoji="1" lang="ja-JP" altLang="en-US" smtClean="0"/>
              <a:t>2024/3/12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711A3B-AB6F-4A54-8EDE-2BB1051384AF}" type="slidenum">
              <a:rPr kumimoji="1" lang="ja-JP" altLang="en-US" smtClean="0"/>
              <a:t>‹#›</a:t>
            </a:fld>
            <a:endParaRPr kumimoji="1" lang="ja-JP" altLang="en-US"/>
          </a:p>
        </p:txBody>
      </p:sp>
    </p:spTree>
    <p:extLst>
      <p:ext uri="{BB962C8B-B14F-4D97-AF65-F5344CB8AC3E}">
        <p14:creationId xmlns:p14="http://schemas.microsoft.com/office/powerpoint/2010/main" val="1591884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46357" y="486837"/>
            <a:ext cx="5589151"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46357" y="2241552"/>
            <a:ext cx="2741417" cy="1098549"/>
          </a:xfrm>
        </p:spPr>
        <p:txBody>
          <a:bodyPr anchor="b"/>
          <a:lstStyle>
            <a:lvl1pPr marL="0" indent="0">
              <a:buNone/>
              <a:defRPr sz="1701" b="1"/>
            </a:lvl1pPr>
            <a:lvl2pPr marL="324006" indent="0">
              <a:buNone/>
              <a:defRPr sz="1417" b="1"/>
            </a:lvl2pPr>
            <a:lvl3pPr marL="648012" indent="0">
              <a:buNone/>
              <a:defRPr sz="1276" b="1"/>
            </a:lvl3pPr>
            <a:lvl4pPr marL="972019" indent="0">
              <a:buNone/>
              <a:defRPr sz="1134" b="1"/>
            </a:lvl4pPr>
            <a:lvl5pPr marL="1296025" indent="0">
              <a:buNone/>
              <a:defRPr sz="1134" b="1"/>
            </a:lvl5pPr>
            <a:lvl6pPr marL="1620031" indent="0">
              <a:buNone/>
              <a:defRPr sz="1134" b="1"/>
            </a:lvl6pPr>
            <a:lvl7pPr marL="1944037" indent="0">
              <a:buNone/>
              <a:defRPr sz="1134" b="1"/>
            </a:lvl7pPr>
            <a:lvl8pPr marL="2268043" indent="0">
              <a:buNone/>
              <a:defRPr sz="1134" b="1"/>
            </a:lvl8pPr>
            <a:lvl9pPr marL="2592050" indent="0">
              <a:buNone/>
              <a:defRPr sz="1134" b="1"/>
            </a:lvl9pPr>
          </a:lstStyle>
          <a:p>
            <a:pPr lvl="0"/>
            <a:r>
              <a:rPr lang="ja-JP" altLang="en-US"/>
              <a:t>マスター テキストの書式設定</a:t>
            </a:r>
          </a:p>
        </p:txBody>
      </p:sp>
      <p:sp>
        <p:nvSpPr>
          <p:cNvPr id="4" name="Content Placeholder 3"/>
          <p:cNvSpPr>
            <a:spLocks noGrp="1"/>
          </p:cNvSpPr>
          <p:nvPr>
            <p:ph sz="half" idx="2"/>
          </p:nvPr>
        </p:nvSpPr>
        <p:spPr>
          <a:xfrm>
            <a:off x="446357" y="3340100"/>
            <a:ext cx="2741417"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280590" y="2241552"/>
            <a:ext cx="2754918" cy="1098549"/>
          </a:xfrm>
        </p:spPr>
        <p:txBody>
          <a:bodyPr anchor="b"/>
          <a:lstStyle>
            <a:lvl1pPr marL="0" indent="0">
              <a:buNone/>
              <a:defRPr sz="1701" b="1"/>
            </a:lvl1pPr>
            <a:lvl2pPr marL="324006" indent="0">
              <a:buNone/>
              <a:defRPr sz="1417" b="1"/>
            </a:lvl2pPr>
            <a:lvl3pPr marL="648012" indent="0">
              <a:buNone/>
              <a:defRPr sz="1276" b="1"/>
            </a:lvl3pPr>
            <a:lvl4pPr marL="972019" indent="0">
              <a:buNone/>
              <a:defRPr sz="1134" b="1"/>
            </a:lvl4pPr>
            <a:lvl5pPr marL="1296025" indent="0">
              <a:buNone/>
              <a:defRPr sz="1134" b="1"/>
            </a:lvl5pPr>
            <a:lvl6pPr marL="1620031" indent="0">
              <a:buNone/>
              <a:defRPr sz="1134" b="1"/>
            </a:lvl6pPr>
            <a:lvl7pPr marL="1944037" indent="0">
              <a:buNone/>
              <a:defRPr sz="1134" b="1"/>
            </a:lvl7pPr>
            <a:lvl8pPr marL="2268043" indent="0">
              <a:buNone/>
              <a:defRPr sz="1134" b="1"/>
            </a:lvl8pPr>
            <a:lvl9pPr marL="2592050" indent="0">
              <a:buNone/>
              <a:defRPr sz="1134" b="1"/>
            </a:lvl9pPr>
          </a:lstStyle>
          <a:p>
            <a:pPr lvl="0"/>
            <a:r>
              <a:rPr lang="ja-JP" altLang="en-US"/>
              <a:t>マスター テキストの書式設定</a:t>
            </a:r>
          </a:p>
        </p:txBody>
      </p:sp>
      <p:sp>
        <p:nvSpPr>
          <p:cNvPr id="6" name="Content Placeholder 5"/>
          <p:cNvSpPr>
            <a:spLocks noGrp="1"/>
          </p:cNvSpPr>
          <p:nvPr>
            <p:ph sz="quarter" idx="4"/>
          </p:nvPr>
        </p:nvSpPr>
        <p:spPr>
          <a:xfrm>
            <a:off x="3280590" y="3340100"/>
            <a:ext cx="2754918"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990B537-D739-4291-AE5B-591265911845}" type="datetimeFigureOut">
              <a:rPr kumimoji="1" lang="ja-JP" altLang="en-US" smtClean="0"/>
              <a:t>2024/3/12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C711A3B-AB6F-4A54-8EDE-2BB1051384AF}" type="slidenum">
              <a:rPr kumimoji="1" lang="ja-JP" altLang="en-US" smtClean="0"/>
              <a:t>‹#›</a:t>
            </a:fld>
            <a:endParaRPr kumimoji="1" lang="ja-JP" altLang="en-US"/>
          </a:p>
        </p:txBody>
      </p:sp>
    </p:spTree>
    <p:extLst>
      <p:ext uri="{BB962C8B-B14F-4D97-AF65-F5344CB8AC3E}">
        <p14:creationId xmlns:p14="http://schemas.microsoft.com/office/powerpoint/2010/main" val="8242741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990B537-D739-4291-AE5B-591265911845}" type="datetimeFigureOut">
              <a:rPr kumimoji="1" lang="ja-JP" altLang="en-US" smtClean="0"/>
              <a:t>2024/3/12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C711A3B-AB6F-4A54-8EDE-2BB1051384AF}" type="slidenum">
              <a:rPr kumimoji="1" lang="ja-JP" altLang="en-US" smtClean="0"/>
              <a:t>‹#›</a:t>
            </a:fld>
            <a:endParaRPr kumimoji="1" lang="ja-JP" altLang="en-US"/>
          </a:p>
        </p:txBody>
      </p:sp>
    </p:spTree>
    <p:extLst>
      <p:ext uri="{BB962C8B-B14F-4D97-AF65-F5344CB8AC3E}">
        <p14:creationId xmlns:p14="http://schemas.microsoft.com/office/powerpoint/2010/main" val="2359476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0B537-D739-4291-AE5B-591265911845}" type="datetimeFigureOut">
              <a:rPr kumimoji="1" lang="ja-JP" altLang="en-US" smtClean="0"/>
              <a:t>2024/3/12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C711A3B-AB6F-4A54-8EDE-2BB1051384AF}" type="slidenum">
              <a:rPr kumimoji="1" lang="ja-JP" altLang="en-US" smtClean="0"/>
              <a:t>‹#›</a:t>
            </a:fld>
            <a:endParaRPr kumimoji="1" lang="ja-JP" altLang="en-US"/>
          </a:p>
        </p:txBody>
      </p:sp>
    </p:spTree>
    <p:extLst>
      <p:ext uri="{BB962C8B-B14F-4D97-AF65-F5344CB8AC3E}">
        <p14:creationId xmlns:p14="http://schemas.microsoft.com/office/powerpoint/2010/main" val="3460739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46356" y="609600"/>
            <a:ext cx="2090026" cy="2133600"/>
          </a:xfrm>
        </p:spPr>
        <p:txBody>
          <a:bodyPr anchor="b"/>
          <a:lstStyle>
            <a:lvl1pPr>
              <a:defRPr sz="2268"/>
            </a:lvl1pPr>
          </a:lstStyle>
          <a:p>
            <a:r>
              <a:rPr lang="ja-JP" altLang="en-US"/>
              <a:t>マスター タイトルの書式設定</a:t>
            </a:r>
            <a:endParaRPr lang="en-US" dirty="0"/>
          </a:p>
        </p:txBody>
      </p:sp>
      <p:sp>
        <p:nvSpPr>
          <p:cNvPr id="3" name="Content Placeholder 2"/>
          <p:cNvSpPr>
            <a:spLocks noGrp="1"/>
          </p:cNvSpPr>
          <p:nvPr>
            <p:ph idx="1"/>
          </p:nvPr>
        </p:nvSpPr>
        <p:spPr>
          <a:xfrm>
            <a:off x="2754919" y="1316570"/>
            <a:ext cx="3280589" cy="6498167"/>
          </a:xfrm>
        </p:spPr>
        <p:txBody>
          <a:bodyPr/>
          <a:lstStyle>
            <a:lvl1pPr>
              <a:defRPr sz="2268"/>
            </a:lvl1pPr>
            <a:lvl2pPr>
              <a:defRPr sz="1984"/>
            </a:lvl2pPr>
            <a:lvl3pPr>
              <a:defRPr sz="1701"/>
            </a:lvl3pPr>
            <a:lvl4pPr>
              <a:defRPr sz="1417"/>
            </a:lvl4pPr>
            <a:lvl5pPr>
              <a:defRPr sz="1417"/>
            </a:lvl5pPr>
            <a:lvl6pPr>
              <a:defRPr sz="1417"/>
            </a:lvl6pPr>
            <a:lvl7pPr>
              <a:defRPr sz="1417"/>
            </a:lvl7pPr>
            <a:lvl8pPr>
              <a:defRPr sz="1417"/>
            </a:lvl8pPr>
            <a:lvl9pPr>
              <a:defRPr sz="141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46356" y="2743201"/>
            <a:ext cx="2090026" cy="5082117"/>
          </a:xfrm>
        </p:spPr>
        <p:txBody>
          <a:bodyPr/>
          <a:lstStyle>
            <a:lvl1pPr marL="0" indent="0">
              <a:buNone/>
              <a:defRPr sz="1134"/>
            </a:lvl1pPr>
            <a:lvl2pPr marL="324006" indent="0">
              <a:buNone/>
              <a:defRPr sz="992"/>
            </a:lvl2pPr>
            <a:lvl3pPr marL="648012" indent="0">
              <a:buNone/>
              <a:defRPr sz="850"/>
            </a:lvl3pPr>
            <a:lvl4pPr marL="972019" indent="0">
              <a:buNone/>
              <a:defRPr sz="709"/>
            </a:lvl4pPr>
            <a:lvl5pPr marL="1296025" indent="0">
              <a:buNone/>
              <a:defRPr sz="709"/>
            </a:lvl5pPr>
            <a:lvl6pPr marL="1620031" indent="0">
              <a:buNone/>
              <a:defRPr sz="709"/>
            </a:lvl6pPr>
            <a:lvl7pPr marL="1944037" indent="0">
              <a:buNone/>
              <a:defRPr sz="709"/>
            </a:lvl7pPr>
            <a:lvl8pPr marL="2268043" indent="0">
              <a:buNone/>
              <a:defRPr sz="709"/>
            </a:lvl8pPr>
            <a:lvl9pPr marL="2592050" indent="0">
              <a:buNone/>
              <a:defRPr sz="70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90B537-D739-4291-AE5B-591265911845}" type="datetimeFigureOut">
              <a:rPr kumimoji="1" lang="ja-JP" altLang="en-US" smtClean="0"/>
              <a:t>2024/3/12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711A3B-AB6F-4A54-8EDE-2BB1051384AF}" type="slidenum">
              <a:rPr kumimoji="1" lang="ja-JP" altLang="en-US" smtClean="0"/>
              <a:t>‹#›</a:t>
            </a:fld>
            <a:endParaRPr kumimoji="1" lang="ja-JP" altLang="en-US"/>
          </a:p>
        </p:txBody>
      </p:sp>
    </p:spTree>
    <p:extLst>
      <p:ext uri="{BB962C8B-B14F-4D97-AF65-F5344CB8AC3E}">
        <p14:creationId xmlns:p14="http://schemas.microsoft.com/office/powerpoint/2010/main" val="2707640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46356" y="609600"/>
            <a:ext cx="2090026" cy="2133600"/>
          </a:xfrm>
        </p:spPr>
        <p:txBody>
          <a:bodyPr anchor="b"/>
          <a:lstStyle>
            <a:lvl1pPr>
              <a:defRPr sz="226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754919" y="1316570"/>
            <a:ext cx="3280589" cy="6498167"/>
          </a:xfrm>
        </p:spPr>
        <p:txBody>
          <a:bodyPr anchor="t"/>
          <a:lstStyle>
            <a:lvl1pPr marL="0" indent="0">
              <a:buNone/>
              <a:defRPr sz="2268"/>
            </a:lvl1pPr>
            <a:lvl2pPr marL="324006" indent="0">
              <a:buNone/>
              <a:defRPr sz="1984"/>
            </a:lvl2pPr>
            <a:lvl3pPr marL="648012" indent="0">
              <a:buNone/>
              <a:defRPr sz="1701"/>
            </a:lvl3pPr>
            <a:lvl4pPr marL="972019" indent="0">
              <a:buNone/>
              <a:defRPr sz="1417"/>
            </a:lvl4pPr>
            <a:lvl5pPr marL="1296025" indent="0">
              <a:buNone/>
              <a:defRPr sz="1417"/>
            </a:lvl5pPr>
            <a:lvl6pPr marL="1620031" indent="0">
              <a:buNone/>
              <a:defRPr sz="1417"/>
            </a:lvl6pPr>
            <a:lvl7pPr marL="1944037" indent="0">
              <a:buNone/>
              <a:defRPr sz="1417"/>
            </a:lvl7pPr>
            <a:lvl8pPr marL="2268043" indent="0">
              <a:buNone/>
              <a:defRPr sz="1417"/>
            </a:lvl8pPr>
            <a:lvl9pPr marL="2592050" indent="0">
              <a:buNone/>
              <a:defRPr sz="1417"/>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46356" y="2743201"/>
            <a:ext cx="2090026" cy="5082117"/>
          </a:xfrm>
        </p:spPr>
        <p:txBody>
          <a:bodyPr/>
          <a:lstStyle>
            <a:lvl1pPr marL="0" indent="0">
              <a:buNone/>
              <a:defRPr sz="1134"/>
            </a:lvl1pPr>
            <a:lvl2pPr marL="324006" indent="0">
              <a:buNone/>
              <a:defRPr sz="992"/>
            </a:lvl2pPr>
            <a:lvl3pPr marL="648012" indent="0">
              <a:buNone/>
              <a:defRPr sz="850"/>
            </a:lvl3pPr>
            <a:lvl4pPr marL="972019" indent="0">
              <a:buNone/>
              <a:defRPr sz="709"/>
            </a:lvl4pPr>
            <a:lvl5pPr marL="1296025" indent="0">
              <a:buNone/>
              <a:defRPr sz="709"/>
            </a:lvl5pPr>
            <a:lvl6pPr marL="1620031" indent="0">
              <a:buNone/>
              <a:defRPr sz="709"/>
            </a:lvl6pPr>
            <a:lvl7pPr marL="1944037" indent="0">
              <a:buNone/>
              <a:defRPr sz="709"/>
            </a:lvl7pPr>
            <a:lvl8pPr marL="2268043" indent="0">
              <a:buNone/>
              <a:defRPr sz="709"/>
            </a:lvl8pPr>
            <a:lvl9pPr marL="2592050" indent="0">
              <a:buNone/>
              <a:defRPr sz="70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90B537-D739-4291-AE5B-591265911845}" type="datetimeFigureOut">
              <a:rPr kumimoji="1" lang="ja-JP" altLang="en-US" smtClean="0"/>
              <a:t>2024/3/12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711A3B-AB6F-4A54-8EDE-2BB1051384AF}" type="slidenum">
              <a:rPr kumimoji="1" lang="ja-JP" altLang="en-US" smtClean="0"/>
              <a:t>‹#›</a:t>
            </a:fld>
            <a:endParaRPr kumimoji="1" lang="ja-JP" altLang="en-US"/>
          </a:p>
        </p:txBody>
      </p:sp>
    </p:spTree>
    <p:extLst>
      <p:ext uri="{BB962C8B-B14F-4D97-AF65-F5344CB8AC3E}">
        <p14:creationId xmlns:p14="http://schemas.microsoft.com/office/powerpoint/2010/main" val="568464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11514" y="5875338"/>
            <a:ext cx="5508149" cy="1816100"/>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11514" y="3875088"/>
            <a:ext cx="5508149"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87D8D6C8-7C58-48B1-936B-BA0366F9C66B}" type="datetime1">
              <a:rPr kumimoji="1" lang="ja-JP" altLang="en-US" smtClean="0"/>
              <a:t>2024/3/12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7" name="正方形/長方形 6">
            <a:extLst>
              <a:ext uri="{FF2B5EF4-FFF2-40B4-BE49-F238E27FC236}">
                <a16:creationId xmlns:a16="http://schemas.microsoft.com/office/drawing/2014/main" id="{194256D9-74FB-4576-99BA-CA0F1B748EC1}"/>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8" name="スライド番号プレースホルダ 5">
            <a:extLst>
              <a:ext uri="{FF2B5EF4-FFF2-40B4-BE49-F238E27FC236}">
                <a16:creationId xmlns:a16="http://schemas.microsoft.com/office/drawing/2014/main" id="{FEDF1301-E7D2-BE64-13C4-DC756B9393D3}"/>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pPr/>
              <a:t>‹#›</a:t>
            </a:fld>
            <a:endParaRPr lang="ja-JP"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90B537-D739-4291-AE5B-591265911845}" type="datetimeFigureOut">
              <a:rPr kumimoji="1" lang="ja-JP" altLang="en-US" smtClean="0"/>
              <a:t>2024/3/12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711A3B-AB6F-4A54-8EDE-2BB1051384AF}" type="slidenum">
              <a:rPr kumimoji="1" lang="ja-JP" altLang="en-US" smtClean="0"/>
              <a:t>‹#›</a:t>
            </a:fld>
            <a:endParaRPr kumimoji="1" lang="ja-JP" altLang="en-US"/>
          </a:p>
        </p:txBody>
      </p:sp>
    </p:spTree>
    <p:extLst>
      <p:ext uri="{BB962C8B-B14F-4D97-AF65-F5344CB8AC3E}">
        <p14:creationId xmlns:p14="http://schemas.microsoft.com/office/powerpoint/2010/main" val="5063273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37376" y="486835"/>
            <a:ext cx="1397287"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45513" y="486835"/>
            <a:ext cx="4110861"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90B537-D739-4291-AE5B-591265911845}" type="datetimeFigureOut">
              <a:rPr kumimoji="1" lang="ja-JP" altLang="en-US" smtClean="0"/>
              <a:t>2024/3/12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711A3B-AB6F-4A54-8EDE-2BB1051384AF}" type="slidenum">
              <a:rPr kumimoji="1" lang="ja-JP" altLang="en-US" smtClean="0"/>
              <a:t>‹#›</a:t>
            </a:fld>
            <a:endParaRPr kumimoji="1" lang="ja-JP" altLang="en-US"/>
          </a:p>
        </p:txBody>
      </p:sp>
    </p:spTree>
    <p:extLst>
      <p:ext uri="{BB962C8B-B14F-4D97-AF65-F5344CB8AC3E}">
        <p14:creationId xmlns:p14="http://schemas.microsoft.com/office/powerpoint/2010/main" val="3073957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6013" y="2840038"/>
            <a:ext cx="5508149" cy="1960562"/>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972026" y="5181600"/>
            <a:ext cx="4536123"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57F7BE89-F534-4D6E-9902-BA9B38609BFA}" type="datetime1">
              <a:rPr kumimoji="1" lang="ja-JP" altLang="en-US" smtClean="0"/>
              <a:t>2024/3/12</a:t>
            </a:fld>
            <a:endParaRPr kumimoji="1" lang="ja-JP" altLang="en-US" dirty="0"/>
          </a:p>
        </p:txBody>
      </p:sp>
      <p:sp>
        <p:nvSpPr>
          <p:cNvPr id="5" name="フッター プレースホルダ 4"/>
          <p:cNvSpPr>
            <a:spLocks noGrp="1"/>
          </p:cNvSpPr>
          <p:nvPr>
            <p:ph type="ftr" sz="quarter" idx="11"/>
          </p:nvPr>
        </p:nvSpPr>
        <p:spPr>
          <a:xfrm>
            <a:off x="4428120" y="7884369"/>
            <a:ext cx="2052055" cy="485775"/>
          </a:xfrm>
        </p:spPr>
        <p:txBody>
          <a:bodyPr/>
          <a:lstStyle/>
          <a:p>
            <a:endParaRPr kumimoji="1" lang="ja-JP" altLang="en-US" dirty="0"/>
          </a:p>
        </p:txBody>
      </p:sp>
      <p:sp>
        <p:nvSpPr>
          <p:cNvPr id="6" name="スライド番号プレースホルダ 5">
            <a:extLst>
              <a:ext uri="{FF2B5EF4-FFF2-40B4-BE49-F238E27FC236}">
                <a16:creationId xmlns:a16="http://schemas.microsoft.com/office/drawing/2014/main" id="{668CAF0E-7F94-AEB6-E6AF-258FDF45F5EF}"/>
              </a:ext>
            </a:extLst>
          </p:cNvPr>
          <p:cNvSpPr>
            <a:spLocks noGrp="1"/>
          </p:cNvSpPr>
          <p:nvPr>
            <p:ph type="sldNum" sz="quarter" idx="4"/>
          </p:nvPr>
        </p:nvSpPr>
        <p:spPr>
          <a:xfrm>
            <a:off x="2484067" y="8820472"/>
            <a:ext cx="1512041" cy="485775"/>
          </a:xfrm>
          <a:prstGeom prst="rect">
            <a:avLst/>
          </a:prstGeom>
        </p:spPr>
        <p:txBody>
          <a:bodyPr anchor="ctr"/>
          <a:lstStyle>
            <a:lvl1pPr algn="ctr">
              <a:defRPr sz="11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11740905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79061EE-1429-4B4F-A004-A2C0A6B5DFD9}" type="datetime1">
              <a:rPr kumimoji="1" lang="ja-JP" altLang="en-US" smtClean="0"/>
              <a:t>2024/3/12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a:extLst>
              <a:ext uri="{FF2B5EF4-FFF2-40B4-BE49-F238E27FC236}">
                <a16:creationId xmlns:a16="http://schemas.microsoft.com/office/drawing/2014/main" id="{EE22F3E0-5C59-EAE8-6F8E-DBB6E4A45EF5}"/>
              </a:ext>
            </a:extLst>
          </p:cNvPr>
          <p:cNvSpPr>
            <a:spLocks noGrp="1"/>
          </p:cNvSpPr>
          <p:nvPr>
            <p:ph type="sldNum" sz="quarter" idx="4"/>
          </p:nvPr>
        </p:nvSpPr>
        <p:spPr>
          <a:xfrm>
            <a:off x="2484067" y="8820472"/>
            <a:ext cx="1512041" cy="485775"/>
          </a:xfrm>
          <a:prstGeom prst="rect">
            <a:avLst/>
          </a:prstGeom>
        </p:spPr>
        <p:txBody>
          <a:bodyPr anchor="ctr"/>
          <a:lstStyle>
            <a:lvl1pPr algn="ctr">
              <a:defRPr sz="11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3587461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11514" y="5875338"/>
            <a:ext cx="5508149" cy="1816100"/>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11514" y="3875088"/>
            <a:ext cx="5508149"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87D8D6C8-7C58-48B1-936B-BA0366F9C66B}" type="datetime1">
              <a:rPr kumimoji="1" lang="ja-JP" altLang="en-US" smtClean="0"/>
              <a:t>2024/3/12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7" name="正方形/長方形 6">
            <a:extLst>
              <a:ext uri="{FF2B5EF4-FFF2-40B4-BE49-F238E27FC236}">
                <a16:creationId xmlns:a16="http://schemas.microsoft.com/office/drawing/2014/main" id="{194256D9-74FB-4576-99BA-CA0F1B748EC1}"/>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8" name="スライド番号プレースホルダ 5">
            <a:extLst>
              <a:ext uri="{FF2B5EF4-FFF2-40B4-BE49-F238E27FC236}">
                <a16:creationId xmlns:a16="http://schemas.microsoft.com/office/drawing/2014/main" id="{FEDF1301-E7D2-BE64-13C4-DC756B9393D3}"/>
              </a:ext>
            </a:extLst>
          </p:cNvPr>
          <p:cNvSpPr>
            <a:spLocks noGrp="1"/>
          </p:cNvSpPr>
          <p:nvPr>
            <p:ph type="sldNum" sz="quarter" idx="4"/>
          </p:nvPr>
        </p:nvSpPr>
        <p:spPr>
          <a:xfrm>
            <a:off x="2484067" y="8820472"/>
            <a:ext cx="1512041" cy="485775"/>
          </a:xfrm>
          <a:prstGeom prst="rect">
            <a:avLst/>
          </a:prstGeom>
        </p:spPr>
        <p:txBody>
          <a:bodyPr anchor="ctr"/>
          <a:lstStyle>
            <a:lvl1pPr algn="ctr">
              <a:defRPr sz="1100">
                <a:solidFill>
                  <a:srgbClr val="898989"/>
                </a:solidFill>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4778435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324009" y="2133600"/>
            <a:ext cx="2844077"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312089" y="2133600"/>
            <a:ext cx="2844077"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36DD7596-9C6D-4896-A8C5-5138800E4225}" type="datetime1">
              <a:rPr kumimoji="1" lang="ja-JP" altLang="en-US" smtClean="0"/>
              <a:t>2024/3/12</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9" name="正方形/長方形 8">
            <a:extLst>
              <a:ext uri="{FF2B5EF4-FFF2-40B4-BE49-F238E27FC236}">
                <a16:creationId xmlns:a16="http://schemas.microsoft.com/office/drawing/2014/main" id="{70752D8C-BFFA-4816-9BF8-5212314FCEA1}"/>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7" name="スライド番号プレースホルダ 5">
            <a:extLst>
              <a:ext uri="{FF2B5EF4-FFF2-40B4-BE49-F238E27FC236}">
                <a16:creationId xmlns:a16="http://schemas.microsoft.com/office/drawing/2014/main" id="{CAEE4152-19CB-4DBE-21DD-5537426293F3}"/>
              </a:ext>
            </a:extLst>
          </p:cNvPr>
          <p:cNvSpPr>
            <a:spLocks noGrp="1"/>
          </p:cNvSpPr>
          <p:nvPr>
            <p:ph type="sldNum" sz="quarter" idx="4"/>
          </p:nvPr>
        </p:nvSpPr>
        <p:spPr>
          <a:xfrm>
            <a:off x="2484067" y="8820472"/>
            <a:ext cx="1512041" cy="485775"/>
          </a:xfrm>
          <a:prstGeom prst="rect">
            <a:avLst/>
          </a:prstGeom>
        </p:spPr>
        <p:txBody>
          <a:bodyPr anchor="ctr"/>
          <a:lstStyle>
            <a:lvl1pPr algn="ctr">
              <a:defRPr sz="11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29854518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24009" y="2046288"/>
            <a:ext cx="286357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24009" y="2900364"/>
            <a:ext cx="286357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292590" y="2046288"/>
            <a:ext cx="286357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292590" y="2900364"/>
            <a:ext cx="286357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AD11BC6-FD8E-4E7E-BA33-6379BC0C2C42}" type="datetime1">
              <a:rPr kumimoji="1" lang="ja-JP" altLang="en-US" smtClean="0"/>
              <a:t>2024/3/12</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11" name="正方形/長方形 10">
            <a:extLst>
              <a:ext uri="{FF2B5EF4-FFF2-40B4-BE49-F238E27FC236}">
                <a16:creationId xmlns:a16="http://schemas.microsoft.com/office/drawing/2014/main" id="{C31F0E0D-BDA0-43BC-9B83-22458503BFD9}"/>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12" name="スライド番号プレースホルダ 5">
            <a:extLst>
              <a:ext uri="{FF2B5EF4-FFF2-40B4-BE49-F238E27FC236}">
                <a16:creationId xmlns:a16="http://schemas.microsoft.com/office/drawing/2014/main" id="{7FBAE813-1C09-B11D-44D5-16D4DBE629BD}"/>
              </a:ext>
            </a:extLst>
          </p:cNvPr>
          <p:cNvSpPr>
            <a:spLocks noGrp="1"/>
          </p:cNvSpPr>
          <p:nvPr>
            <p:ph type="sldNum" sz="quarter" idx="12"/>
          </p:nvPr>
        </p:nvSpPr>
        <p:spPr>
          <a:xfrm>
            <a:off x="2484067" y="8820472"/>
            <a:ext cx="1512041" cy="485775"/>
          </a:xfrm>
          <a:prstGeom prst="rect">
            <a:avLst/>
          </a:prstGeom>
        </p:spPr>
        <p:txBody>
          <a:bodyPr anchor="ctr"/>
          <a:lstStyle>
            <a:lvl1pPr algn="ctr">
              <a:defRPr sz="1100">
                <a:solidFill>
                  <a:srgbClr val="898989"/>
                </a:solidFill>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13860083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16215B01-C47D-4794-A698-EB3D936103EA}" type="datetime1">
              <a:rPr kumimoji="1" lang="ja-JP" altLang="en-US" smtClean="0"/>
              <a:t>2024/3/12</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8" name="正方形/長方形 7">
            <a:extLst>
              <a:ext uri="{FF2B5EF4-FFF2-40B4-BE49-F238E27FC236}">
                <a16:creationId xmlns:a16="http://schemas.microsoft.com/office/drawing/2014/main" id="{3F2F52DA-8C62-4E53-ACA7-03B864EA9804}"/>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7" name="スライド番号プレースホルダ 5">
            <a:extLst>
              <a:ext uri="{FF2B5EF4-FFF2-40B4-BE49-F238E27FC236}">
                <a16:creationId xmlns:a16="http://schemas.microsoft.com/office/drawing/2014/main" id="{C2D1E57D-88C0-2101-A3AF-D4842068309C}"/>
              </a:ext>
            </a:extLst>
          </p:cNvPr>
          <p:cNvSpPr>
            <a:spLocks noGrp="1"/>
          </p:cNvSpPr>
          <p:nvPr>
            <p:ph type="sldNum" sz="quarter" idx="4"/>
          </p:nvPr>
        </p:nvSpPr>
        <p:spPr>
          <a:xfrm>
            <a:off x="2484067" y="8820472"/>
            <a:ext cx="1512041" cy="485775"/>
          </a:xfrm>
          <a:prstGeom prst="rect">
            <a:avLst/>
          </a:prstGeom>
        </p:spPr>
        <p:txBody>
          <a:bodyPr anchor="ctr"/>
          <a:lstStyle>
            <a:lvl1pPr algn="ctr">
              <a:defRPr sz="1100">
                <a:solidFill>
                  <a:srgbClr val="898989"/>
                </a:solidFill>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18567038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24009" y="363538"/>
            <a:ext cx="2131558" cy="154940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2533569" y="363538"/>
            <a:ext cx="3622597"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24009" y="1912938"/>
            <a:ext cx="213155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8D47CBE-D0F6-4A2B-A616-7D14A952667B}" type="datetime1">
              <a:rPr kumimoji="1" lang="ja-JP" altLang="en-US" smtClean="0"/>
              <a:t>2024/3/12</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9" name="正方形/長方形 8">
            <a:extLst>
              <a:ext uri="{FF2B5EF4-FFF2-40B4-BE49-F238E27FC236}">
                <a16:creationId xmlns:a16="http://schemas.microsoft.com/office/drawing/2014/main" id="{8E15A789-ACC3-4FE9-AAFD-B2949CC2B0FB}"/>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10" name="スライド番号プレースホルダ 5">
            <a:extLst>
              <a:ext uri="{FF2B5EF4-FFF2-40B4-BE49-F238E27FC236}">
                <a16:creationId xmlns:a16="http://schemas.microsoft.com/office/drawing/2014/main" id="{5E04D625-B7D0-7486-4B08-3A8A69DA4BE1}"/>
              </a:ext>
            </a:extLst>
          </p:cNvPr>
          <p:cNvSpPr>
            <a:spLocks noGrp="1"/>
          </p:cNvSpPr>
          <p:nvPr>
            <p:ph type="sldNum" sz="quarter" idx="4"/>
          </p:nvPr>
        </p:nvSpPr>
        <p:spPr>
          <a:xfrm>
            <a:off x="2484067" y="8820472"/>
            <a:ext cx="1512041" cy="485775"/>
          </a:xfrm>
          <a:prstGeom prst="rect">
            <a:avLst/>
          </a:prstGeom>
        </p:spPr>
        <p:txBody>
          <a:bodyPr anchor="ctr"/>
          <a:lstStyle>
            <a:lvl1pPr algn="ctr">
              <a:defRPr sz="1100">
                <a:solidFill>
                  <a:srgbClr val="898989"/>
                </a:solidFill>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40473856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BABAFB7-7B71-41E5-B804-4D335D2683BE}" type="datetime1">
              <a:rPr kumimoji="1" lang="ja-JP" altLang="en-US" smtClean="0"/>
              <a:t>2024/3/12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8" name="正方形/長方形 7">
            <a:extLst>
              <a:ext uri="{FF2B5EF4-FFF2-40B4-BE49-F238E27FC236}">
                <a16:creationId xmlns:a16="http://schemas.microsoft.com/office/drawing/2014/main" id="{0773EDE3-2621-4CA9-BC68-6020D31510AB}"/>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9" name="スライド番号プレースホルダ 5">
            <a:extLst>
              <a:ext uri="{FF2B5EF4-FFF2-40B4-BE49-F238E27FC236}">
                <a16:creationId xmlns:a16="http://schemas.microsoft.com/office/drawing/2014/main" id="{DEBB182C-64A8-657E-02E0-6C20BD327B33}"/>
              </a:ext>
            </a:extLst>
          </p:cNvPr>
          <p:cNvSpPr>
            <a:spLocks noGrp="1"/>
          </p:cNvSpPr>
          <p:nvPr>
            <p:ph type="sldNum" sz="quarter" idx="4"/>
          </p:nvPr>
        </p:nvSpPr>
        <p:spPr>
          <a:xfrm>
            <a:off x="2484067" y="8820472"/>
            <a:ext cx="1512041" cy="485775"/>
          </a:xfrm>
          <a:prstGeom prst="rect">
            <a:avLst/>
          </a:prstGeom>
        </p:spPr>
        <p:txBody>
          <a:bodyPr anchor="ctr"/>
          <a:lstStyle>
            <a:lvl1pPr algn="ctr">
              <a:defRPr sz="1100">
                <a:solidFill>
                  <a:srgbClr val="898989"/>
                </a:solidFill>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3009254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324009" y="2133600"/>
            <a:ext cx="2844077"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312089" y="2133600"/>
            <a:ext cx="2844077"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36DD7596-9C6D-4896-A8C5-5138800E4225}" type="datetime1">
              <a:rPr kumimoji="1" lang="ja-JP" altLang="en-US" smtClean="0"/>
              <a:t>2024/3/12</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9" name="正方形/長方形 8">
            <a:extLst>
              <a:ext uri="{FF2B5EF4-FFF2-40B4-BE49-F238E27FC236}">
                <a16:creationId xmlns:a16="http://schemas.microsoft.com/office/drawing/2014/main" id="{70752D8C-BFFA-4816-9BF8-5212314FCEA1}"/>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7" name="スライド番号プレースホルダ 5">
            <a:extLst>
              <a:ext uri="{FF2B5EF4-FFF2-40B4-BE49-F238E27FC236}">
                <a16:creationId xmlns:a16="http://schemas.microsoft.com/office/drawing/2014/main" id="{CAEE4152-19CB-4DBE-21DD-5537426293F3}"/>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698127" y="366714"/>
            <a:ext cx="1458039" cy="780097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324009" y="366714"/>
            <a:ext cx="4230114" cy="780097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7093228-7FA1-48CA-899D-35D25FA6248A}" type="datetime1">
              <a:rPr kumimoji="1" lang="ja-JP" altLang="en-US" smtClean="0"/>
              <a:t>2024/3/12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8" name="正方形/長方形 7">
            <a:extLst>
              <a:ext uri="{FF2B5EF4-FFF2-40B4-BE49-F238E27FC236}">
                <a16:creationId xmlns:a16="http://schemas.microsoft.com/office/drawing/2014/main" id="{BEE48450-C420-4946-964D-B543FE6F0601}"/>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9" name="スライド番号プレースホルダ 5">
            <a:extLst>
              <a:ext uri="{FF2B5EF4-FFF2-40B4-BE49-F238E27FC236}">
                <a16:creationId xmlns:a16="http://schemas.microsoft.com/office/drawing/2014/main" id="{DEA6A6F8-FBAD-D45D-0967-9FD62E3017BC}"/>
              </a:ext>
            </a:extLst>
          </p:cNvPr>
          <p:cNvSpPr>
            <a:spLocks noGrp="1"/>
          </p:cNvSpPr>
          <p:nvPr>
            <p:ph type="sldNum" sz="quarter" idx="4"/>
          </p:nvPr>
        </p:nvSpPr>
        <p:spPr>
          <a:xfrm>
            <a:off x="2484067" y="8820472"/>
            <a:ext cx="1512041" cy="485775"/>
          </a:xfrm>
          <a:prstGeom prst="rect">
            <a:avLst/>
          </a:prstGeom>
        </p:spPr>
        <p:txBody>
          <a:bodyPr anchor="ctr"/>
          <a:lstStyle>
            <a:lvl1pPr algn="ctr">
              <a:defRPr sz="1100">
                <a:solidFill>
                  <a:srgbClr val="898989"/>
                </a:solidFill>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329412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B45ACD7-EE80-46AE-AB9A-FE656B50A714}" type="datetime1">
              <a:rPr kumimoji="1" lang="ja-JP" altLang="en-US" smtClean="0"/>
              <a:t>2024/3/12</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5" name="スライド番号プレースホルダ 5">
            <a:extLst>
              <a:ext uri="{FF2B5EF4-FFF2-40B4-BE49-F238E27FC236}">
                <a16:creationId xmlns:a16="http://schemas.microsoft.com/office/drawing/2014/main" id="{C15FD534-012A-7E9D-17FD-5C7C76BD877E}"/>
              </a:ext>
            </a:extLst>
          </p:cNvPr>
          <p:cNvSpPr>
            <a:spLocks noGrp="1"/>
          </p:cNvSpPr>
          <p:nvPr>
            <p:ph type="sldNum" sz="quarter" idx="4"/>
          </p:nvPr>
        </p:nvSpPr>
        <p:spPr>
          <a:xfrm>
            <a:off x="2484067" y="8820472"/>
            <a:ext cx="1512041" cy="485775"/>
          </a:xfrm>
          <a:prstGeom prst="rect">
            <a:avLst/>
          </a:prstGeom>
        </p:spPr>
        <p:txBody>
          <a:bodyPr anchor="ctr"/>
          <a:lstStyle>
            <a:lvl1pPr algn="ctr">
              <a:defRPr sz="11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324537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24009" y="2046288"/>
            <a:ext cx="286357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24009" y="2900364"/>
            <a:ext cx="286357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292590" y="2046288"/>
            <a:ext cx="286357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292590" y="2900364"/>
            <a:ext cx="286357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AD11BC6-FD8E-4E7E-BA33-6379BC0C2C42}" type="datetime1">
              <a:rPr kumimoji="1" lang="ja-JP" altLang="en-US" smtClean="0"/>
              <a:t>2024/3/12</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11" name="正方形/長方形 10">
            <a:extLst>
              <a:ext uri="{FF2B5EF4-FFF2-40B4-BE49-F238E27FC236}">
                <a16:creationId xmlns:a16="http://schemas.microsoft.com/office/drawing/2014/main" id="{C31F0E0D-BDA0-43BC-9B83-22458503BFD9}"/>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12" name="スライド番号プレースホルダ 5">
            <a:extLst>
              <a:ext uri="{FF2B5EF4-FFF2-40B4-BE49-F238E27FC236}">
                <a16:creationId xmlns:a16="http://schemas.microsoft.com/office/drawing/2014/main" id="{7FBAE813-1C09-B11D-44D5-16D4DBE629BD}"/>
              </a:ext>
            </a:extLst>
          </p:cNvPr>
          <p:cNvSpPr>
            <a:spLocks noGrp="1"/>
          </p:cNvSpPr>
          <p:nvPr>
            <p:ph type="sldNum" sz="quarter" idx="12"/>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16215B01-C47D-4794-A698-EB3D936103EA}" type="datetime1">
              <a:rPr kumimoji="1" lang="ja-JP" altLang="en-US" smtClean="0"/>
              <a:t>2024/3/12</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8" name="正方形/長方形 7">
            <a:extLst>
              <a:ext uri="{FF2B5EF4-FFF2-40B4-BE49-F238E27FC236}">
                <a16:creationId xmlns:a16="http://schemas.microsoft.com/office/drawing/2014/main" id="{3F2F52DA-8C62-4E53-ACA7-03B864EA9804}"/>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7" name="スライド番号プレースホルダ 5">
            <a:extLst>
              <a:ext uri="{FF2B5EF4-FFF2-40B4-BE49-F238E27FC236}">
                <a16:creationId xmlns:a16="http://schemas.microsoft.com/office/drawing/2014/main" id="{C2D1E57D-88C0-2101-A3AF-D4842068309C}"/>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24009" y="363538"/>
            <a:ext cx="2131558" cy="154940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2533569" y="363538"/>
            <a:ext cx="3622597"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24009" y="1912938"/>
            <a:ext cx="213155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8D47CBE-D0F6-4A2B-A616-7D14A952667B}" type="datetime1">
              <a:rPr kumimoji="1" lang="ja-JP" altLang="en-US" smtClean="0"/>
              <a:t>2024/3/12</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9" name="正方形/長方形 8">
            <a:extLst>
              <a:ext uri="{FF2B5EF4-FFF2-40B4-BE49-F238E27FC236}">
                <a16:creationId xmlns:a16="http://schemas.microsoft.com/office/drawing/2014/main" id="{8E15A789-ACC3-4FE9-AAFD-B2949CC2B0FB}"/>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10" name="スライド番号プレースホルダ 5">
            <a:extLst>
              <a:ext uri="{FF2B5EF4-FFF2-40B4-BE49-F238E27FC236}">
                <a16:creationId xmlns:a16="http://schemas.microsoft.com/office/drawing/2014/main" id="{5E04D625-B7D0-7486-4B08-3A8A69DA4BE1}"/>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BABAFB7-7B71-41E5-B804-4D335D2683BE}" type="datetime1">
              <a:rPr kumimoji="1" lang="ja-JP" altLang="en-US" smtClean="0"/>
              <a:t>2024/3/12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8" name="正方形/長方形 7">
            <a:extLst>
              <a:ext uri="{FF2B5EF4-FFF2-40B4-BE49-F238E27FC236}">
                <a16:creationId xmlns:a16="http://schemas.microsoft.com/office/drawing/2014/main" id="{0773EDE3-2621-4CA9-BC68-6020D31510AB}"/>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9" name="スライド番号プレースホルダ 5">
            <a:extLst>
              <a:ext uri="{FF2B5EF4-FFF2-40B4-BE49-F238E27FC236}">
                <a16:creationId xmlns:a16="http://schemas.microsoft.com/office/drawing/2014/main" id="{DEBB182C-64A8-657E-02E0-6C20BD327B33}"/>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pPr/>
              <a: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698127" y="366714"/>
            <a:ext cx="1458039" cy="780097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324009" y="366714"/>
            <a:ext cx="4230114" cy="780097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7093228-7FA1-48CA-899D-35D25FA6248A}" type="datetime1">
              <a:rPr kumimoji="1" lang="ja-JP" altLang="en-US" smtClean="0"/>
              <a:t>2024/3/12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8" name="正方形/長方形 7">
            <a:extLst>
              <a:ext uri="{FF2B5EF4-FFF2-40B4-BE49-F238E27FC236}">
                <a16:creationId xmlns:a16="http://schemas.microsoft.com/office/drawing/2014/main" id="{BEE48450-C420-4946-964D-B543FE6F0601}"/>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9" name="スライド番号プレースホルダ 5">
            <a:extLst>
              <a:ext uri="{FF2B5EF4-FFF2-40B4-BE49-F238E27FC236}">
                <a16:creationId xmlns:a16="http://schemas.microsoft.com/office/drawing/2014/main" id="{DEA6A6F8-FBAD-D45D-0967-9FD62E3017BC}"/>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24009" y="366713"/>
            <a:ext cx="5832158" cy="1524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24009" y="2133600"/>
            <a:ext cx="5832158" cy="6034088"/>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24009" y="8475664"/>
            <a:ext cx="1512041"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8F5E4E31-1B51-4C4C-BE65-CF376DB9FC33}" type="datetime1">
              <a:rPr kumimoji="1" lang="ja-JP" altLang="en-US" smtClean="0"/>
              <a:t>2024/3/12</a:t>
            </a:fld>
            <a:endParaRPr kumimoji="1" lang="ja-JP" altLang="en-US" dirty="0"/>
          </a:p>
        </p:txBody>
      </p:sp>
      <p:sp>
        <p:nvSpPr>
          <p:cNvPr id="5" name="フッター プレースホルダ 4"/>
          <p:cNvSpPr>
            <a:spLocks noGrp="1"/>
          </p:cNvSpPr>
          <p:nvPr>
            <p:ph type="ftr" sz="quarter" idx="3"/>
          </p:nvPr>
        </p:nvSpPr>
        <p:spPr>
          <a:xfrm>
            <a:off x="3784415" y="7452321"/>
            <a:ext cx="2052055"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a:extLst>
              <a:ext uri="{FF2B5EF4-FFF2-40B4-BE49-F238E27FC236}">
                <a16:creationId xmlns:a16="http://schemas.microsoft.com/office/drawing/2014/main" id="{882C5D70-A905-6ED5-A09A-C7D686A59CC2}"/>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70" r:id="rId8"/>
    <p:sldLayoutId id="2147483671" r:id="rId9"/>
    <p:sldLayoutId id="2147483672" r:id="rId10"/>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24009" y="366713"/>
            <a:ext cx="5832158" cy="1524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24009" y="2133600"/>
            <a:ext cx="5832158" cy="6034088"/>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24009" y="8475664"/>
            <a:ext cx="1512041"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1753E85B-B39E-436A-9815-320ED4E07B28}" type="datetime1">
              <a:rPr kumimoji="1" lang="ja-JP" altLang="en-US" smtClean="0"/>
              <a:t>2024/3/12</a:t>
            </a:fld>
            <a:endParaRPr kumimoji="1" lang="ja-JP" altLang="en-US" dirty="0"/>
          </a:p>
        </p:txBody>
      </p:sp>
      <p:sp>
        <p:nvSpPr>
          <p:cNvPr id="5" name="フッター プレースホルダ 4"/>
          <p:cNvSpPr>
            <a:spLocks noGrp="1"/>
          </p:cNvSpPr>
          <p:nvPr>
            <p:ph type="ftr" sz="quarter" idx="3"/>
          </p:nvPr>
        </p:nvSpPr>
        <p:spPr>
          <a:xfrm>
            <a:off x="3784415" y="7452321"/>
            <a:ext cx="2052055"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a:extLst>
              <a:ext uri="{FF2B5EF4-FFF2-40B4-BE49-F238E27FC236}">
                <a16:creationId xmlns:a16="http://schemas.microsoft.com/office/drawing/2014/main" id="{C4E64968-B3B7-369C-D0DE-870270EFDDFC}"/>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42542941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5513" y="486837"/>
            <a:ext cx="5589151"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45513" y="2434167"/>
            <a:ext cx="5589151"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45513" y="8475137"/>
            <a:ext cx="1458039" cy="486833"/>
          </a:xfrm>
          <a:prstGeom prst="rect">
            <a:avLst/>
          </a:prstGeom>
        </p:spPr>
        <p:txBody>
          <a:bodyPr vert="horz" lIns="91440" tIns="45720" rIns="91440" bIns="45720" rtlCol="0" anchor="ctr"/>
          <a:lstStyle>
            <a:lvl1pPr algn="l">
              <a:defRPr sz="850">
                <a:solidFill>
                  <a:schemeClr val="tx1">
                    <a:tint val="75000"/>
                  </a:schemeClr>
                </a:solidFill>
              </a:defRPr>
            </a:lvl1pPr>
          </a:lstStyle>
          <a:p>
            <a:fld id="{0990B537-D739-4291-AE5B-591265911845}" type="datetimeFigureOut">
              <a:rPr kumimoji="1" lang="ja-JP" altLang="en-US" smtClean="0"/>
              <a:t>2024/3/12</a:t>
            </a:fld>
            <a:endParaRPr kumimoji="1" lang="ja-JP" altLang="en-US"/>
          </a:p>
        </p:txBody>
      </p:sp>
      <p:sp>
        <p:nvSpPr>
          <p:cNvPr id="5" name="Footer Placeholder 4"/>
          <p:cNvSpPr>
            <a:spLocks noGrp="1"/>
          </p:cNvSpPr>
          <p:nvPr>
            <p:ph type="ftr" sz="quarter" idx="3"/>
          </p:nvPr>
        </p:nvSpPr>
        <p:spPr>
          <a:xfrm>
            <a:off x="2146559" y="8475137"/>
            <a:ext cx="2187059" cy="486833"/>
          </a:xfrm>
          <a:prstGeom prst="rect">
            <a:avLst/>
          </a:prstGeom>
        </p:spPr>
        <p:txBody>
          <a:bodyPr vert="horz" lIns="91440" tIns="45720" rIns="91440" bIns="45720" rtlCol="0" anchor="ctr"/>
          <a:lstStyle>
            <a:lvl1pPr algn="ctr">
              <a:defRPr sz="85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576624" y="8475137"/>
            <a:ext cx="1458039" cy="486833"/>
          </a:xfrm>
          <a:prstGeom prst="rect">
            <a:avLst/>
          </a:prstGeom>
        </p:spPr>
        <p:txBody>
          <a:bodyPr vert="horz" lIns="91440" tIns="45720" rIns="91440" bIns="45720" rtlCol="0" anchor="ctr"/>
          <a:lstStyle>
            <a:lvl1pPr algn="r">
              <a:defRPr sz="850">
                <a:solidFill>
                  <a:schemeClr val="tx1">
                    <a:tint val="75000"/>
                  </a:schemeClr>
                </a:solidFill>
              </a:defRPr>
            </a:lvl1pPr>
          </a:lstStyle>
          <a:p>
            <a:fld id="{FC711A3B-AB6F-4A54-8EDE-2BB1051384AF}" type="slidenum">
              <a:rPr kumimoji="1" lang="ja-JP" altLang="en-US" smtClean="0"/>
              <a:t>‹#›</a:t>
            </a:fld>
            <a:endParaRPr kumimoji="1" lang="ja-JP" altLang="en-US"/>
          </a:p>
        </p:txBody>
      </p:sp>
    </p:spTree>
    <p:extLst>
      <p:ext uri="{BB962C8B-B14F-4D97-AF65-F5344CB8AC3E}">
        <p14:creationId xmlns:p14="http://schemas.microsoft.com/office/powerpoint/2010/main" val="32573543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48012" rtl="0" eaLnBrk="1" latinLnBrk="0" hangingPunct="1">
        <a:lnSpc>
          <a:spcPct val="90000"/>
        </a:lnSpc>
        <a:spcBef>
          <a:spcPct val="0"/>
        </a:spcBef>
        <a:buNone/>
        <a:defRPr kumimoji="1" sz="3118" kern="1200">
          <a:solidFill>
            <a:schemeClr val="tx1"/>
          </a:solidFill>
          <a:latin typeface="+mj-lt"/>
          <a:ea typeface="+mj-ea"/>
          <a:cs typeface="+mj-cs"/>
        </a:defRPr>
      </a:lvl1pPr>
    </p:titleStyle>
    <p:bodyStyle>
      <a:lvl1pPr marL="162003" indent="-162003" algn="l" defTabSz="648012" rtl="0" eaLnBrk="1" latinLnBrk="0" hangingPunct="1">
        <a:lnSpc>
          <a:spcPct val="90000"/>
        </a:lnSpc>
        <a:spcBef>
          <a:spcPts val="709"/>
        </a:spcBef>
        <a:buFont typeface="Arial" panose="020B0604020202020204" pitchFamily="34" charset="0"/>
        <a:buChar char="•"/>
        <a:defRPr kumimoji="1" sz="1984" kern="1200">
          <a:solidFill>
            <a:schemeClr val="tx1"/>
          </a:solidFill>
          <a:latin typeface="+mn-lt"/>
          <a:ea typeface="+mn-ea"/>
          <a:cs typeface="+mn-cs"/>
        </a:defRPr>
      </a:lvl1pPr>
      <a:lvl2pPr marL="486009" indent="-162003" algn="l" defTabSz="648012" rtl="0" eaLnBrk="1" latinLnBrk="0" hangingPunct="1">
        <a:lnSpc>
          <a:spcPct val="90000"/>
        </a:lnSpc>
        <a:spcBef>
          <a:spcPts val="354"/>
        </a:spcBef>
        <a:buFont typeface="Arial" panose="020B0604020202020204" pitchFamily="34" charset="0"/>
        <a:buChar char="•"/>
        <a:defRPr kumimoji="1" sz="1701" kern="1200">
          <a:solidFill>
            <a:schemeClr val="tx1"/>
          </a:solidFill>
          <a:latin typeface="+mn-lt"/>
          <a:ea typeface="+mn-ea"/>
          <a:cs typeface="+mn-cs"/>
        </a:defRPr>
      </a:lvl2pPr>
      <a:lvl3pPr marL="810016" indent="-162003" algn="l" defTabSz="648012" rtl="0" eaLnBrk="1" latinLnBrk="0" hangingPunct="1">
        <a:lnSpc>
          <a:spcPct val="90000"/>
        </a:lnSpc>
        <a:spcBef>
          <a:spcPts val="354"/>
        </a:spcBef>
        <a:buFont typeface="Arial" panose="020B0604020202020204" pitchFamily="34" charset="0"/>
        <a:buChar char="•"/>
        <a:defRPr kumimoji="1" sz="1417" kern="1200">
          <a:solidFill>
            <a:schemeClr val="tx1"/>
          </a:solidFill>
          <a:latin typeface="+mn-lt"/>
          <a:ea typeface="+mn-ea"/>
          <a:cs typeface="+mn-cs"/>
        </a:defRPr>
      </a:lvl3pPr>
      <a:lvl4pPr marL="1134022" indent="-162003" algn="l" defTabSz="648012" rtl="0" eaLnBrk="1" latinLnBrk="0" hangingPunct="1">
        <a:lnSpc>
          <a:spcPct val="90000"/>
        </a:lnSpc>
        <a:spcBef>
          <a:spcPts val="354"/>
        </a:spcBef>
        <a:buFont typeface="Arial" panose="020B0604020202020204" pitchFamily="34" charset="0"/>
        <a:buChar char="•"/>
        <a:defRPr kumimoji="1" sz="1276" kern="1200">
          <a:solidFill>
            <a:schemeClr val="tx1"/>
          </a:solidFill>
          <a:latin typeface="+mn-lt"/>
          <a:ea typeface="+mn-ea"/>
          <a:cs typeface="+mn-cs"/>
        </a:defRPr>
      </a:lvl4pPr>
      <a:lvl5pPr marL="1458028" indent="-162003" algn="l" defTabSz="648012" rtl="0" eaLnBrk="1" latinLnBrk="0" hangingPunct="1">
        <a:lnSpc>
          <a:spcPct val="90000"/>
        </a:lnSpc>
        <a:spcBef>
          <a:spcPts val="354"/>
        </a:spcBef>
        <a:buFont typeface="Arial" panose="020B0604020202020204" pitchFamily="34" charset="0"/>
        <a:buChar char="•"/>
        <a:defRPr kumimoji="1" sz="1276" kern="1200">
          <a:solidFill>
            <a:schemeClr val="tx1"/>
          </a:solidFill>
          <a:latin typeface="+mn-lt"/>
          <a:ea typeface="+mn-ea"/>
          <a:cs typeface="+mn-cs"/>
        </a:defRPr>
      </a:lvl5pPr>
      <a:lvl6pPr marL="1782034" indent="-162003" algn="l" defTabSz="648012" rtl="0" eaLnBrk="1" latinLnBrk="0" hangingPunct="1">
        <a:lnSpc>
          <a:spcPct val="90000"/>
        </a:lnSpc>
        <a:spcBef>
          <a:spcPts val="354"/>
        </a:spcBef>
        <a:buFont typeface="Arial" panose="020B0604020202020204" pitchFamily="34" charset="0"/>
        <a:buChar char="•"/>
        <a:defRPr kumimoji="1" sz="1276" kern="1200">
          <a:solidFill>
            <a:schemeClr val="tx1"/>
          </a:solidFill>
          <a:latin typeface="+mn-lt"/>
          <a:ea typeface="+mn-ea"/>
          <a:cs typeface="+mn-cs"/>
        </a:defRPr>
      </a:lvl6pPr>
      <a:lvl7pPr marL="2106040" indent="-162003" algn="l" defTabSz="648012" rtl="0" eaLnBrk="1" latinLnBrk="0" hangingPunct="1">
        <a:lnSpc>
          <a:spcPct val="90000"/>
        </a:lnSpc>
        <a:spcBef>
          <a:spcPts val="354"/>
        </a:spcBef>
        <a:buFont typeface="Arial" panose="020B0604020202020204" pitchFamily="34" charset="0"/>
        <a:buChar char="•"/>
        <a:defRPr kumimoji="1" sz="1276" kern="1200">
          <a:solidFill>
            <a:schemeClr val="tx1"/>
          </a:solidFill>
          <a:latin typeface="+mn-lt"/>
          <a:ea typeface="+mn-ea"/>
          <a:cs typeface="+mn-cs"/>
        </a:defRPr>
      </a:lvl7pPr>
      <a:lvl8pPr marL="2430047" indent="-162003" algn="l" defTabSz="648012" rtl="0" eaLnBrk="1" latinLnBrk="0" hangingPunct="1">
        <a:lnSpc>
          <a:spcPct val="90000"/>
        </a:lnSpc>
        <a:spcBef>
          <a:spcPts val="354"/>
        </a:spcBef>
        <a:buFont typeface="Arial" panose="020B0604020202020204" pitchFamily="34" charset="0"/>
        <a:buChar char="•"/>
        <a:defRPr kumimoji="1" sz="1276" kern="1200">
          <a:solidFill>
            <a:schemeClr val="tx1"/>
          </a:solidFill>
          <a:latin typeface="+mn-lt"/>
          <a:ea typeface="+mn-ea"/>
          <a:cs typeface="+mn-cs"/>
        </a:defRPr>
      </a:lvl8pPr>
      <a:lvl9pPr marL="2754053" indent="-162003" algn="l" defTabSz="648012" rtl="0" eaLnBrk="1" latinLnBrk="0" hangingPunct="1">
        <a:lnSpc>
          <a:spcPct val="90000"/>
        </a:lnSpc>
        <a:spcBef>
          <a:spcPts val="354"/>
        </a:spcBef>
        <a:buFont typeface="Arial" panose="020B0604020202020204" pitchFamily="34" charset="0"/>
        <a:buChar char="•"/>
        <a:defRPr kumimoji="1" sz="1276" kern="1200">
          <a:solidFill>
            <a:schemeClr val="tx1"/>
          </a:solidFill>
          <a:latin typeface="+mn-lt"/>
          <a:ea typeface="+mn-ea"/>
          <a:cs typeface="+mn-cs"/>
        </a:defRPr>
      </a:lvl9pPr>
    </p:bodyStyle>
    <p:otherStyle>
      <a:defPPr>
        <a:defRPr lang="en-US"/>
      </a:defPPr>
      <a:lvl1pPr marL="0" algn="l" defTabSz="648012" rtl="0" eaLnBrk="1" latinLnBrk="0" hangingPunct="1">
        <a:defRPr kumimoji="1" sz="1276" kern="1200">
          <a:solidFill>
            <a:schemeClr val="tx1"/>
          </a:solidFill>
          <a:latin typeface="+mn-lt"/>
          <a:ea typeface="+mn-ea"/>
          <a:cs typeface="+mn-cs"/>
        </a:defRPr>
      </a:lvl1pPr>
      <a:lvl2pPr marL="324006" algn="l" defTabSz="648012" rtl="0" eaLnBrk="1" latinLnBrk="0" hangingPunct="1">
        <a:defRPr kumimoji="1" sz="1276" kern="1200">
          <a:solidFill>
            <a:schemeClr val="tx1"/>
          </a:solidFill>
          <a:latin typeface="+mn-lt"/>
          <a:ea typeface="+mn-ea"/>
          <a:cs typeface="+mn-cs"/>
        </a:defRPr>
      </a:lvl2pPr>
      <a:lvl3pPr marL="648012" algn="l" defTabSz="648012" rtl="0" eaLnBrk="1" latinLnBrk="0" hangingPunct="1">
        <a:defRPr kumimoji="1" sz="1276" kern="1200">
          <a:solidFill>
            <a:schemeClr val="tx1"/>
          </a:solidFill>
          <a:latin typeface="+mn-lt"/>
          <a:ea typeface="+mn-ea"/>
          <a:cs typeface="+mn-cs"/>
        </a:defRPr>
      </a:lvl3pPr>
      <a:lvl4pPr marL="972019" algn="l" defTabSz="648012" rtl="0" eaLnBrk="1" latinLnBrk="0" hangingPunct="1">
        <a:defRPr kumimoji="1" sz="1276" kern="1200">
          <a:solidFill>
            <a:schemeClr val="tx1"/>
          </a:solidFill>
          <a:latin typeface="+mn-lt"/>
          <a:ea typeface="+mn-ea"/>
          <a:cs typeface="+mn-cs"/>
        </a:defRPr>
      </a:lvl4pPr>
      <a:lvl5pPr marL="1296025" algn="l" defTabSz="648012" rtl="0" eaLnBrk="1" latinLnBrk="0" hangingPunct="1">
        <a:defRPr kumimoji="1" sz="1276" kern="1200">
          <a:solidFill>
            <a:schemeClr val="tx1"/>
          </a:solidFill>
          <a:latin typeface="+mn-lt"/>
          <a:ea typeface="+mn-ea"/>
          <a:cs typeface="+mn-cs"/>
        </a:defRPr>
      </a:lvl5pPr>
      <a:lvl6pPr marL="1620031" algn="l" defTabSz="648012" rtl="0" eaLnBrk="1" latinLnBrk="0" hangingPunct="1">
        <a:defRPr kumimoji="1" sz="1276" kern="1200">
          <a:solidFill>
            <a:schemeClr val="tx1"/>
          </a:solidFill>
          <a:latin typeface="+mn-lt"/>
          <a:ea typeface="+mn-ea"/>
          <a:cs typeface="+mn-cs"/>
        </a:defRPr>
      </a:lvl6pPr>
      <a:lvl7pPr marL="1944037" algn="l" defTabSz="648012" rtl="0" eaLnBrk="1" latinLnBrk="0" hangingPunct="1">
        <a:defRPr kumimoji="1" sz="1276" kern="1200">
          <a:solidFill>
            <a:schemeClr val="tx1"/>
          </a:solidFill>
          <a:latin typeface="+mn-lt"/>
          <a:ea typeface="+mn-ea"/>
          <a:cs typeface="+mn-cs"/>
        </a:defRPr>
      </a:lvl7pPr>
      <a:lvl8pPr marL="2268043" algn="l" defTabSz="648012" rtl="0" eaLnBrk="1" latinLnBrk="0" hangingPunct="1">
        <a:defRPr kumimoji="1" sz="1276" kern="1200">
          <a:solidFill>
            <a:schemeClr val="tx1"/>
          </a:solidFill>
          <a:latin typeface="+mn-lt"/>
          <a:ea typeface="+mn-ea"/>
          <a:cs typeface="+mn-cs"/>
        </a:defRPr>
      </a:lvl8pPr>
      <a:lvl9pPr marL="2592050" algn="l" defTabSz="648012" rtl="0" eaLnBrk="1" latinLnBrk="0" hangingPunct="1">
        <a:defRPr kumimoji="1" sz="127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24009" y="366713"/>
            <a:ext cx="5832158" cy="1524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24009" y="2133600"/>
            <a:ext cx="5832158" cy="6034088"/>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24009" y="8475664"/>
            <a:ext cx="1512041"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8F5E4E31-1B51-4C4C-BE65-CF376DB9FC33}" type="datetime1">
              <a:rPr kumimoji="1" lang="ja-JP" altLang="en-US" smtClean="0"/>
              <a:t>2024/3/12</a:t>
            </a:fld>
            <a:endParaRPr kumimoji="1" lang="ja-JP" altLang="en-US" dirty="0"/>
          </a:p>
        </p:txBody>
      </p:sp>
      <p:sp>
        <p:nvSpPr>
          <p:cNvPr id="5" name="フッター プレースホルダ 4"/>
          <p:cNvSpPr>
            <a:spLocks noGrp="1"/>
          </p:cNvSpPr>
          <p:nvPr>
            <p:ph type="ftr" sz="quarter" idx="3"/>
          </p:nvPr>
        </p:nvSpPr>
        <p:spPr>
          <a:xfrm>
            <a:off x="3784415" y="7452321"/>
            <a:ext cx="2052055"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a:extLst>
              <a:ext uri="{FF2B5EF4-FFF2-40B4-BE49-F238E27FC236}">
                <a16:creationId xmlns:a16="http://schemas.microsoft.com/office/drawing/2014/main" id="{882C5D70-A905-6ED5-A09A-C7D686A59CC2}"/>
              </a:ext>
            </a:extLst>
          </p:cNvPr>
          <p:cNvSpPr>
            <a:spLocks noGrp="1"/>
          </p:cNvSpPr>
          <p:nvPr>
            <p:ph type="sldNum" sz="quarter" idx="4"/>
          </p:nvPr>
        </p:nvSpPr>
        <p:spPr>
          <a:xfrm>
            <a:off x="2484067" y="8820472"/>
            <a:ext cx="1512041" cy="485775"/>
          </a:xfrm>
          <a:prstGeom prst="rect">
            <a:avLst/>
          </a:prstGeom>
        </p:spPr>
        <p:txBody>
          <a:bodyPr anchor="ctr"/>
          <a:lstStyle>
            <a:lvl1pPr algn="ctr">
              <a:defRPr sz="11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37625268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2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7.emf"/><Relationship Id="rId4" Type="http://schemas.openxmlformats.org/officeDocument/2006/relationships/image" Target="../media/image66.emf"/></Relationships>
</file>

<file path=ppt/slides/_rels/slide43.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1.emf"/><Relationship Id="rId5" Type="http://schemas.openxmlformats.org/officeDocument/2006/relationships/image" Target="../media/image70.emf"/><Relationship Id="rId4" Type="http://schemas.openxmlformats.org/officeDocument/2006/relationships/image" Target="../media/image69.emf"/></Relationships>
</file>

<file path=ppt/slides/_rels/slide44.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3.emf"/></Relationships>
</file>

<file path=ppt/slides/_rels/slide45.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5.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7.emf"/></Relationships>
</file>

<file path=ppt/slides/_rels/slide63.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slideLayout" Target="../slideLayouts/slideLayout2.xml"/><Relationship Id="rId5" Type="http://schemas.openxmlformats.org/officeDocument/2006/relationships/image" Target="../media/image81.emf"/><Relationship Id="rId4" Type="http://schemas.openxmlformats.org/officeDocument/2006/relationships/image" Target="../media/image80.emf"/></Relationships>
</file>

<file path=ppt/slides/_rels/slide64.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slideLayout" Target="../slideLayouts/slideLayout2.xml"/><Relationship Id="rId4" Type="http://schemas.openxmlformats.org/officeDocument/2006/relationships/image" Target="../media/image84.emf"/></Relationships>
</file>

<file path=ppt/slides/_rels/slide65.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69.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emf"/><Relationship Id="rId1" Type="http://schemas.openxmlformats.org/officeDocument/2006/relationships/slideLayout" Target="../slideLayouts/slideLayout2.xml"/><Relationship Id="rId5" Type="http://schemas.openxmlformats.org/officeDocument/2006/relationships/image" Target="../media/image94.emf"/><Relationship Id="rId4" Type="http://schemas.openxmlformats.org/officeDocument/2006/relationships/image" Target="../media/image93.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slideLayout" Target="../slideLayouts/slideLayout2.xml"/><Relationship Id="rId4" Type="http://schemas.openxmlformats.org/officeDocument/2006/relationships/image" Target="../media/image97.emf"/></Relationships>
</file>

<file path=ppt/slides/_rels/slide71.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8.emf"/><Relationship Id="rId1" Type="http://schemas.openxmlformats.org/officeDocument/2006/relationships/slideLayout" Target="../slideLayouts/slideLayout2.xml"/><Relationship Id="rId4" Type="http://schemas.openxmlformats.org/officeDocument/2006/relationships/image" Target="../media/image100.emf"/></Relationships>
</file>

<file path=ppt/slides/_rels/slide72.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101.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3.emf"/><Relationship Id="rId1" Type="http://schemas.openxmlformats.org/officeDocument/2006/relationships/slideLayout" Target="../slideLayouts/slideLayout2.xml"/><Relationship Id="rId4" Type="http://schemas.openxmlformats.org/officeDocument/2006/relationships/image" Target="../media/image105.emf"/></Relationships>
</file>

<file path=ppt/slides/_rels/slide75.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slideLayout" Target="../slideLayouts/slideLayout2.xml"/><Relationship Id="rId4" Type="http://schemas.openxmlformats.org/officeDocument/2006/relationships/image" Target="../media/image108.emf"/></Relationships>
</file>

<file path=ppt/slides/_rels/slide76.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image" Target="../media/image109.emf"/><Relationship Id="rId1" Type="http://schemas.openxmlformats.org/officeDocument/2006/relationships/slideLayout" Target="../slideLayouts/slideLayout2.xml"/><Relationship Id="rId4" Type="http://schemas.openxmlformats.org/officeDocument/2006/relationships/image" Target="../media/image111.emf"/></Relationships>
</file>

<file path=ppt/slides/_rels/slide77.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image" Target="../media/image112.emf"/><Relationship Id="rId1" Type="http://schemas.openxmlformats.org/officeDocument/2006/relationships/slideLayout" Target="../slideLayouts/slideLayout2.xml"/><Relationship Id="rId4" Type="http://schemas.openxmlformats.org/officeDocument/2006/relationships/image" Target="../media/image114.emf"/></Relationships>
</file>

<file path=ppt/slides/_rels/slide78.xml.rels><?xml version="1.0" encoding="UTF-8" standalone="yes"?>
<Relationships xmlns="http://schemas.openxmlformats.org/package/2006/relationships"><Relationship Id="rId2" Type="http://schemas.openxmlformats.org/officeDocument/2006/relationships/image" Target="../media/image115.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image" Target="../media/image116.emf"/><Relationship Id="rId1" Type="http://schemas.openxmlformats.org/officeDocument/2006/relationships/slideLayout" Target="../slideLayouts/slideLayout2.xml"/><Relationship Id="rId4" Type="http://schemas.openxmlformats.org/officeDocument/2006/relationships/image" Target="../media/image118.emf"/></Relationships>
</file>

<file path=ppt/slides/_rels/slide81.x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image" Target="../media/image119.emf"/><Relationship Id="rId1" Type="http://schemas.openxmlformats.org/officeDocument/2006/relationships/slideLayout" Target="../slideLayouts/slideLayout2.xml"/><Relationship Id="rId4" Type="http://schemas.openxmlformats.org/officeDocument/2006/relationships/image" Target="../media/image121.emf"/></Relationships>
</file>

<file path=ppt/slides/_rels/slide82.xml.rels><?xml version="1.0" encoding="UTF-8" standalone="yes"?>
<Relationships xmlns="http://schemas.openxmlformats.org/package/2006/relationships"><Relationship Id="rId3" Type="http://schemas.openxmlformats.org/officeDocument/2006/relationships/image" Target="../media/image123.emf"/><Relationship Id="rId2" Type="http://schemas.openxmlformats.org/officeDocument/2006/relationships/image" Target="../media/image122.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24.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6ED865A-A917-EA07-0620-09E974581D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03648"/>
            <a:ext cx="6480175" cy="6480175"/>
          </a:xfrm>
          <a:prstGeom prst="rect">
            <a:avLst/>
          </a:prstGeom>
        </p:spPr>
      </p:pic>
      <p:sp>
        <p:nvSpPr>
          <p:cNvPr id="2" name="タイトル 1"/>
          <p:cNvSpPr>
            <a:spLocks noGrp="1"/>
          </p:cNvSpPr>
          <p:nvPr>
            <p:ph type="ctrTitle"/>
          </p:nvPr>
        </p:nvSpPr>
        <p:spPr>
          <a:xfrm>
            <a:off x="364111" y="1547664"/>
            <a:ext cx="5782833" cy="1020613"/>
          </a:xfrm>
        </p:spPr>
        <p:txBody>
          <a:bodyPr vert="horz" lIns="0" tIns="45720" rIns="0" bIns="45720" rtlCol="0" anchor="ctr">
            <a:noAutofit/>
          </a:bodyPr>
          <a:lstStyle/>
          <a:p>
            <a:r>
              <a:rPr lang="zh-CN" altLang="en-US" sz="2400" dirty="0">
                <a:latin typeface="ＭＳ 明朝"/>
                <a:ea typeface="ＭＳ 明朝"/>
              </a:rPr>
              <a:t>高根沢町国民健康保険</a:t>
            </a:r>
            <a:br>
              <a:rPr lang="en-US" altLang="ja-JP" sz="2400" dirty="0">
                <a:latin typeface="ＭＳ 明朝"/>
                <a:ea typeface="ＭＳ 明朝"/>
              </a:rPr>
            </a:br>
            <a:r>
              <a:rPr lang="ja-JP" altLang="en-US" sz="2400" dirty="0">
                <a:latin typeface="ＭＳ 明朝"/>
                <a:ea typeface="ＭＳ 明朝"/>
              </a:rPr>
              <a:t>第</a:t>
            </a:r>
            <a:r>
              <a:rPr lang="en-US" altLang="ja-JP" sz="2400" dirty="0">
                <a:latin typeface="ＭＳ 明朝"/>
                <a:ea typeface="ＭＳ 明朝"/>
              </a:rPr>
              <a:t>3</a:t>
            </a:r>
            <a:r>
              <a:rPr lang="ja-JP" altLang="en-US" sz="2400" dirty="0">
                <a:latin typeface="ＭＳ 明朝"/>
                <a:ea typeface="ＭＳ 明朝"/>
              </a:rPr>
              <a:t>期データヘルス計画及び</a:t>
            </a:r>
            <a:br>
              <a:rPr lang="en-US" altLang="ja-JP" sz="2400" dirty="0">
                <a:latin typeface="ＭＳ 明朝"/>
                <a:ea typeface="ＭＳ 明朝"/>
              </a:rPr>
            </a:br>
            <a:r>
              <a:rPr lang="ja-JP" altLang="en-US" sz="2400" dirty="0">
                <a:latin typeface="ＭＳ 明朝"/>
                <a:ea typeface="ＭＳ 明朝"/>
              </a:rPr>
              <a:t>第</a:t>
            </a:r>
            <a:r>
              <a:rPr lang="en-US" altLang="ja-JP" sz="2400" dirty="0">
                <a:latin typeface="ＭＳ 明朝"/>
                <a:ea typeface="ＭＳ 明朝"/>
              </a:rPr>
              <a:t>4</a:t>
            </a:r>
            <a:r>
              <a:rPr lang="ja-JP" altLang="en-US" sz="2400" dirty="0">
                <a:latin typeface="ＭＳ 明朝"/>
                <a:ea typeface="ＭＳ 明朝"/>
              </a:rPr>
              <a:t>期特定健康診査等実施計画</a:t>
            </a:r>
          </a:p>
        </p:txBody>
      </p:sp>
      <p:sp>
        <p:nvSpPr>
          <p:cNvPr id="4" name="サブタイトル 2">
            <a:extLst>
              <a:ext uri="{FF2B5EF4-FFF2-40B4-BE49-F238E27FC236}">
                <a16:creationId xmlns:a16="http://schemas.microsoft.com/office/drawing/2014/main" id="{F51E2EE5-580A-0A1B-36B7-27FD96F88F6F}"/>
              </a:ext>
            </a:extLst>
          </p:cNvPr>
          <p:cNvSpPr txBox="1">
            <a:spLocks/>
          </p:cNvSpPr>
          <p:nvPr/>
        </p:nvSpPr>
        <p:spPr>
          <a:xfrm>
            <a:off x="972026" y="6948264"/>
            <a:ext cx="4536123" cy="570136"/>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sz="1600" dirty="0">
                <a:solidFill>
                  <a:schemeClr val="tx1"/>
                </a:solidFill>
                <a:latin typeface="ＭＳ 明朝"/>
                <a:ea typeface="ＭＳ 明朝"/>
              </a:rPr>
              <a:t>令和</a:t>
            </a:r>
            <a:r>
              <a:rPr lang="en-US" altLang="ja-JP" sz="1600" dirty="0">
                <a:solidFill>
                  <a:schemeClr val="tx1"/>
                </a:solidFill>
                <a:latin typeface="ＭＳ 明朝"/>
                <a:ea typeface="ＭＳ 明朝"/>
              </a:rPr>
              <a:t>6</a:t>
            </a:r>
            <a:r>
              <a:rPr lang="ja-JP" altLang="en-US" sz="1600" dirty="0">
                <a:solidFill>
                  <a:schemeClr val="tx1"/>
                </a:solidFill>
                <a:latin typeface="ＭＳ 明朝"/>
                <a:ea typeface="ＭＳ 明朝"/>
              </a:rPr>
              <a:t>年</a:t>
            </a:r>
            <a:r>
              <a:rPr lang="en-US" altLang="ja-JP" sz="1600" dirty="0">
                <a:solidFill>
                  <a:schemeClr val="tx1"/>
                </a:solidFill>
                <a:latin typeface="ＭＳ 明朝"/>
                <a:ea typeface="ＭＳ 明朝"/>
              </a:rPr>
              <a:t>3</a:t>
            </a:r>
            <a:r>
              <a:rPr lang="ja-JP" altLang="en-US" sz="1600" dirty="0">
                <a:solidFill>
                  <a:schemeClr val="tx1"/>
                </a:solidFill>
                <a:latin typeface="ＭＳ 明朝"/>
                <a:ea typeface="ＭＳ 明朝"/>
              </a:rPr>
              <a:t>月</a:t>
            </a:r>
            <a:endParaRPr lang="en-US" altLang="ja-JP" sz="1600" dirty="0">
              <a:solidFill>
                <a:schemeClr val="tx1"/>
              </a:solidFill>
              <a:latin typeface="ＭＳ 明朝"/>
              <a:ea typeface="ＭＳ 明朝"/>
            </a:endParaRPr>
          </a:p>
          <a:p>
            <a:r>
              <a:rPr lang="ja-JP" altLang="en-US" sz="1600" dirty="0">
                <a:solidFill>
                  <a:schemeClr val="tx1"/>
                </a:solidFill>
                <a:latin typeface="ＭＳ 明朝"/>
                <a:ea typeface="ＭＳ 明朝"/>
              </a:rPr>
              <a:t>高根沢町</a:t>
            </a:r>
          </a:p>
        </p:txBody>
      </p:sp>
    </p:spTree>
    <p:extLst>
      <p:ext uri="{BB962C8B-B14F-4D97-AF65-F5344CB8AC3E}">
        <p14:creationId xmlns:p14="http://schemas.microsoft.com/office/powerpoint/2010/main" val="3540870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345514" y="631305"/>
            <a:ext cx="5775331" cy="1008112"/>
          </a:xfrm>
          <a:prstGeom prst="rect">
            <a:avLst/>
          </a:prstGeom>
        </p:spPr>
        <p:txBody>
          <a:bodyPr vert="horz" lIns="91440" tIns="45720" rIns="91440" bIns="45720" rtlCol="0" anchor="t">
            <a:noAutofit/>
          </a:bodyPr>
          <a:lstStyle/>
          <a:p>
            <a:pPr marL="90488">
              <a:lnSpc>
                <a:spcPct val="150000"/>
              </a:lnSpc>
              <a:spcBef>
                <a:spcPct val="0"/>
              </a:spcBef>
              <a:defRPr/>
            </a:pPr>
            <a:endParaRPr lang="en-US" altLang="ja-JP" sz="1000" dirty="0">
              <a:solidFill>
                <a:prstClr val="black"/>
              </a:solidFill>
              <a:latin typeface="ＭＳ 明朝" panose="02020609040205080304" pitchFamily="17" charset="-128"/>
              <a:ea typeface="ＭＳ 明朝" panose="02020609040205080304" pitchFamily="17" charset="-128"/>
              <a:cs typeface="+mj-cs"/>
            </a:endParaRPr>
          </a:p>
        </p:txBody>
      </p:sp>
      <p:sp>
        <p:nvSpPr>
          <p:cNvPr id="13" name="テキスト ボックス 12"/>
          <p:cNvSpPr txBox="1">
            <a:spLocks noChangeAspect="1"/>
          </p:cNvSpPr>
          <p:nvPr/>
        </p:nvSpPr>
        <p:spPr>
          <a:xfrm>
            <a:off x="165100" y="190500"/>
            <a:ext cx="6238800" cy="781100"/>
          </a:xfrm>
          <a:prstGeom prst="rect">
            <a:avLst/>
          </a:prstGeom>
          <a:noFill/>
          <a:ln>
            <a:noFill/>
          </a:ln>
        </p:spPr>
        <p:txBody>
          <a:bodyPr wrap="square" lIns="0" rIns="90000" rtlCol="0">
            <a:noAutofit/>
          </a:bodyPr>
          <a:lstStyle/>
          <a:p>
            <a:pPr indent="-90488" algn="just">
              <a:lnSpc>
                <a:spcPct val="125000"/>
              </a:lnSpc>
              <a:spcBef>
                <a:spcPct val="0"/>
              </a:spcBef>
              <a:tabLst>
                <a:tab pos="0" algn="l"/>
              </a:tabLst>
              <a:defRPr/>
            </a:pPr>
            <a:r>
              <a:rPr lang="ja-JP" altLang="en-US" sz="1200" dirty="0">
                <a:latin typeface="ＭＳ 明朝" panose="02020609040205080304" pitchFamily="17" charset="-128"/>
                <a:ea typeface="ＭＳ 明朝" panose="02020609040205080304" pitchFamily="17" charset="-128"/>
                <a:cs typeface="Times New Roman" pitchFamily="18" charset="0"/>
              </a:rPr>
              <a:t>　以下は、</a:t>
            </a:r>
            <a:r>
              <a:rPr kumimoji="0" lang="ja-JP" altLang="en-US" sz="1200" kern="0" dirty="0">
                <a:solidFill>
                  <a:prstClr val="black"/>
                </a:solidFill>
                <a:latin typeface="ＭＳ 明朝" panose="02020609040205080304" pitchFamily="17" charset="-128"/>
                <a:ea typeface="ＭＳ 明朝" panose="02020609040205080304" pitchFamily="17" charset="-128"/>
              </a:rPr>
              <a:t>本町の平成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年度から令和</a:t>
            </a:r>
            <a:r>
              <a:rPr kumimoji="0" lang="en-US" altLang="ja-JP" sz="1200" kern="0" dirty="0">
                <a:solidFill>
                  <a:prstClr val="black"/>
                </a:solidFill>
                <a:latin typeface="ＭＳ 明朝" panose="02020609040205080304" pitchFamily="17" charset="-128"/>
                <a:ea typeface="ＭＳ 明朝" panose="02020609040205080304" pitchFamily="17" charset="-128"/>
              </a:rPr>
              <a:t>4</a:t>
            </a:r>
            <a:r>
              <a:rPr kumimoji="0" lang="ja-JP" altLang="en-US" sz="1200" kern="0" dirty="0">
                <a:solidFill>
                  <a:prstClr val="black"/>
                </a:solidFill>
                <a:latin typeface="ＭＳ 明朝" panose="02020609040205080304" pitchFamily="17" charset="-128"/>
                <a:ea typeface="ＭＳ 明朝" panose="02020609040205080304" pitchFamily="17" charset="-128"/>
              </a:rPr>
              <a:t>年度における、被保険者数を示しています。令和</a:t>
            </a:r>
            <a:r>
              <a:rPr kumimoji="0" lang="en-US" altLang="ja-JP" sz="1200" kern="0" dirty="0">
                <a:solidFill>
                  <a:prstClr val="black"/>
                </a:solidFill>
                <a:latin typeface="ＭＳ 明朝" panose="02020609040205080304" pitchFamily="17" charset="-128"/>
                <a:ea typeface="ＭＳ 明朝" panose="02020609040205080304" pitchFamily="17" charset="-128"/>
              </a:rPr>
              <a:t>4</a:t>
            </a:r>
            <a:r>
              <a:rPr kumimoji="0" lang="ja-JP" altLang="en-US" sz="1200" kern="0" dirty="0">
                <a:solidFill>
                  <a:prstClr val="black"/>
                </a:solidFill>
                <a:latin typeface="ＭＳ 明朝" panose="02020609040205080304" pitchFamily="17" charset="-128"/>
                <a:ea typeface="ＭＳ 明朝" panose="02020609040205080304" pitchFamily="17" charset="-128"/>
              </a:rPr>
              <a:t>年度を平成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年度と比較すると、国民健康保険被保険者数</a:t>
            </a:r>
            <a:r>
              <a:rPr kumimoji="0" lang="en-US" altLang="ja-JP" sz="1200" kern="0" dirty="0">
                <a:solidFill>
                  <a:prstClr val="black"/>
                </a:solidFill>
                <a:latin typeface="ＭＳ 明朝" panose="02020609040205080304" pitchFamily="17" charset="-128"/>
                <a:ea typeface="ＭＳ 明朝" panose="02020609040205080304" pitchFamily="17" charset="-128"/>
              </a:rPr>
              <a:t>5,355</a:t>
            </a:r>
            <a:r>
              <a:rPr kumimoji="0" lang="ja-JP" altLang="en-US" sz="1200" kern="0" dirty="0">
                <a:solidFill>
                  <a:prstClr val="black"/>
                </a:solidFill>
                <a:latin typeface="ＭＳ 明朝" panose="02020609040205080304" pitchFamily="17" charset="-128"/>
                <a:ea typeface="ＭＳ 明朝" panose="02020609040205080304" pitchFamily="17" charset="-128"/>
              </a:rPr>
              <a:t>人は平成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a:t>
            </a:r>
            <a:r>
              <a:rPr kumimoji="0" lang="en-US" altLang="ja-JP" sz="1200" kern="0" dirty="0">
                <a:solidFill>
                  <a:prstClr val="black"/>
                </a:solidFill>
                <a:latin typeface="ＭＳ 明朝" panose="02020609040205080304" pitchFamily="17" charset="-128"/>
                <a:ea typeface="ＭＳ 明朝" panose="02020609040205080304" pitchFamily="17" charset="-128"/>
              </a:rPr>
              <a:t>6,113</a:t>
            </a:r>
            <a:r>
              <a:rPr kumimoji="0" lang="ja-JP" altLang="en-US" sz="1200" kern="0" dirty="0">
                <a:solidFill>
                  <a:prstClr val="black"/>
                </a:solidFill>
                <a:latin typeface="ＭＳ 明朝" panose="02020609040205080304" pitchFamily="17" charset="-128"/>
                <a:ea typeface="ＭＳ 明朝" panose="02020609040205080304" pitchFamily="17" charset="-128"/>
              </a:rPr>
              <a:t>人より</a:t>
            </a:r>
            <a:r>
              <a:rPr kumimoji="0" lang="en-US" altLang="ja-JP" sz="1200" kern="0" dirty="0">
                <a:solidFill>
                  <a:prstClr val="black"/>
                </a:solidFill>
                <a:latin typeface="ＭＳ 明朝" panose="02020609040205080304" pitchFamily="17" charset="-128"/>
                <a:ea typeface="ＭＳ 明朝" panose="02020609040205080304" pitchFamily="17" charset="-128"/>
              </a:rPr>
              <a:t>758</a:t>
            </a:r>
            <a:r>
              <a:rPr kumimoji="0" lang="ja-JP" altLang="en-US" sz="1200" kern="0" dirty="0">
                <a:solidFill>
                  <a:prstClr val="black"/>
                </a:solidFill>
                <a:latin typeface="ＭＳ 明朝" panose="02020609040205080304" pitchFamily="17" charset="-128"/>
                <a:ea typeface="ＭＳ 明朝" panose="02020609040205080304" pitchFamily="17" charset="-128"/>
              </a:rPr>
              <a:t>人減少しております。</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DAF2D982-87A7-4AE6-A61B-A149C3BA1C95}"/>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pPr/>
              <a:t>9</a:t>
            </a:fld>
            <a:endParaRPr lang="ja-JP" altLang="en-US" sz="1000" dirty="0"/>
          </a:p>
        </p:txBody>
      </p:sp>
      <p:sp>
        <p:nvSpPr>
          <p:cNvPr id="12" name="テキスト ボックス 11">
            <a:extLst>
              <a:ext uri="{FF2B5EF4-FFF2-40B4-BE49-F238E27FC236}">
                <a16:creationId xmlns:a16="http://schemas.microsoft.com/office/drawing/2014/main" id="{9F80A8DE-079A-FFD5-7BD0-780541EEEFCD}"/>
              </a:ext>
            </a:extLst>
          </p:cNvPr>
          <p:cNvSpPr txBox="1">
            <a:spLocks noChangeAspect="1"/>
          </p:cNvSpPr>
          <p:nvPr/>
        </p:nvSpPr>
        <p:spPr>
          <a:xfrm>
            <a:off x="165100" y="1187624"/>
            <a:ext cx="1355307" cy="327142"/>
          </a:xfrm>
          <a:prstGeom prst="rect">
            <a:avLst/>
          </a:prstGeom>
          <a:noFill/>
          <a:ln>
            <a:noFill/>
          </a:ln>
        </p:spPr>
        <p:txBody>
          <a:bodyPr wrap="none" lIns="0" tIns="46800" rIns="46800" rtlCol="0" anchor="ctr">
            <a:spAutoFit/>
          </a:bodyPr>
          <a:lstStyle>
            <a:defPPr>
              <a:defRPr lang="ja-JP"/>
            </a:defPPr>
            <a:lvl1pPr indent="0" defTabSz="864017">
              <a:lnSpc>
                <a:spcPct val="150000"/>
              </a:lnSpc>
              <a:defRPr kumimoji="0" sz="1200" kern="0">
                <a:solidFill>
                  <a:sysClr val="windowText" lastClr="000000"/>
                </a:solidFill>
                <a:latin typeface="ＭＳ 明朝" panose="02020609040205080304" pitchFamily="17" charset="-128"/>
                <a:ea typeface="ＭＳ 明朝" panose="02020609040205080304" pitchFamily="17" charset="-128"/>
              </a:defRPr>
            </a:lvl1pPr>
          </a:lstStyle>
          <a:p>
            <a:r>
              <a:rPr lang="ja-JP" altLang="en-US" dirty="0"/>
              <a:t>年度別 被保険者数</a:t>
            </a:r>
            <a:endParaRPr lang="en-US" altLang="ja-JP" dirty="0"/>
          </a:p>
        </p:txBody>
      </p:sp>
      <p:sp>
        <p:nvSpPr>
          <p:cNvPr id="14" name="注釈文章 18">
            <a:extLst>
              <a:ext uri="{FF2B5EF4-FFF2-40B4-BE49-F238E27FC236}">
                <a16:creationId xmlns:a16="http://schemas.microsoft.com/office/drawing/2014/main" id="{1481F4F6-E5AE-0E23-E924-3F1790D3E223}"/>
              </a:ext>
            </a:extLst>
          </p:cNvPr>
          <p:cNvSpPr txBox="1">
            <a:spLocks noChangeAspect="1"/>
          </p:cNvSpPr>
          <p:nvPr/>
        </p:nvSpPr>
        <p:spPr>
          <a:xfrm>
            <a:off x="170434" y="3666396"/>
            <a:ext cx="4143270" cy="215444"/>
          </a:xfrm>
          <a:prstGeom prst="rect">
            <a:avLst/>
          </a:prstGeom>
          <a:noFill/>
        </p:spPr>
        <p:txBody>
          <a:bodyPr wrap="none" lIns="0" rIns="90000" rtlCol="0">
            <a:spAutoFit/>
          </a:bodyPr>
          <a:lstStyle>
            <a:defPPr>
              <a:defRPr lang="ja-JP"/>
            </a:defPPr>
            <a:lvl1pPr>
              <a:defRPr sz="800">
                <a:latin typeface="ＭＳ 明朝" panose="02020609040205080304" pitchFamily="17" charset="-128"/>
                <a:ea typeface="ＭＳ 明朝" panose="02020609040205080304" pitchFamily="17" charset="-128"/>
              </a:defRPr>
            </a:lvl1pPr>
          </a:lstStyle>
          <a:p>
            <a:r>
              <a:rPr lang="ja-JP" altLang="en-US" dirty="0"/>
              <a:t>出典</a:t>
            </a:r>
            <a:r>
              <a:rPr lang="en-US" altLang="ja-JP" dirty="0"/>
              <a:t>:</a:t>
            </a:r>
            <a:r>
              <a:rPr lang="ja-JP" altLang="en-US" dirty="0"/>
              <a:t>国保データベース</a:t>
            </a:r>
            <a:r>
              <a:rPr lang="en-US" altLang="ja-JP" dirty="0"/>
              <a:t>(KDB)</a:t>
            </a:r>
            <a:r>
              <a:rPr lang="ja-JP" altLang="en-US" dirty="0"/>
              <a:t>システム </a:t>
            </a:r>
            <a:r>
              <a:rPr lang="en-US" altLang="ja-JP" dirty="0"/>
              <a:t>｢</a:t>
            </a:r>
            <a:r>
              <a:rPr lang="ja-JP" altLang="en-US" dirty="0"/>
              <a:t>健診･医療･介護データからみる地域の健康課題</a:t>
            </a:r>
            <a:r>
              <a:rPr lang="en-US" altLang="ja-JP" dirty="0"/>
              <a:t>｣</a:t>
            </a:r>
            <a:endParaRPr lang="ja-JP" altLang="en-US" dirty="0"/>
          </a:p>
        </p:txBody>
      </p:sp>
      <p:pic>
        <p:nvPicPr>
          <p:cNvPr id="5" name="図 4">
            <a:extLst>
              <a:ext uri="{FF2B5EF4-FFF2-40B4-BE49-F238E27FC236}">
                <a16:creationId xmlns:a16="http://schemas.microsoft.com/office/drawing/2014/main" id="{24EB1624-62A2-4CAE-853B-56E7A733BF93}"/>
              </a:ext>
            </a:extLst>
          </p:cNvPr>
          <p:cNvPicPr>
            <a:picLocks noChangeAspect="1"/>
          </p:cNvPicPr>
          <p:nvPr/>
        </p:nvPicPr>
        <p:blipFill>
          <a:blip r:embed="rId2"/>
          <a:stretch>
            <a:fillRect/>
          </a:stretch>
        </p:blipFill>
        <p:spPr>
          <a:xfrm>
            <a:off x="165099" y="1495874"/>
            <a:ext cx="5410200" cy="2167511"/>
          </a:xfrm>
          <a:prstGeom prst="rect">
            <a:avLst/>
          </a:prstGeom>
        </p:spPr>
      </p:pic>
    </p:spTree>
    <p:extLst>
      <p:ext uri="{BB962C8B-B14F-4D97-AF65-F5344CB8AC3E}">
        <p14:creationId xmlns:p14="http://schemas.microsoft.com/office/powerpoint/2010/main" val="1419264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a:spLocks noChangeAspect="1"/>
          </p:cNvSpPr>
          <p:nvPr/>
        </p:nvSpPr>
        <p:spPr>
          <a:xfrm>
            <a:off x="165100" y="190500"/>
            <a:ext cx="6238800" cy="689736"/>
          </a:xfrm>
          <a:prstGeom prst="rect">
            <a:avLst/>
          </a:prstGeom>
          <a:noFill/>
          <a:ln>
            <a:noFill/>
          </a:ln>
        </p:spPr>
        <p:txBody>
          <a:bodyPr wrap="square" lIns="0" rIns="90000" rtlCol="0">
            <a:noAutofit/>
          </a:bodyPr>
          <a:lstStyle/>
          <a:p>
            <a:pPr indent="-90488" algn="just">
              <a:lnSpc>
                <a:spcPct val="125000"/>
              </a:lnSpc>
              <a:spcBef>
                <a:spcPct val="0"/>
              </a:spcBef>
              <a:tabLst>
                <a:tab pos="0" algn="l"/>
              </a:tabLst>
              <a:defRPr/>
            </a:pPr>
            <a:r>
              <a:rPr lang="ja-JP" altLang="en-US" sz="1200" dirty="0">
                <a:latin typeface="ＭＳ 明朝" panose="02020609040205080304" pitchFamily="17" charset="-128"/>
                <a:ea typeface="ＭＳ 明朝" panose="02020609040205080304" pitchFamily="17" charset="-128"/>
                <a:cs typeface="Times New Roman" pitchFamily="18" charset="0"/>
              </a:rPr>
              <a:t>　以下は、</a:t>
            </a:r>
            <a:r>
              <a:rPr kumimoji="0" lang="ja-JP" altLang="en-US" sz="1200" kern="0" dirty="0">
                <a:solidFill>
                  <a:prstClr val="black"/>
                </a:solidFill>
                <a:latin typeface="ＭＳ 明朝" panose="02020609040205080304" pitchFamily="17" charset="-128"/>
                <a:ea typeface="ＭＳ 明朝" panose="02020609040205080304" pitchFamily="17" charset="-128"/>
              </a:rPr>
              <a:t>男女･年齢階層別被保険者数を年度別に示したものです。</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a:p>
            <a:pPr indent="-90488" algn="just">
              <a:lnSpc>
                <a:spcPct val="125000"/>
              </a:lnSpc>
              <a:spcBef>
                <a:spcPct val="0"/>
              </a:spcBef>
              <a:tabLst>
                <a:tab pos="0" algn="l"/>
              </a:tabLst>
              <a:defRPr/>
            </a:pPr>
            <a:r>
              <a:rPr kumimoji="0" lang="ja-JP" altLang="en-US" sz="1200" kern="0" dirty="0">
                <a:latin typeface="ＭＳ 明朝" panose="02020609040205080304" pitchFamily="17" charset="-128"/>
                <a:ea typeface="ＭＳ 明朝" panose="02020609040205080304" pitchFamily="17" charset="-128"/>
              </a:rPr>
              <a:t>若年層</a:t>
            </a:r>
            <a:r>
              <a:rPr kumimoji="0" lang="en-US" altLang="ja-JP" sz="1200" kern="0" dirty="0">
                <a:latin typeface="ＭＳ 明朝" panose="02020609040205080304" pitchFamily="17" charset="-128"/>
                <a:ea typeface="ＭＳ 明朝" panose="02020609040205080304" pitchFamily="17" charset="-128"/>
              </a:rPr>
              <a:t>(15</a:t>
            </a:r>
            <a:r>
              <a:rPr kumimoji="0" lang="ja-JP" altLang="en-US" sz="1200" kern="0" dirty="0">
                <a:latin typeface="ＭＳ 明朝" panose="02020609040205080304" pitchFamily="17" charset="-128"/>
                <a:ea typeface="ＭＳ 明朝" panose="02020609040205080304" pitchFamily="17" charset="-128"/>
              </a:rPr>
              <a:t>歳～</a:t>
            </a:r>
            <a:r>
              <a:rPr kumimoji="0" lang="en-US" altLang="ja-JP" sz="1200" kern="0" dirty="0">
                <a:latin typeface="ＭＳ 明朝" panose="02020609040205080304" pitchFamily="17" charset="-128"/>
                <a:ea typeface="ＭＳ 明朝" panose="02020609040205080304" pitchFamily="17" charset="-128"/>
              </a:rPr>
              <a:t>34</a:t>
            </a:r>
            <a:r>
              <a:rPr kumimoji="0" lang="ja-JP" altLang="en-US" sz="1200" kern="0" dirty="0">
                <a:latin typeface="ＭＳ 明朝" panose="02020609040205080304" pitchFamily="17" charset="-128"/>
                <a:ea typeface="ＭＳ 明朝" panose="02020609040205080304" pitchFamily="17" charset="-128"/>
              </a:rPr>
              <a:t>歳</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において平成</a:t>
            </a:r>
            <a:r>
              <a:rPr kumimoji="0" lang="en-US" altLang="ja-JP" sz="1200" kern="0" dirty="0">
                <a:latin typeface="ＭＳ 明朝" panose="02020609040205080304" pitchFamily="17" charset="-128"/>
                <a:ea typeface="ＭＳ 明朝" panose="02020609040205080304" pitchFamily="17" charset="-128"/>
              </a:rPr>
              <a:t>30</a:t>
            </a:r>
            <a:r>
              <a:rPr kumimoji="0" lang="ja-JP" altLang="en-US" sz="1200" kern="0" dirty="0">
                <a:latin typeface="ＭＳ 明朝" panose="02020609040205080304" pitchFamily="17" charset="-128"/>
                <a:ea typeface="ＭＳ 明朝" panose="02020609040205080304" pitchFamily="17" charset="-128"/>
              </a:rPr>
              <a:t>年度に比べて令和</a:t>
            </a:r>
            <a:r>
              <a:rPr kumimoji="0" lang="en-US" altLang="ja-JP" sz="1200" kern="0" dirty="0">
                <a:latin typeface="ＭＳ 明朝" panose="02020609040205080304" pitchFamily="17" charset="-128"/>
                <a:ea typeface="ＭＳ 明朝" panose="02020609040205080304" pitchFamily="17" charset="-128"/>
              </a:rPr>
              <a:t>4</a:t>
            </a:r>
            <a:r>
              <a:rPr kumimoji="0" lang="ja-JP" altLang="en-US" sz="1200" kern="0" dirty="0">
                <a:latin typeface="ＭＳ 明朝" panose="02020609040205080304" pitchFamily="17" charset="-128"/>
                <a:ea typeface="ＭＳ 明朝" panose="02020609040205080304" pitchFamily="17" charset="-128"/>
              </a:rPr>
              <a:t>年度は減少しており、</a:t>
            </a:r>
            <a:r>
              <a:rPr kumimoji="0" lang="en-US" altLang="ja-JP" sz="1200" kern="0" dirty="0">
                <a:latin typeface="ＭＳ 明朝" panose="02020609040205080304" pitchFamily="17" charset="-128"/>
                <a:ea typeface="ＭＳ 明朝" panose="02020609040205080304" pitchFamily="17" charset="-128"/>
              </a:rPr>
              <a:t>70</a:t>
            </a:r>
            <a:r>
              <a:rPr kumimoji="0" lang="ja-JP" altLang="en-US" sz="1200" kern="0" dirty="0">
                <a:latin typeface="ＭＳ 明朝" panose="02020609040205080304" pitchFamily="17" charset="-128"/>
                <a:ea typeface="ＭＳ 明朝" panose="02020609040205080304" pitchFamily="17" charset="-128"/>
              </a:rPr>
              <a:t>歳～</a:t>
            </a:r>
            <a:r>
              <a:rPr kumimoji="0" lang="en-US" altLang="ja-JP" sz="1200" kern="0" dirty="0">
                <a:latin typeface="ＭＳ 明朝" panose="02020609040205080304" pitchFamily="17" charset="-128"/>
                <a:ea typeface="ＭＳ 明朝" panose="02020609040205080304" pitchFamily="17" charset="-128"/>
              </a:rPr>
              <a:t>74</a:t>
            </a:r>
            <a:r>
              <a:rPr kumimoji="0" lang="ja-JP" altLang="en-US" sz="1200" kern="0" dirty="0">
                <a:latin typeface="ＭＳ 明朝" panose="02020609040205080304" pitchFamily="17" charset="-128"/>
                <a:ea typeface="ＭＳ 明朝" panose="02020609040205080304" pitchFamily="17" charset="-128"/>
              </a:rPr>
              <a:t>歳では平成</a:t>
            </a:r>
            <a:r>
              <a:rPr kumimoji="0" lang="en-US" altLang="ja-JP" sz="1200" kern="0" dirty="0">
                <a:latin typeface="ＭＳ 明朝" panose="02020609040205080304" pitchFamily="17" charset="-128"/>
                <a:ea typeface="ＭＳ 明朝" panose="02020609040205080304" pitchFamily="17" charset="-128"/>
              </a:rPr>
              <a:t>30</a:t>
            </a:r>
            <a:r>
              <a:rPr kumimoji="0" lang="ja-JP" altLang="en-US" sz="1200" kern="0" dirty="0">
                <a:latin typeface="ＭＳ 明朝" panose="02020609040205080304" pitchFamily="17" charset="-128"/>
                <a:ea typeface="ＭＳ 明朝" panose="02020609040205080304" pitchFamily="17" charset="-128"/>
              </a:rPr>
              <a:t>年度と比べて令和</a:t>
            </a:r>
            <a:r>
              <a:rPr kumimoji="0" lang="en-US" altLang="ja-JP" sz="1200" kern="0" dirty="0">
                <a:latin typeface="ＭＳ 明朝" panose="02020609040205080304" pitchFamily="17" charset="-128"/>
                <a:ea typeface="ＭＳ 明朝" panose="02020609040205080304" pitchFamily="17" charset="-128"/>
              </a:rPr>
              <a:t>4</a:t>
            </a:r>
            <a:r>
              <a:rPr kumimoji="0" lang="ja-JP" altLang="en-US" sz="1200" kern="0" dirty="0">
                <a:latin typeface="ＭＳ 明朝" panose="02020609040205080304" pitchFamily="17" charset="-128"/>
                <a:ea typeface="ＭＳ 明朝" panose="02020609040205080304" pitchFamily="17" charset="-128"/>
              </a:rPr>
              <a:t>年度は増加しています。</a:t>
            </a:r>
            <a:endParaRPr kumimoji="0" lang="en-US" altLang="ja-JP" sz="1200" kern="0" dirty="0">
              <a:latin typeface="ＭＳ 明朝" panose="02020609040205080304" pitchFamily="17" charset="-128"/>
              <a:ea typeface="ＭＳ 明朝" panose="02020609040205080304" pitchFamily="17" charset="-128"/>
            </a:endParaRPr>
          </a:p>
        </p:txBody>
      </p:sp>
      <p:sp>
        <p:nvSpPr>
          <p:cNvPr id="7" name="テキスト ボックス 2"/>
          <p:cNvSpPr txBox="1">
            <a:spLocks noChangeAspect="1" noChangeArrowheads="1"/>
          </p:cNvSpPr>
          <p:nvPr/>
        </p:nvSpPr>
        <p:spPr bwMode="auto">
          <a:xfrm>
            <a:off x="165100" y="919490"/>
            <a:ext cx="4324397" cy="361950"/>
          </a:xfrm>
          <a:prstGeom prst="rect">
            <a:avLst/>
          </a:prstGeom>
          <a:noFill/>
          <a:ln>
            <a:noFill/>
          </a:ln>
        </p:spPr>
        <p:txBody>
          <a:bodyPr wrap="square" lIns="0" tIns="36000" rIns="0" rtlCol="0">
            <a:noAutofit/>
          </a:bodyPr>
          <a:lstStyle>
            <a:defPPr>
              <a:defRPr lang="ja-JP"/>
            </a:defPPr>
            <a:lvl1pPr indent="115888">
              <a:lnSpc>
                <a:spcPct val="150000"/>
              </a:lnSpc>
              <a:defRPr sz="1000">
                <a:latin typeface="ＭＳ Ｐ明朝" pitchFamily="18" charset="-128"/>
                <a:ea typeface="ＭＳ Ｐ明朝" pitchFamily="18" charset="-128"/>
              </a:defRPr>
            </a:lvl1pPr>
          </a:lstStyle>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年度別</a:t>
            </a:r>
            <a:r>
              <a:rPr kumimoji="0" lang="ja-JP" altLang="en-US" sz="1200" b="0" i="0" u="none" strike="noStrike" kern="0" cap="none" spc="0" normalizeH="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 </a:t>
            </a:r>
            <a:r>
              <a:rPr kumimoji="0" lang="ja-JP" altLang="en-US"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男女･年齢階層別国民健康保険被保険者数</a:t>
            </a:r>
            <a:endParaRPr kumimoji="0" lang="ja-JP"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endParaRPr>
          </a:p>
        </p:txBody>
      </p:sp>
      <p:sp>
        <p:nvSpPr>
          <p:cNvPr id="8" name="テキスト ボックス 2"/>
          <p:cNvSpPr txBox="1">
            <a:spLocks noChangeAspect="1" noChangeArrowheads="1"/>
          </p:cNvSpPr>
          <p:nvPr/>
        </p:nvSpPr>
        <p:spPr bwMode="auto">
          <a:xfrm>
            <a:off x="5967616" y="1019987"/>
            <a:ext cx="422915" cy="270977"/>
          </a:xfrm>
          <a:prstGeom prst="rect">
            <a:avLst/>
          </a:prstGeom>
          <a:noFill/>
          <a:ln>
            <a:noFill/>
          </a:ln>
        </p:spPr>
        <p:txBody>
          <a:bodyPr wrap="square" lIns="0" tIns="36000" rIns="0" rtlCol="0">
            <a:noAutofit/>
          </a:bodyPr>
          <a:lstStyle>
            <a:defPPr>
              <a:defRPr lang="ja-JP"/>
            </a:defPPr>
            <a:lvl1pPr indent="115888">
              <a:lnSpc>
                <a:spcPct val="150000"/>
              </a:lnSpc>
              <a:defRPr sz="1000">
                <a:latin typeface="ＭＳ Ｐ明朝" pitchFamily="18" charset="-128"/>
                <a:ea typeface="ＭＳ Ｐ明朝" pitchFamily="18" charset="-128"/>
              </a:defRPr>
            </a:lvl1p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単位</a:t>
            </a:r>
            <a:r>
              <a:rPr kumimoji="0" lang="en-US" altLang="ja-JP" sz="8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a:t>
            </a:r>
            <a:r>
              <a:rPr kumimoji="0" lang="ja-JP" altLang="en-US" sz="8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人</a:t>
            </a:r>
            <a:endParaRPr kumimoji="0" lang="ja-JP" sz="8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D1C22967-3B95-46AD-88E8-381CE01312BE}"/>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pPr/>
              <a:t>10</a:t>
            </a:fld>
            <a:endParaRPr lang="ja-JP" altLang="en-US" sz="1000" dirty="0"/>
          </a:p>
        </p:txBody>
      </p:sp>
      <p:sp>
        <p:nvSpPr>
          <p:cNvPr id="4" name="注釈文章 9">
            <a:extLst>
              <a:ext uri="{FF2B5EF4-FFF2-40B4-BE49-F238E27FC236}">
                <a16:creationId xmlns:a16="http://schemas.microsoft.com/office/drawing/2014/main" id="{E63AB24C-BD55-DA5E-58F7-5FD7EBCC9234}"/>
              </a:ext>
            </a:extLst>
          </p:cNvPr>
          <p:cNvSpPr txBox="1">
            <a:spLocks noChangeAspect="1"/>
          </p:cNvSpPr>
          <p:nvPr/>
        </p:nvSpPr>
        <p:spPr>
          <a:xfrm>
            <a:off x="165100" y="8677036"/>
            <a:ext cx="5761116" cy="215444"/>
          </a:xfrm>
          <a:prstGeom prst="rect">
            <a:avLst/>
          </a:prstGeom>
          <a:noFill/>
        </p:spPr>
        <p:txBody>
          <a:bodyPr wrap="square" lIns="0" rtlCol="0">
            <a:spAutoFit/>
          </a:bodyPr>
          <a:lstStyle/>
          <a:p>
            <a:r>
              <a:rPr lang="ja-JP" altLang="en-US" sz="800" dirty="0">
                <a:latin typeface="ＭＳ 明朝"/>
                <a:ea typeface="ＭＳ 明朝"/>
              </a:rPr>
              <a:t>出典</a:t>
            </a:r>
            <a:r>
              <a:rPr lang="en-US" altLang="ja-JP" sz="800" dirty="0">
                <a:latin typeface="ＭＳ 明朝"/>
                <a:ea typeface="ＭＳ 明朝"/>
              </a:rPr>
              <a:t>:</a:t>
            </a:r>
            <a:r>
              <a:rPr lang="ja-JP" altLang="en-US" sz="800" dirty="0">
                <a:latin typeface="ＭＳ 明朝"/>
                <a:ea typeface="ＭＳ 明朝"/>
              </a:rPr>
              <a:t>国保データベース</a:t>
            </a:r>
            <a:r>
              <a:rPr lang="en-US" altLang="ja-JP" sz="800" dirty="0">
                <a:latin typeface="ＭＳ 明朝"/>
                <a:ea typeface="ＭＳ 明朝"/>
              </a:rPr>
              <a:t>(KDB)</a:t>
            </a:r>
            <a:r>
              <a:rPr lang="ja-JP" altLang="en-US" sz="800" dirty="0">
                <a:latin typeface="ＭＳ 明朝"/>
                <a:ea typeface="ＭＳ 明朝"/>
              </a:rPr>
              <a:t>システム </a:t>
            </a:r>
            <a:r>
              <a:rPr lang="en-US" altLang="ja-JP" sz="800" dirty="0">
                <a:latin typeface="ＭＳ 明朝"/>
                <a:ea typeface="ＭＳ 明朝"/>
              </a:rPr>
              <a:t>｢</a:t>
            </a:r>
            <a:r>
              <a:rPr lang="ja-JP" altLang="en-US" sz="800" dirty="0">
                <a:latin typeface="ＭＳ 明朝"/>
                <a:ea typeface="ＭＳ 明朝"/>
              </a:rPr>
              <a:t>人口及び被保険者の状況</a:t>
            </a:r>
            <a:r>
              <a:rPr lang="en-US" altLang="ja-JP" sz="800" dirty="0">
                <a:latin typeface="ＭＳ 明朝"/>
                <a:ea typeface="ＭＳ 明朝"/>
              </a:rPr>
              <a:t>｣</a:t>
            </a:r>
            <a:endParaRPr lang="ja-JP" altLang="en-US" sz="800" dirty="0">
              <a:latin typeface="ＭＳ 明朝"/>
              <a:ea typeface="ＭＳ 明朝"/>
            </a:endParaRPr>
          </a:p>
        </p:txBody>
      </p:sp>
      <p:pic>
        <p:nvPicPr>
          <p:cNvPr id="3" name="table9">
            <a:extLst>
              <a:ext uri="{FF2B5EF4-FFF2-40B4-BE49-F238E27FC236}">
                <a16:creationId xmlns:a16="http://schemas.microsoft.com/office/drawing/2014/main" id="{36B1BB91-81BB-4A99-B16E-E2EA18A55DE7}"/>
              </a:ext>
            </a:extLst>
          </p:cNvPr>
          <p:cNvPicPr>
            <a:picLocks/>
          </p:cNvPicPr>
          <p:nvPr/>
        </p:nvPicPr>
        <p:blipFill>
          <a:blip r:embed="rId2"/>
          <a:stretch>
            <a:fillRect/>
          </a:stretch>
        </p:blipFill>
        <p:spPr>
          <a:xfrm>
            <a:off x="165100" y="1247411"/>
            <a:ext cx="642620" cy="3683000"/>
          </a:xfrm>
          <a:prstGeom prst="rect">
            <a:avLst/>
          </a:prstGeom>
        </p:spPr>
      </p:pic>
      <p:pic>
        <p:nvPicPr>
          <p:cNvPr id="9" name="table11">
            <a:extLst>
              <a:ext uri="{FF2B5EF4-FFF2-40B4-BE49-F238E27FC236}">
                <a16:creationId xmlns:a16="http://schemas.microsoft.com/office/drawing/2014/main" id="{2A6895F1-1951-4D96-9DF2-98EFC08CDA56}"/>
              </a:ext>
            </a:extLst>
          </p:cNvPr>
          <p:cNvPicPr>
            <a:picLocks/>
          </p:cNvPicPr>
          <p:nvPr/>
        </p:nvPicPr>
        <p:blipFill>
          <a:blip r:embed="rId3"/>
          <a:stretch>
            <a:fillRect/>
          </a:stretch>
        </p:blipFill>
        <p:spPr>
          <a:xfrm>
            <a:off x="165100" y="4997721"/>
            <a:ext cx="642620" cy="3683000"/>
          </a:xfrm>
          <a:prstGeom prst="rect">
            <a:avLst/>
          </a:prstGeom>
        </p:spPr>
      </p:pic>
      <p:pic>
        <p:nvPicPr>
          <p:cNvPr id="10" name="table12">
            <a:extLst>
              <a:ext uri="{FF2B5EF4-FFF2-40B4-BE49-F238E27FC236}">
                <a16:creationId xmlns:a16="http://schemas.microsoft.com/office/drawing/2014/main" id="{64526E98-F482-458C-8BD6-D823026AC4A1}"/>
              </a:ext>
            </a:extLst>
          </p:cNvPr>
          <p:cNvPicPr>
            <a:picLocks/>
          </p:cNvPicPr>
          <p:nvPr/>
        </p:nvPicPr>
        <p:blipFill>
          <a:blip r:embed="rId4"/>
          <a:stretch>
            <a:fillRect/>
          </a:stretch>
        </p:blipFill>
        <p:spPr>
          <a:xfrm>
            <a:off x="795020" y="4997721"/>
            <a:ext cx="3741420" cy="3683000"/>
          </a:xfrm>
          <a:prstGeom prst="rect">
            <a:avLst/>
          </a:prstGeom>
        </p:spPr>
      </p:pic>
      <p:pic>
        <p:nvPicPr>
          <p:cNvPr id="13" name="図 12">
            <a:extLst>
              <a:ext uri="{FF2B5EF4-FFF2-40B4-BE49-F238E27FC236}">
                <a16:creationId xmlns:a16="http://schemas.microsoft.com/office/drawing/2014/main" id="{384B5781-E5F9-4891-84B8-F0555D79AB4F}"/>
              </a:ext>
            </a:extLst>
          </p:cNvPr>
          <p:cNvPicPr>
            <a:picLocks noChangeAspect="1"/>
          </p:cNvPicPr>
          <p:nvPr/>
        </p:nvPicPr>
        <p:blipFill>
          <a:blip r:embed="rId5"/>
          <a:stretch>
            <a:fillRect/>
          </a:stretch>
        </p:blipFill>
        <p:spPr>
          <a:xfrm>
            <a:off x="795020" y="1247412"/>
            <a:ext cx="5605780" cy="3682953"/>
          </a:xfrm>
          <a:prstGeom prst="rect">
            <a:avLst/>
          </a:prstGeom>
        </p:spPr>
      </p:pic>
    </p:spTree>
    <p:extLst>
      <p:ext uri="{BB962C8B-B14F-4D97-AF65-F5344CB8AC3E}">
        <p14:creationId xmlns:p14="http://schemas.microsoft.com/office/powerpoint/2010/main" val="1169346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a:spLocks noChangeAspect="1"/>
          </p:cNvSpPr>
          <p:nvPr/>
        </p:nvSpPr>
        <p:spPr>
          <a:xfrm>
            <a:off x="165100" y="863000"/>
            <a:ext cx="6294377" cy="276999"/>
          </a:xfrm>
          <a:prstGeom prst="rect">
            <a:avLst/>
          </a:prstGeom>
          <a:noFill/>
          <a:ln>
            <a:noFill/>
          </a:ln>
        </p:spPr>
        <p:txBody>
          <a:bodyPr wrap="square" lIns="0" rIns="0" rtlCol="0" anchor="ctr" anchorCtr="0">
            <a:spAutoFit/>
          </a:bodyPr>
          <a:lstStyle/>
          <a:p>
            <a:pPr>
              <a:spcBef>
                <a:spcPct val="0"/>
              </a:spcBef>
              <a:defRPr/>
            </a:pPr>
            <a:r>
              <a:rPr lang="ja-JP" altLang="en-US" sz="1200" dirty="0">
                <a:latin typeface="ＭＳ 明朝" panose="02020609040205080304" pitchFamily="17" charset="-128"/>
                <a:ea typeface="ＭＳ 明朝" panose="02020609040205080304" pitchFamily="17" charset="-128"/>
              </a:rPr>
              <a:t>医療基礎</a:t>
            </a:r>
            <a:r>
              <a:rPr lang="ja-JP" altLang="en-US" sz="1200">
                <a:latin typeface="ＭＳ 明朝" panose="02020609040205080304" pitchFamily="17" charset="-128"/>
                <a:ea typeface="ＭＳ 明朝" panose="02020609040205080304" pitchFamily="17" charset="-128"/>
              </a:rPr>
              <a:t>情報</a:t>
            </a:r>
            <a:r>
              <a:rPr lang="en-US" altLang="ja-JP" sz="1200" dirty="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令和</a:t>
            </a:r>
            <a:r>
              <a:rPr lang="en-US" altLang="ja-JP" sz="1200" dirty="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年度</a:t>
            </a:r>
            <a:r>
              <a:rPr lang="en-US" altLang="ja-JP" sz="1200" dirty="0">
                <a:latin typeface="ＭＳ 明朝" panose="02020609040205080304" pitchFamily="17" charset="-128"/>
                <a:ea typeface="ＭＳ 明朝" panose="02020609040205080304" pitchFamily="17" charset="-128"/>
              </a:rPr>
              <a:t>)</a:t>
            </a:r>
          </a:p>
        </p:txBody>
      </p:sp>
      <p:sp>
        <p:nvSpPr>
          <p:cNvPr id="10" name="注釈文章 9"/>
          <p:cNvSpPr txBox="1">
            <a:spLocks noChangeAspect="1"/>
          </p:cNvSpPr>
          <p:nvPr/>
        </p:nvSpPr>
        <p:spPr>
          <a:xfrm>
            <a:off x="170434" y="6495668"/>
            <a:ext cx="6294377" cy="338554"/>
          </a:xfrm>
          <a:prstGeom prst="rect">
            <a:avLst/>
          </a:prstGeom>
          <a:noFill/>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一人当たり医療費</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カ月分相当。</a:t>
            </a:r>
          </a:p>
        </p:txBody>
      </p:sp>
      <p:sp>
        <p:nvSpPr>
          <p:cNvPr id="7" name="タイトル 1"/>
          <p:cNvSpPr txBox="1">
            <a:spLocks noChangeAspect="1"/>
          </p:cNvSpPr>
          <p:nvPr/>
        </p:nvSpPr>
        <p:spPr>
          <a:xfrm>
            <a:off x="165100" y="330524"/>
            <a:ext cx="6238800" cy="387422"/>
          </a:xfrm>
          <a:prstGeom prst="rect">
            <a:avLst/>
          </a:prstGeom>
          <a:ln>
            <a:noFill/>
          </a:ln>
        </p:spPr>
        <p:txBody>
          <a:bodyPr vert="horz" lIns="0" tIns="45720" rIns="90000" bIns="45720" rtlCol="0" anchor="t">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a:t>
            </a:r>
            <a:r>
              <a:rPr lang="ja-JP" altLang="en-US" sz="1200">
                <a:latin typeface="ＭＳ 明朝" panose="02020609040205080304" pitchFamily="17" charset="-128"/>
                <a:ea typeface="ＭＳ 明朝" panose="02020609040205080304" pitchFamily="17" charset="-128"/>
                <a:cs typeface="Times New Roman" pitchFamily="18" charset="0"/>
              </a:rPr>
              <a:t>、本町の令和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a:latin typeface="ＭＳ 明朝" panose="02020609040205080304" pitchFamily="17" charset="-128"/>
                <a:ea typeface="ＭＳ 明朝" panose="02020609040205080304" pitchFamily="17" charset="-128"/>
                <a:cs typeface="Times New Roman" pitchFamily="18" charset="0"/>
              </a:rPr>
              <a:t>年度に</a:t>
            </a:r>
            <a:r>
              <a:rPr lang="ja-JP" altLang="en-US" sz="1200" dirty="0">
                <a:latin typeface="ＭＳ 明朝" panose="02020609040205080304" pitchFamily="17" charset="-128"/>
                <a:ea typeface="ＭＳ 明朝" panose="02020609040205080304" pitchFamily="17" charset="-128"/>
                <a:cs typeface="Times New Roman" pitchFamily="18" charset="0"/>
              </a:rPr>
              <a:t>おける、医療基礎情報を</a:t>
            </a:r>
            <a:r>
              <a:rPr lang="ja-JP" altLang="en-US" sz="1200" dirty="0">
                <a:latin typeface="ＭＳ 明朝" panose="02020609040205080304" pitchFamily="17" charset="-128"/>
                <a:ea typeface="ＭＳ 明朝" panose="02020609040205080304" pitchFamily="17" charset="-128"/>
              </a:rPr>
              <a:t>示したものです</a:t>
            </a:r>
            <a:r>
              <a:rPr lang="ja-JP" altLang="en-US" sz="1200" dirty="0">
                <a:latin typeface="ＭＳ 明朝" panose="02020609040205080304" pitchFamily="17" charset="-128"/>
                <a:ea typeface="ＭＳ 明朝" panose="02020609040205080304" pitchFamily="17" charset="-128"/>
                <a:cs typeface="Times New Roman" pitchFamily="18" charset="0"/>
              </a:rPr>
              <a:t>。</a:t>
            </a:r>
            <a:endParaRPr lang="en-US" altLang="ja-JP" sz="1200" dirty="0">
              <a:latin typeface="ＭＳ 明朝" panose="02020609040205080304" pitchFamily="17" charset="-128"/>
              <a:ea typeface="ＭＳ 明朝" panose="02020609040205080304" pitchFamily="17" charset="-128"/>
              <a:cs typeface="Times New Roman" pitchFamily="18" charset="0"/>
            </a:endParaRPr>
          </a:p>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mj-cs"/>
              </a:rPr>
              <a:t>　</a:t>
            </a:r>
            <a:endParaRPr kumimoji="1" lang="ja-JP" altLang="ja-JP"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mj-cs"/>
            </a:endParaRPr>
          </a:p>
        </p:txBody>
      </p:sp>
      <p:sp>
        <p:nvSpPr>
          <p:cNvPr id="2" name="スライド番号プレースホルダー 1">
            <a:extLst>
              <a:ext uri="{FF2B5EF4-FFF2-40B4-BE49-F238E27FC236}">
                <a16:creationId xmlns:a16="http://schemas.microsoft.com/office/drawing/2014/main" id="{1B61FEA0-1E6C-4B97-A9C0-9AAAF4A8CA7D}"/>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pPr/>
              <a:t>11</a:t>
            </a:fld>
            <a:endParaRPr lang="ja-JP" altLang="en-US" sz="1000" dirty="0"/>
          </a:p>
        </p:txBody>
      </p:sp>
      <p:sp>
        <p:nvSpPr>
          <p:cNvPr id="6" name="テキスト ボックス 5">
            <a:extLst>
              <a:ext uri="{FF2B5EF4-FFF2-40B4-BE49-F238E27FC236}">
                <a16:creationId xmlns:a16="http://schemas.microsoft.com/office/drawing/2014/main" id="{ED18B51B-1125-4036-94A0-8EEAC1E1478A}"/>
              </a:ext>
            </a:extLst>
          </p:cNvPr>
          <p:cNvSpPr txBox="1">
            <a:spLocks noChangeAspect="1"/>
          </p:cNvSpPr>
          <p:nvPr/>
        </p:nvSpPr>
        <p:spPr>
          <a:xfrm>
            <a:off x="50800" y="0"/>
            <a:ext cx="5782833" cy="338554"/>
          </a:xfrm>
          <a:prstGeom prst="rect">
            <a:avLst/>
          </a:prstGeom>
          <a:noFill/>
          <a:ln>
            <a:noFill/>
          </a:ln>
        </p:spPr>
        <p:txBody>
          <a:bodyPr wrap="square" lIns="0" rIns="90000" rtlCol="0">
            <a:spAutoFit/>
          </a:bodyPr>
          <a:lstStyle/>
          <a:p>
            <a:r>
              <a:rPr lang="en-US" altLang="ja-JP" sz="1600" b="1" dirty="0">
                <a:latin typeface="ＭＳ 明朝" panose="02020609040205080304" pitchFamily="17" charset="-128"/>
                <a:ea typeface="ＭＳ 明朝" panose="02020609040205080304" pitchFamily="17" charset="-128"/>
              </a:rPr>
              <a:t>2.</a:t>
            </a:r>
            <a:r>
              <a:rPr lang="ja-JP" altLang="en-US" sz="1600" b="1" dirty="0">
                <a:latin typeface="ＭＳ 明朝" panose="02020609040205080304" pitchFamily="17" charset="-128"/>
                <a:ea typeface="ＭＳ 明朝" panose="02020609040205080304" pitchFamily="17" charset="-128"/>
              </a:rPr>
              <a:t>医療基礎情報</a:t>
            </a:r>
            <a:endParaRPr lang="ja-JP" altLang="ja-JP" sz="1600" dirty="0">
              <a:latin typeface="ＭＳ 明朝" panose="02020609040205080304" pitchFamily="17" charset="-128"/>
              <a:ea typeface="ＭＳ 明朝" panose="02020609040205080304" pitchFamily="17" charset="-128"/>
            </a:endParaRPr>
          </a:p>
        </p:txBody>
      </p:sp>
      <p:pic>
        <p:nvPicPr>
          <p:cNvPr id="4" name="図 3">
            <a:extLst>
              <a:ext uri="{FF2B5EF4-FFF2-40B4-BE49-F238E27FC236}">
                <a16:creationId xmlns:a16="http://schemas.microsoft.com/office/drawing/2014/main" id="{70EE88ED-4EE8-4B9F-900C-5767E9C8F406}"/>
              </a:ext>
            </a:extLst>
          </p:cNvPr>
          <p:cNvPicPr>
            <a:picLocks noChangeAspect="1"/>
          </p:cNvPicPr>
          <p:nvPr/>
        </p:nvPicPr>
        <p:blipFill>
          <a:blip r:embed="rId2"/>
          <a:stretch>
            <a:fillRect/>
          </a:stretch>
        </p:blipFill>
        <p:spPr>
          <a:xfrm>
            <a:off x="165100" y="1143000"/>
            <a:ext cx="4295775" cy="5362575"/>
          </a:xfrm>
          <a:prstGeom prst="rect">
            <a:avLst/>
          </a:prstGeom>
        </p:spPr>
      </p:pic>
    </p:spTree>
    <p:extLst>
      <p:ext uri="{BB962C8B-B14F-4D97-AF65-F5344CB8AC3E}">
        <p14:creationId xmlns:p14="http://schemas.microsoft.com/office/powerpoint/2010/main" val="3458294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注釈文章 9"/>
          <p:cNvSpPr txBox="1">
            <a:spLocks noChangeAspect="1"/>
          </p:cNvSpPr>
          <p:nvPr/>
        </p:nvSpPr>
        <p:spPr>
          <a:xfrm>
            <a:off x="165100" y="3851688"/>
            <a:ext cx="5782833" cy="216256"/>
          </a:xfrm>
          <a:prstGeom prst="rect">
            <a:avLst/>
          </a:prstGeom>
          <a:noFill/>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14" name="タイトル 1"/>
          <p:cNvSpPr txBox="1">
            <a:spLocks noChangeAspect="1"/>
          </p:cNvSpPr>
          <p:nvPr/>
        </p:nvSpPr>
        <p:spPr>
          <a:xfrm>
            <a:off x="165100" y="297820"/>
            <a:ext cx="6238800" cy="833655"/>
          </a:xfrm>
          <a:prstGeom prst="rect">
            <a:avLst/>
          </a:prstGeom>
          <a:ln>
            <a:noFill/>
          </a:ln>
        </p:spPr>
        <p:txBody>
          <a:bodyPr vert="horz" lIns="0" tIns="45720" rIns="90000" bIns="45720" rtlCol="0" anchor="t">
            <a:noAutofit/>
          </a:bodyPr>
          <a:lstStyle/>
          <a:p>
            <a:pPr algn="just">
              <a:lnSpc>
                <a:spcPct val="125000"/>
              </a:lnSpc>
            </a:pPr>
            <a:r>
              <a:rPr lang="en-US" altLang="ja-JP" sz="1400" dirty="0">
                <a:latin typeface="ＭＳ 明朝" panose="02020609040205080304" pitchFamily="17" charset="-128"/>
                <a:ea typeface="ＭＳ 明朝" panose="02020609040205080304" pitchFamily="17" charset="-128"/>
              </a:rPr>
              <a:t>(1)</a:t>
            </a:r>
            <a:r>
              <a:rPr lang="ja-JP" altLang="en-US" sz="1400" dirty="0">
                <a:latin typeface="ＭＳ 明朝" panose="02020609040205080304" pitchFamily="17" charset="-128"/>
                <a:ea typeface="ＭＳ 明朝" panose="02020609040205080304" pitchFamily="17" charset="-128"/>
              </a:rPr>
              <a:t>特定健康診査</a:t>
            </a:r>
            <a:endParaRPr lang="en-US" altLang="ja-JP" sz="1400" dirty="0">
              <a:latin typeface="ＭＳ 明朝" panose="02020609040205080304" pitchFamily="17" charset="-128"/>
              <a:ea typeface="ＭＳ 明朝" panose="02020609040205080304" pitchFamily="17" charset="-128"/>
            </a:endParaRPr>
          </a:p>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mj-cs"/>
              </a:rPr>
              <a:t>　以下は、本町の令和</a:t>
            </a:r>
            <a:r>
              <a:rPr lang="en-US" altLang="ja-JP" sz="1200" dirty="0">
                <a:latin typeface="ＭＳ 明朝" panose="02020609040205080304" pitchFamily="17" charset="-128"/>
                <a:ea typeface="ＭＳ 明朝" panose="02020609040205080304" pitchFamily="17" charset="-128"/>
                <a:cs typeface="+mj-cs"/>
              </a:rPr>
              <a:t>4</a:t>
            </a:r>
            <a:r>
              <a:rPr lang="ja-JP" altLang="en-US" sz="1200" dirty="0">
                <a:latin typeface="ＭＳ 明朝" panose="02020609040205080304" pitchFamily="17" charset="-128"/>
                <a:ea typeface="ＭＳ 明朝" panose="02020609040205080304" pitchFamily="17" charset="-128"/>
                <a:cs typeface="+mj-cs"/>
              </a:rPr>
              <a:t>年度における、</a:t>
            </a:r>
            <a:r>
              <a:rPr lang="en-US" altLang="ja-JP" sz="1200" dirty="0">
                <a:latin typeface="ＭＳ 明朝" panose="02020609040205080304" pitchFamily="17" charset="-128"/>
                <a:ea typeface="ＭＳ 明朝" panose="02020609040205080304" pitchFamily="17" charset="-128"/>
                <a:cs typeface="+mj-cs"/>
              </a:rPr>
              <a:t>40</a:t>
            </a:r>
            <a:r>
              <a:rPr lang="ja-JP" altLang="en-US" sz="1200" dirty="0">
                <a:latin typeface="ＭＳ 明朝" panose="02020609040205080304" pitchFamily="17" charset="-128"/>
                <a:ea typeface="ＭＳ 明朝" panose="02020609040205080304" pitchFamily="17" charset="-128"/>
                <a:cs typeface="+mj-cs"/>
              </a:rPr>
              <a:t>歳から</a:t>
            </a:r>
            <a:r>
              <a:rPr lang="en-US" altLang="ja-JP" sz="1200" dirty="0">
                <a:latin typeface="ＭＳ 明朝" panose="02020609040205080304" pitchFamily="17" charset="-128"/>
                <a:ea typeface="ＭＳ 明朝" panose="02020609040205080304" pitchFamily="17" charset="-128"/>
                <a:cs typeface="+mj-cs"/>
              </a:rPr>
              <a:t>74</a:t>
            </a:r>
            <a:r>
              <a:rPr lang="ja-JP" altLang="en-US" sz="1200" dirty="0">
                <a:latin typeface="ＭＳ 明朝" panose="02020609040205080304" pitchFamily="17" charset="-128"/>
                <a:ea typeface="ＭＳ 明朝" panose="02020609040205080304" pitchFamily="17" charset="-128"/>
                <a:cs typeface="+mj-cs"/>
              </a:rPr>
              <a:t>歳の特定健康診査受診率を示したもの及び、令和</a:t>
            </a:r>
            <a:r>
              <a:rPr lang="en-US" altLang="ja-JP" sz="1200" dirty="0">
                <a:latin typeface="ＭＳ 明朝" panose="02020609040205080304" pitchFamily="17" charset="-128"/>
                <a:ea typeface="ＭＳ 明朝" panose="02020609040205080304" pitchFamily="17" charset="-128"/>
                <a:cs typeface="+mj-cs"/>
              </a:rPr>
              <a:t>3</a:t>
            </a:r>
            <a:r>
              <a:rPr lang="ja-JP" altLang="en-US" sz="1200" dirty="0">
                <a:latin typeface="ＭＳ 明朝" panose="02020609040205080304" pitchFamily="17" charset="-128"/>
                <a:ea typeface="ＭＳ 明朝" panose="02020609040205080304" pitchFamily="17" charset="-128"/>
                <a:cs typeface="+mj-cs"/>
              </a:rPr>
              <a:t>年度の男女の特定健診診査年齢階層別受診率を示したものです。　</a:t>
            </a:r>
            <a:endParaRPr kumimoji="1" lang="ja-JP" altLang="ja-JP"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mj-cs"/>
            </a:endParaRPr>
          </a:p>
        </p:txBody>
      </p:sp>
      <p:sp>
        <p:nvSpPr>
          <p:cNvPr id="17" name="Rectangle 5"/>
          <p:cNvSpPr>
            <a:spLocks noChangeAspect="1" noChangeArrowheads="1"/>
          </p:cNvSpPr>
          <p:nvPr/>
        </p:nvSpPr>
        <p:spPr bwMode="auto">
          <a:xfrm>
            <a:off x="165100" y="1247442"/>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特定健康診査受診率</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2" name="スライド番号プレースホルダー 1">
            <a:extLst>
              <a:ext uri="{FF2B5EF4-FFF2-40B4-BE49-F238E27FC236}">
                <a16:creationId xmlns:a16="http://schemas.microsoft.com/office/drawing/2014/main" id="{F5B59071-D2E1-41CB-A367-B5B0A1469868}"/>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pPr/>
              <a:t>12</a:t>
            </a:fld>
            <a:endParaRPr lang="ja-JP" altLang="en-US" sz="1000" dirty="0"/>
          </a:p>
        </p:txBody>
      </p:sp>
      <p:sp>
        <p:nvSpPr>
          <p:cNvPr id="11" name="テキスト ボックス 10">
            <a:extLst>
              <a:ext uri="{FF2B5EF4-FFF2-40B4-BE49-F238E27FC236}">
                <a16:creationId xmlns:a16="http://schemas.microsoft.com/office/drawing/2014/main" id="{1DB48F0E-FB88-48A5-B57A-0E3ABE3541AE}"/>
              </a:ext>
            </a:extLst>
          </p:cNvPr>
          <p:cNvSpPr txBox="1">
            <a:spLocks/>
          </p:cNvSpPr>
          <p:nvPr/>
        </p:nvSpPr>
        <p:spPr>
          <a:xfrm>
            <a:off x="50800" y="0"/>
            <a:ext cx="5782833" cy="338554"/>
          </a:xfrm>
          <a:prstGeom prst="rect">
            <a:avLst/>
          </a:prstGeom>
          <a:noFill/>
          <a:ln>
            <a:noFill/>
          </a:ln>
        </p:spPr>
        <p:txBody>
          <a:bodyPr wrap="square" lIns="0" rIns="90000" rtlCol="0">
            <a:spAutoFit/>
          </a:bodyPr>
          <a:lstStyle/>
          <a:p>
            <a:r>
              <a:rPr lang="en-US" altLang="ja-JP" sz="1600" b="1" dirty="0">
                <a:latin typeface="ＭＳ 明朝" panose="02020609040205080304" pitchFamily="17" charset="-128"/>
                <a:ea typeface="ＭＳ 明朝" panose="02020609040205080304" pitchFamily="17" charset="-128"/>
              </a:rPr>
              <a:t>3.</a:t>
            </a:r>
            <a:r>
              <a:rPr lang="ja-JP" altLang="en-US" sz="1600" b="1" dirty="0">
                <a:latin typeface="ＭＳ 明朝" panose="02020609040205080304" pitchFamily="17" charset="-128"/>
                <a:ea typeface="ＭＳ 明朝" panose="02020609040205080304" pitchFamily="17" charset="-128"/>
              </a:rPr>
              <a:t>特定健康診査受診状況及び特定保健指導実施状況</a:t>
            </a:r>
            <a:endParaRPr lang="ja-JP" altLang="ja-JP" sz="1600" dirty="0">
              <a:latin typeface="ＭＳ 明朝" panose="02020609040205080304" pitchFamily="17" charset="-128"/>
              <a:ea typeface="ＭＳ 明朝" panose="02020609040205080304" pitchFamily="17" charset="-128"/>
            </a:endParaRPr>
          </a:p>
        </p:txBody>
      </p:sp>
      <p:pic>
        <p:nvPicPr>
          <p:cNvPr id="9" name="図 8">
            <a:extLst>
              <a:ext uri="{FF2B5EF4-FFF2-40B4-BE49-F238E27FC236}">
                <a16:creationId xmlns:a16="http://schemas.microsoft.com/office/drawing/2014/main" id="{9AB13DD0-2A49-4C02-ABC8-A92977AB358F}"/>
              </a:ext>
            </a:extLst>
          </p:cNvPr>
          <p:cNvPicPr>
            <a:picLocks noChangeAspect="1"/>
          </p:cNvPicPr>
          <p:nvPr/>
        </p:nvPicPr>
        <p:blipFill>
          <a:blip r:embed="rId2"/>
          <a:stretch>
            <a:fillRect/>
          </a:stretch>
        </p:blipFill>
        <p:spPr>
          <a:xfrm>
            <a:off x="165100" y="1526145"/>
            <a:ext cx="2933700" cy="2348613"/>
          </a:xfrm>
          <a:prstGeom prst="rect">
            <a:avLst/>
          </a:prstGeom>
        </p:spPr>
      </p:pic>
      <p:sp>
        <p:nvSpPr>
          <p:cNvPr id="30" name="Rectangle 5">
            <a:extLst>
              <a:ext uri="{FF2B5EF4-FFF2-40B4-BE49-F238E27FC236}">
                <a16:creationId xmlns:a16="http://schemas.microsoft.com/office/drawing/2014/main" id="{D0308CD1-4961-4BFD-9D09-0AC99DE885E8}"/>
              </a:ext>
            </a:extLst>
          </p:cNvPr>
          <p:cNvSpPr>
            <a:spLocks noChangeAspect="1" noChangeArrowheads="1"/>
          </p:cNvSpPr>
          <p:nvPr/>
        </p:nvSpPr>
        <p:spPr bwMode="auto">
          <a:xfrm>
            <a:off x="218409" y="4502167"/>
            <a:ext cx="2200257" cy="46166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fontAlgn="base">
              <a:spcBef>
                <a:spcPct val="0"/>
              </a:spcBef>
              <a:spcAft>
                <a:spcPct val="0"/>
              </a:spcAft>
            </a:pPr>
            <a:r>
              <a:rPr lang="zh-TW" altLang="en-US" sz="1200" dirty="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3</a:t>
            </a:r>
            <a:r>
              <a:rPr lang="zh-TW" altLang="en-US" sz="1200" dirty="0">
                <a:latin typeface="ＭＳ 明朝" panose="02020609040205080304" pitchFamily="17" charset="-128"/>
                <a:ea typeface="ＭＳ 明朝" panose="02020609040205080304" pitchFamily="17" charset="-128"/>
                <a:cs typeface="ＭＳ Ｐゴシック" pitchFamily="50" charset="-128"/>
              </a:rPr>
              <a:t>年度</a:t>
            </a:r>
            <a:endParaRPr lang="en-US" altLang="zh-TW" sz="1200" dirty="0">
              <a:latin typeface="ＭＳ 明朝" panose="02020609040205080304" pitchFamily="17" charset="-128"/>
              <a:ea typeface="ＭＳ 明朝" panose="02020609040205080304" pitchFamily="17" charset="-128"/>
              <a:cs typeface="ＭＳ Ｐゴシック" pitchFamily="50" charset="-128"/>
            </a:endParaRPr>
          </a:p>
          <a:p>
            <a:pPr fontAlgn="base">
              <a:spcBef>
                <a:spcPct val="0"/>
              </a:spcBef>
              <a:spcAft>
                <a:spcPct val="0"/>
              </a:spcAft>
            </a:pPr>
            <a:r>
              <a:rPr lang="zh-TW" altLang="en-US" sz="1200" dirty="0">
                <a:latin typeface="ＭＳ 明朝" panose="02020609040205080304" pitchFamily="17" charset="-128"/>
                <a:ea typeface="ＭＳ 明朝" panose="02020609040205080304" pitchFamily="17" charset="-128"/>
                <a:cs typeface="ＭＳ Ｐゴシック" pitchFamily="50" charset="-128"/>
              </a:rPr>
              <a:t>特定健康診査年齢階層別受診率</a:t>
            </a:r>
            <a:endParaRPr lang="en-US" altLang="zh-TW"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31" name="Rectangle 5">
            <a:extLst>
              <a:ext uri="{FF2B5EF4-FFF2-40B4-BE49-F238E27FC236}">
                <a16:creationId xmlns:a16="http://schemas.microsoft.com/office/drawing/2014/main" id="{A5DF3EF4-92C2-47AA-9AA1-55C3A291FC2E}"/>
              </a:ext>
            </a:extLst>
          </p:cNvPr>
          <p:cNvSpPr>
            <a:spLocks noChangeAspect="1" noChangeArrowheads="1"/>
          </p:cNvSpPr>
          <p:nvPr/>
        </p:nvSpPr>
        <p:spPr bwMode="auto">
          <a:xfrm>
            <a:off x="3343660" y="4499992"/>
            <a:ext cx="2242938" cy="46166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fontAlgn="base">
              <a:spcBef>
                <a:spcPct val="0"/>
              </a:spcBef>
              <a:spcAft>
                <a:spcPct val="0"/>
              </a:spcAft>
            </a:pPr>
            <a:r>
              <a:rPr lang="zh-TW" altLang="en-US" sz="1200" dirty="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3</a:t>
            </a:r>
            <a:r>
              <a:rPr lang="zh-TW" altLang="en-US" sz="1200" dirty="0">
                <a:latin typeface="ＭＳ 明朝" panose="02020609040205080304" pitchFamily="17" charset="-128"/>
                <a:ea typeface="ＭＳ 明朝" panose="02020609040205080304" pitchFamily="17" charset="-128"/>
                <a:cs typeface="ＭＳ Ｐゴシック" pitchFamily="50" charset="-128"/>
              </a:rPr>
              <a:t>年度</a:t>
            </a:r>
            <a:endParaRPr lang="en-US" altLang="zh-TW" sz="1200" dirty="0">
              <a:latin typeface="ＭＳ 明朝" panose="02020609040205080304" pitchFamily="17" charset="-128"/>
              <a:ea typeface="ＭＳ 明朝" panose="02020609040205080304" pitchFamily="17" charset="-128"/>
              <a:cs typeface="ＭＳ Ｐゴシック" pitchFamily="50" charset="-128"/>
            </a:endParaRPr>
          </a:p>
          <a:p>
            <a:pPr lvl="0" fontAlgn="base">
              <a:spcBef>
                <a:spcPct val="0"/>
              </a:spcBef>
              <a:spcAft>
                <a:spcPct val="0"/>
              </a:spcAft>
            </a:pPr>
            <a:r>
              <a:rPr lang="zh-TW" altLang="en-US" sz="1200" dirty="0">
                <a:latin typeface="ＭＳ 明朝" panose="02020609040205080304" pitchFamily="17" charset="-128"/>
                <a:ea typeface="ＭＳ 明朝" panose="02020609040205080304" pitchFamily="17" charset="-128"/>
                <a:cs typeface="ＭＳ Ｐゴシック" pitchFamily="50" charset="-128"/>
              </a:rPr>
              <a:t>特定健康診査年齢階層別受診率</a:t>
            </a:r>
            <a:endParaRPr lang="en-US" altLang="zh-TW"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34" name="Rectangle 5">
            <a:extLst>
              <a:ext uri="{FF2B5EF4-FFF2-40B4-BE49-F238E27FC236}">
                <a16:creationId xmlns:a16="http://schemas.microsoft.com/office/drawing/2014/main" id="{3E0F74EB-E1EA-408D-B34C-79E94E126C17}"/>
              </a:ext>
            </a:extLst>
          </p:cNvPr>
          <p:cNvSpPr>
            <a:spLocks noChangeAspect="1" noChangeArrowheads="1"/>
          </p:cNvSpPr>
          <p:nvPr/>
        </p:nvSpPr>
        <p:spPr bwMode="auto">
          <a:xfrm>
            <a:off x="2044483" y="6905849"/>
            <a:ext cx="1100262" cy="23083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fontAlgn="base">
              <a:spcBef>
                <a:spcPct val="0"/>
              </a:spcBef>
              <a:spcAft>
                <a:spcPct val="0"/>
              </a:spcAft>
            </a:pP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男性</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国民健康保険</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endParaRPr lang="en-US" altLang="zh-TW" sz="900" dirty="0">
              <a:latin typeface="ＭＳ 明朝" panose="02020609040205080304" pitchFamily="17" charset="-128"/>
              <a:ea typeface="ＭＳ 明朝" panose="02020609040205080304" pitchFamily="17" charset="-128"/>
              <a:cs typeface="ＭＳ Ｐゴシック" pitchFamily="50" charset="-128"/>
            </a:endParaRPr>
          </a:p>
        </p:txBody>
      </p:sp>
      <p:sp>
        <p:nvSpPr>
          <p:cNvPr id="35" name="Rectangle 5">
            <a:extLst>
              <a:ext uri="{FF2B5EF4-FFF2-40B4-BE49-F238E27FC236}">
                <a16:creationId xmlns:a16="http://schemas.microsoft.com/office/drawing/2014/main" id="{8C855538-AF04-4C2F-B569-842ECC9C1459}"/>
              </a:ext>
            </a:extLst>
          </p:cNvPr>
          <p:cNvSpPr>
            <a:spLocks noChangeAspect="1" noChangeArrowheads="1"/>
          </p:cNvSpPr>
          <p:nvPr/>
        </p:nvSpPr>
        <p:spPr bwMode="auto">
          <a:xfrm>
            <a:off x="5282122" y="6911442"/>
            <a:ext cx="1151171" cy="23083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fontAlgn="base">
              <a:spcBef>
                <a:spcPct val="0"/>
              </a:spcBef>
              <a:spcAft>
                <a:spcPct val="0"/>
              </a:spcAft>
            </a:pP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女性</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国民健康保険</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endParaRPr lang="en-US" altLang="zh-TW" sz="900" dirty="0">
              <a:latin typeface="ＭＳ 明朝" panose="02020609040205080304" pitchFamily="17" charset="-128"/>
              <a:ea typeface="ＭＳ 明朝" panose="02020609040205080304" pitchFamily="17" charset="-128"/>
              <a:cs typeface="ＭＳ Ｐゴシック" pitchFamily="50" charset="-128"/>
            </a:endParaRPr>
          </a:p>
        </p:txBody>
      </p:sp>
      <p:sp>
        <p:nvSpPr>
          <p:cNvPr id="37" name="Rectangle 5">
            <a:extLst>
              <a:ext uri="{FF2B5EF4-FFF2-40B4-BE49-F238E27FC236}">
                <a16:creationId xmlns:a16="http://schemas.microsoft.com/office/drawing/2014/main" id="{514143AE-F363-48CA-9322-3B02037B4EC8}"/>
              </a:ext>
            </a:extLst>
          </p:cNvPr>
          <p:cNvSpPr>
            <a:spLocks noChangeAspect="1" noChangeArrowheads="1"/>
          </p:cNvSpPr>
          <p:nvPr/>
        </p:nvSpPr>
        <p:spPr bwMode="auto">
          <a:xfrm>
            <a:off x="184019" y="6919518"/>
            <a:ext cx="1385607" cy="215444"/>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fontAlgn="base">
              <a:spcBef>
                <a:spcPct val="0"/>
              </a:spcBef>
              <a:spcAft>
                <a:spcPct val="0"/>
              </a:spcAft>
            </a:pPr>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法定報告データ</a:t>
            </a:r>
            <a:endParaRPr lang="en-US" altLang="zh-TW" sz="800" dirty="0">
              <a:latin typeface="ＭＳ 明朝" panose="02020609040205080304" pitchFamily="17" charset="-128"/>
              <a:ea typeface="ＭＳ 明朝" panose="02020609040205080304" pitchFamily="17" charset="-128"/>
              <a:cs typeface="ＭＳ Ｐゴシック" pitchFamily="50" charset="-128"/>
            </a:endParaRPr>
          </a:p>
        </p:txBody>
      </p:sp>
      <p:sp>
        <p:nvSpPr>
          <p:cNvPr id="38" name="Rectangle 5">
            <a:extLst>
              <a:ext uri="{FF2B5EF4-FFF2-40B4-BE49-F238E27FC236}">
                <a16:creationId xmlns:a16="http://schemas.microsoft.com/office/drawing/2014/main" id="{00E194A3-F0B5-4AE5-A386-9EC89B5604B4}"/>
              </a:ext>
            </a:extLst>
          </p:cNvPr>
          <p:cNvSpPr>
            <a:spLocks noChangeAspect="1" noChangeArrowheads="1"/>
          </p:cNvSpPr>
          <p:nvPr/>
        </p:nvSpPr>
        <p:spPr bwMode="auto">
          <a:xfrm>
            <a:off x="3347688" y="6913231"/>
            <a:ext cx="1385607" cy="215444"/>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fontAlgn="base">
              <a:spcBef>
                <a:spcPct val="0"/>
              </a:spcBef>
              <a:spcAft>
                <a:spcPct val="0"/>
              </a:spcAft>
            </a:pPr>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法定報告データ</a:t>
            </a:r>
            <a:endParaRPr lang="en-US" altLang="zh-TW" sz="800" dirty="0">
              <a:latin typeface="ＭＳ 明朝" panose="02020609040205080304" pitchFamily="17" charset="-128"/>
              <a:ea typeface="ＭＳ 明朝" panose="02020609040205080304" pitchFamily="17" charset="-128"/>
              <a:cs typeface="ＭＳ Ｐゴシック" pitchFamily="50" charset="-128"/>
            </a:endParaRPr>
          </a:p>
        </p:txBody>
      </p:sp>
      <p:pic>
        <p:nvPicPr>
          <p:cNvPr id="21" name="図 20">
            <a:extLst>
              <a:ext uri="{FF2B5EF4-FFF2-40B4-BE49-F238E27FC236}">
                <a16:creationId xmlns:a16="http://schemas.microsoft.com/office/drawing/2014/main" id="{FBDB9250-755A-4706-A5C3-BE63DD8132B1}"/>
              </a:ext>
            </a:extLst>
          </p:cNvPr>
          <p:cNvPicPr>
            <a:picLocks noChangeAspect="1"/>
          </p:cNvPicPr>
          <p:nvPr/>
        </p:nvPicPr>
        <p:blipFill>
          <a:blip r:embed="rId3"/>
          <a:stretch>
            <a:fillRect/>
          </a:stretch>
        </p:blipFill>
        <p:spPr>
          <a:xfrm>
            <a:off x="3335431" y="4960576"/>
            <a:ext cx="3066885" cy="1973639"/>
          </a:xfrm>
          <a:prstGeom prst="rect">
            <a:avLst/>
          </a:prstGeom>
        </p:spPr>
      </p:pic>
      <p:pic>
        <p:nvPicPr>
          <p:cNvPr id="4" name="図 3">
            <a:extLst>
              <a:ext uri="{FF2B5EF4-FFF2-40B4-BE49-F238E27FC236}">
                <a16:creationId xmlns:a16="http://schemas.microsoft.com/office/drawing/2014/main" id="{148610F3-A064-4E04-AE52-58EB9147B936}"/>
              </a:ext>
            </a:extLst>
          </p:cNvPr>
          <p:cNvPicPr>
            <a:picLocks noChangeAspect="1"/>
          </p:cNvPicPr>
          <p:nvPr/>
        </p:nvPicPr>
        <p:blipFill>
          <a:blip r:embed="rId4"/>
          <a:stretch>
            <a:fillRect/>
          </a:stretch>
        </p:blipFill>
        <p:spPr>
          <a:xfrm>
            <a:off x="165105" y="4960577"/>
            <a:ext cx="2976383" cy="1973639"/>
          </a:xfrm>
          <a:prstGeom prst="rect">
            <a:avLst/>
          </a:prstGeom>
        </p:spPr>
      </p:pic>
    </p:spTree>
    <p:extLst>
      <p:ext uri="{BB962C8B-B14F-4D97-AF65-F5344CB8AC3E}">
        <p14:creationId xmlns:p14="http://schemas.microsoft.com/office/powerpoint/2010/main" val="922706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a:spLocks noChangeAspect="1"/>
          </p:cNvSpPr>
          <p:nvPr/>
        </p:nvSpPr>
        <p:spPr>
          <a:xfrm>
            <a:off x="165100" y="3496979"/>
            <a:ext cx="6238800" cy="713643"/>
          </a:xfrm>
          <a:prstGeom prst="rect">
            <a:avLst/>
          </a:prstGeom>
          <a:noFill/>
          <a:ln>
            <a:noFill/>
          </a:ln>
        </p:spPr>
        <p:txBody>
          <a:bodyPr wrap="square" lIns="0" rIns="90000" rtlCol="0">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男女別の特定健康診査の受診率をみると、男性の令和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年度受診率</a:t>
            </a:r>
            <a:r>
              <a:rPr lang="en-US" altLang="ja-JP" sz="1200" dirty="0">
                <a:latin typeface="ＭＳ 明朝" panose="02020609040205080304" pitchFamily="17" charset="-128"/>
                <a:ea typeface="ＭＳ 明朝" panose="02020609040205080304" pitchFamily="17" charset="-128"/>
                <a:cs typeface="Times New Roman" pitchFamily="18" charset="0"/>
              </a:rPr>
              <a:t>32.7%</a:t>
            </a:r>
            <a:r>
              <a:rPr lang="ja-JP" altLang="en-US" sz="1200" dirty="0">
                <a:latin typeface="ＭＳ 明朝" panose="02020609040205080304" pitchFamily="17" charset="-128"/>
                <a:ea typeface="ＭＳ 明朝" panose="02020609040205080304" pitchFamily="17" charset="-128"/>
                <a:cs typeface="Times New Roman" pitchFamily="18" charset="0"/>
              </a:rPr>
              <a:t>は平成</a:t>
            </a:r>
            <a:r>
              <a:rPr lang="en-US" altLang="ja-JP" sz="1200" dirty="0">
                <a:latin typeface="ＭＳ 明朝" panose="02020609040205080304" pitchFamily="17" charset="-128"/>
                <a:ea typeface="ＭＳ 明朝" panose="02020609040205080304" pitchFamily="17" charset="-128"/>
                <a:cs typeface="Times New Roman" pitchFamily="18" charset="0"/>
              </a:rPr>
              <a:t>30</a:t>
            </a:r>
            <a:r>
              <a:rPr lang="ja-JP" altLang="en-US" sz="1200" dirty="0">
                <a:latin typeface="ＭＳ 明朝" panose="02020609040205080304" pitchFamily="17" charset="-128"/>
                <a:ea typeface="ＭＳ 明朝" panose="02020609040205080304" pitchFamily="17" charset="-128"/>
                <a:cs typeface="Times New Roman" pitchFamily="18" charset="0"/>
              </a:rPr>
              <a:t>年度</a:t>
            </a:r>
            <a:r>
              <a:rPr lang="en-US" altLang="ja-JP" sz="1200" dirty="0">
                <a:latin typeface="ＭＳ 明朝" panose="02020609040205080304" pitchFamily="17" charset="-128"/>
                <a:ea typeface="ＭＳ 明朝" panose="02020609040205080304" pitchFamily="17" charset="-128"/>
                <a:cs typeface="Times New Roman" pitchFamily="18" charset="0"/>
              </a:rPr>
              <a:t>34.0%</a:t>
            </a:r>
            <a:r>
              <a:rPr lang="ja-JP" altLang="en-US" sz="1200" dirty="0">
                <a:latin typeface="ＭＳ 明朝" panose="02020609040205080304" pitchFamily="17" charset="-128"/>
                <a:ea typeface="ＭＳ 明朝" panose="02020609040205080304" pitchFamily="17" charset="-128"/>
                <a:cs typeface="Times New Roman" pitchFamily="18" charset="0"/>
              </a:rPr>
              <a:t>より</a:t>
            </a:r>
            <a:r>
              <a:rPr lang="en-US" altLang="ja-JP" sz="1200" dirty="0">
                <a:latin typeface="ＭＳ 明朝" panose="02020609040205080304" pitchFamily="17" charset="-128"/>
                <a:ea typeface="ＭＳ 明朝" panose="02020609040205080304" pitchFamily="17" charset="-128"/>
                <a:cs typeface="Times New Roman" pitchFamily="18" charset="0"/>
              </a:rPr>
              <a:t>1.3</a:t>
            </a:r>
            <a:r>
              <a:rPr lang="ja-JP" altLang="en-US" sz="1200" dirty="0">
                <a:latin typeface="ＭＳ 明朝" panose="02020609040205080304" pitchFamily="17" charset="-128"/>
                <a:ea typeface="ＭＳ 明朝" panose="02020609040205080304" pitchFamily="17" charset="-128"/>
                <a:cs typeface="Times New Roman" pitchFamily="18" charset="0"/>
              </a:rPr>
              <a:t>ポイント減少しており、女性の令和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年度受診率</a:t>
            </a:r>
            <a:r>
              <a:rPr lang="en-US" altLang="ja-JP" sz="1200" dirty="0">
                <a:latin typeface="ＭＳ 明朝" panose="02020609040205080304" pitchFamily="17" charset="-128"/>
                <a:ea typeface="ＭＳ 明朝" panose="02020609040205080304" pitchFamily="17" charset="-128"/>
                <a:cs typeface="Times New Roman" pitchFamily="18" charset="0"/>
              </a:rPr>
              <a:t>41.1%</a:t>
            </a:r>
            <a:r>
              <a:rPr lang="ja-JP" altLang="en-US" sz="1200" dirty="0">
                <a:latin typeface="ＭＳ 明朝" panose="02020609040205080304" pitchFamily="17" charset="-128"/>
                <a:ea typeface="ＭＳ 明朝" panose="02020609040205080304" pitchFamily="17" charset="-128"/>
                <a:cs typeface="Times New Roman" pitchFamily="18" charset="0"/>
              </a:rPr>
              <a:t>は平成</a:t>
            </a:r>
            <a:r>
              <a:rPr lang="en-US" altLang="ja-JP" sz="1200" dirty="0">
                <a:latin typeface="ＭＳ 明朝" panose="02020609040205080304" pitchFamily="17" charset="-128"/>
                <a:ea typeface="ＭＳ 明朝" panose="02020609040205080304" pitchFamily="17" charset="-128"/>
                <a:cs typeface="Times New Roman" pitchFamily="18" charset="0"/>
              </a:rPr>
              <a:t>30</a:t>
            </a:r>
            <a:r>
              <a:rPr lang="ja-JP" altLang="en-US" sz="1200" dirty="0">
                <a:latin typeface="ＭＳ 明朝" panose="02020609040205080304" pitchFamily="17" charset="-128"/>
                <a:ea typeface="ＭＳ 明朝" panose="02020609040205080304" pitchFamily="17" charset="-128"/>
                <a:cs typeface="Times New Roman" pitchFamily="18" charset="0"/>
              </a:rPr>
              <a:t>年度</a:t>
            </a:r>
            <a:r>
              <a:rPr lang="en-US" altLang="ja-JP" sz="1200" dirty="0">
                <a:latin typeface="ＭＳ 明朝" panose="02020609040205080304" pitchFamily="17" charset="-128"/>
                <a:ea typeface="ＭＳ 明朝" panose="02020609040205080304" pitchFamily="17" charset="-128"/>
                <a:cs typeface="Times New Roman" pitchFamily="18" charset="0"/>
              </a:rPr>
              <a:t>44.1%</a:t>
            </a:r>
            <a:r>
              <a:rPr lang="ja-JP" altLang="en-US" sz="1200" dirty="0">
                <a:latin typeface="ＭＳ 明朝" panose="02020609040205080304" pitchFamily="17" charset="-128"/>
                <a:ea typeface="ＭＳ 明朝" panose="02020609040205080304" pitchFamily="17" charset="-128"/>
                <a:cs typeface="Times New Roman" pitchFamily="18" charset="0"/>
              </a:rPr>
              <a:t>より</a:t>
            </a:r>
            <a:r>
              <a:rPr lang="en-US" altLang="ja-JP" sz="1200" dirty="0">
                <a:latin typeface="ＭＳ 明朝" panose="02020609040205080304" pitchFamily="17" charset="-128"/>
                <a:ea typeface="ＭＳ 明朝" panose="02020609040205080304" pitchFamily="17" charset="-128"/>
                <a:cs typeface="Times New Roman" pitchFamily="18" charset="0"/>
              </a:rPr>
              <a:t>3.0</a:t>
            </a:r>
            <a:r>
              <a:rPr lang="ja-JP" altLang="en-US" sz="1200" dirty="0">
                <a:latin typeface="ＭＳ 明朝" panose="02020609040205080304" pitchFamily="17" charset="-128"/>
                <a:ea typeface="ＭＳ 明朝" panose="02020609040205080304" pitchFamily="17" charset="-128"/>
                <a:cs typeface="Times New Roman" pitchFamily="18" charset="0"/>
              </a:rPr>
              <a:t>ポイント減少しています。</a:t>
            </a: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13" name="テキスト ボックス 12"/>
          <p:cNvSpPr txBox="1">
            <a:spLocks noChangeAspect="1"/>
          </p:cNvSpPr>
          <p:nvPr/>
        </p:nvSpPr>
        <p:spPr>
          <a:xfrm>
            <a:off x="165100" y="213232"/>
            <a:ext cx="6238800" cy="774117"/>
          </a:xfrm>
          <a:prstGeom prst="rect">
            <a:avLst/>
          </a:prstGeom>
          <a:noFill/>
          <a:ln>
            <a:noFill/>
          </a:ln>
        </p:spPr>
        <p:txBody>
          <a:bodyPr wrap="square" lIns="0" rIns="90000" rtlCol="0">
            <a:noAutofit/>
          </a:bodyPr>
          <a:lstStyle/>
          <a:p>
            <a:pPr indent="-90488" algn="just">
              <a:lnSpc>
                <a:spcPct val="125000"/>
              </a:lnSpc>
              <a:spcBef>
                <a:spcPct val="0"/>
              </a:spcBef>
              <a:tabLst>
                <a:tab pos="0" algn="l"/>
              </a:tabLst>
              <a:defRPr/>
            </a:pPr>
            <a:r>
              <a:rPr lang="ja-JP" altLang="en-US" sz="1200" dirty="0">
                <a:latin typeface="ＭＳ 明朝" panose="02020609040205080304" pitchFamily="17" charset="-128"/>
                <a:ea typeface="ＭＳ 明朝" panose="02020609040205080304" pitchFamily="17" charset="-128"/>
                <a:cs typeface="Times New Roman" pitchFamily="18" charset="0"/>
              </a:rPr>
              <a:t>　</a:t>
            </a:r>
            <a:r>
              <a:rPr lang="ja-JP" altLang="en-US" sz="1200" dirty="0">
                <a:latin typeface="ＭＳ 明朝" panose="02020609040205080304" pitchFamily="17" charset="-128"/>
                <a:ea typeface="ＭＳ 明朝" panose="02020609040205080304" pitchFamily="17" charset="-128"/>
              </a:rPr>
              <a:t>以下は、</a:t>
            </a:r>
            <a:r>
              <a:rPr lang="ja-JP" altLang="en-US" sz="1200" dirty="0">
                <a:latin typeface="ＭＳ 明朝" panose="02020609040205080304" pitchFamily="17" charset="-128"/>
                <a:ea typeface="ＭＳ 明朝" panose="02020609040205080304" pitchFamily="17" charset="-128"/>
                <a:cs typeface="Times New Roman" pitchFamily="18" charset="0"/>
              </a:rPr>
              <a:t>本町の</a:t>
            </a:r>
            <a:r>
              <a:rPr kumimoji="0" lang="ja-JP" altLang="en-US" sz="1200" kern="0" dirty="0">
                <a:solidFill>
                  <a:prstClr val="black"/>
                </a:solidFill>
                <a:latin typeface="ＭＳ 明朝" panose="02020609040205080304" pitchFamily="17" charset="-128"/>
                <a:ea typeface="ＭＳ 明朝" panose="02020609040205080304" pitchFamily="17" charset="-128"/>
              </a:rPr>
              <a:t>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年度から令和</a:t>
            </a:r>
            <a:r>
              <a:rPr kumimoji="0" lang="en-US" altLang="ja-JP" sz="1200" kern="0" dirty="0">
                <a:solidFill>
                  <a:prstClr val="black"/>
                </a:solidFill>
                <a:latin typeface="ＭＳ 明朝" panose="02020609040205080304" pitchFamily="17" charset="-128"/>
                <a:ea typeface="ＭＳ 明朝" panose="02020609040205080304" pitchFamily="17" charset="-128"/>
              </a:rPr>
              <a:t>4</a:t>
            </a:r>
            <a:r>
              <a:rPr kumimoji="0" lang="ja-JP" altLang="en-US" sz="1200" kern="0" dirty="0">
                <a:solidFill>
                  <a:prstClr val="black"/>
                </a:solidFill>
                <a:latin typeface="ＭＳ 明朝" panose="02020609040205080304" pitchFamily="17" charset="-128"/>
                <a:ea typeface="ＭＳ 明朝" panose="02020609040205080304" pitchFamily="17" charset="-128"/>
              </a:rPr>
              <a:t>年度における、</a:t>
            </a:r>
            <a:r>
              <a:rPr kumimoji="0" lang="en-US" altLang="ja-JP" sz="1200" kern="0" dirty="0">
                <a:solidFill>
                  <a:prstClr val="black"/>
                </a:solidFill>
                <a:latin typeface="ＭＳ 明朝" panose="02020609040205080304" pitchFamily="17" charset="-128"/>
                <a:ea typeface="ＭＳ 明朝" panose="02020609040205080304" pitchFamily="17" charset="-128"/>
              </a:rPr>
              <a:t>40</a:t>
            </a:r>
            <a:r>
              <a:rPr kumimoji="0" lang="ja-JP" altLang="en-US" sz="1200" kern="0" dirty="0">
                <a:solidFill>
                  <a:prstClr val="black"/>
                </a:solidFill>
                <a:latin typeface="ＭＳ 明朝" panose="02020609040205080304" pitchFamily="17" charset="-128"/>
                <a:ea typeface="ＭＳ 明朝" panose="02020609040205080304" pitchFamily="17" charset="-128"/>
              </a:rPr>
              <a:t>歳から</a:t>
            </a:r>
            <a:r>
              <a:rPr kumimoji="0" lang="en-US" altLang="ja-JP" sz="1200" kern="0" dirty="0">
                <a:solidFill>
                  <a:prstClr val="black"/>
                </a:solidFill>
                <a:latin typeface="ＭＳ 明朝" panose="02020609040205080304" pitchFamily="17" charset="-128"/>
                <a:ea typeface="ＭＳ 明朝" panose="02020609040205080304" pitchFamily="17" charset="-128"/>
              </a:rPr>
              <a:t>74</a:t>
            </a:r>
            <a:r>
              <a:rPr kumimoji="0" lang="ja-JP" altLang="en-US" sz="1200" kern="0" dirty="0">
                <a:solidFill>
                  <a:prstClr val="black"/>
                </a:solidFill>
                <a:latin typeface="ＭＳ 明朝" panose="02020609040205080304" pitchFamily="17" charset="-128"/>
                <a:ea typeface="ＭＳ 明朝" panose="02020609040205080304" pitchFamily="17" charset="-128"/>
              </a:rPr>
              <a:t>歳の特定健康診査受診率を年度別に示したものです。令和</a:t>
            </a:r>
            <a:r>
              <a:rPr kumimoji="0" lang="en-US" altLang="ja-JP" sz="1200" kern="0" dirty="0">
                <a:solidFill>
                  <a:prstClr val="black"/>
                </a:solidFill>
                <a:latin typeface="ＭＳ 明朝" panose="02020609040205080304" pitchFamily="17" charset="-128"/>
                <a:ea typeface="ＭＳ 明朝" panose="02020609040205080304" pitchFamily="17" charset="-128"/>
              </a:rPr>
              <a:t>4</a:t>
            </a:r>
            <a:r>
              <a:rPr kumimoji="0" lang="ja-JP" altLang="en-US" sz="1200" kern="0" dirty="0">
                <a:solidFill>
                  <a:prstClr val="black"/>
                </a:solidFill>
                <a:latin typeface="ＭＳ 明朝" panose="02020609040205080304" pitchFamily="17" charset="-128"/>
                <a:ea typeface="ＭＳ 明朝" panose="02020609040205080304" pitchFamily="17" charset="-128"/>
              </a:rPr>
              <a:t>年度の特定健康診査受診率</a:t>
            </a:r>
            <a:r>
              <a:rPr kumimoji="0" lang="en-US" altLang="ja-JP" sz="1200" kern="0" dirty="0">
                <a:solidFill>
                  <a:prstClr val="black"/>
                </a:solidFill>
                <a:latin typeface="ＭＳ 明朝" panose="02020609040205080304" pitchFamily="17" charset="-128"/>
                <a:ea typeface="ＭＳ 明朝" panose="02020609040205080304" pitchFamily="17" charset="-128"/>
              </a:rPr>
              <a:t>36.9%</a:t>
            </a:r>
            <a:r>
              <a:rPr kumimoji="0" lang="ja-JP" altLang="en-US" sz="1200" kern="0" dirty="0">
                <a:solidFill>
                  <a:prstClr val="black"/>
                </a:solidFill>
                <a:latin typeface="ＭＳ 明朝" panose="02020609040205080304" pitchFamily="17" charset="-128"/>
                <a:ea typeface="ＭＳ 明朝" panose="02020609040205080304" pitchFamily="17" charset="-128"/>
              </a:rPr>
              <a:t>は平成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a:t>
            </a:r>
            <a:r>
              <a:rPr kumimoji="0" lang="en-US" altLang="ja-JP" sz="1200" kern="0" dirty="0">
                <a:solidFill>
                  <a:prstClr val="black"/>
                </a:solidFill>
                <a:latin typeface="ＭＳ 明朝" panose="02020609040205080304" pitchFamily="17" charset="-128"/>
                <a:ea typeface="ＭＳ 明朝" panose="02020609040205080304" pitchFamily="17" charset="-128"/>
              </a:rPr>
              <a:t>39.0%</a:t>
            </a:r>
            <a:r>
              <a:rPr kumimoji="0" lang="ja-JP" altLang="en-US" sz="1200" kern="0" dirty="0">
                <a:solidFill>
                  <a:prstClr val="black"/>
                </a:solidFill>
                <a:latin typeface="ＭＳ 明朝" panose="02020609040205080304" pitchFamily="17" charset="-128"/>
                <a:ea typeface="ＭＳ 明朝" panose="02020609040205080304" pitchFamily="17" charset="-128"/>
              </a:rPr>
              <a:t>より</a:t>
            </a:r>
            <a:r>
              <a:rPr kumimoji="0" lang="en-US" altLang="ja-JP" sz="1200" kern="0" dirty="0">
                <a:solidFill>
                  <a:prstClr val="black"/>
                </a:solidFill>
                <a:latin typeface="ＭＳ 明朝" panose="02020609040205080304" pitchFamily="17" charset="-128"/>
                <a:ea typeface="ＭＳ 明朝" panose="02020609040205080304" pitchFamily="17" charset="-128"/>
              </a:rPr>
              <a:t>2.1</a:t>
            </a:r>
            <a:r>
              <a:rPr kumimoji="0" lang="ja-JP" altLang="en-US" sz="1200" kern="0" dirty="0">
                <a:solidFill>
                  <a:prstClr val="black"/>
                </a:solidFill>
                <a:latin typeface="ＭＳ 明朝" panose="02020609040205080304" pitchFamily="17" charset="-128"/>
                <a:ea typeface="ＭＳ 明朝" panose="02020609040205080304" pitchFamily="17" charset="-128"/>
              </a:rPr>
              <a:t>ポイント減少しています。</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p:txBody>
      </p:sp>
      <p:sp>
        <p:nvSpPr>
          <p:cNvPr id="21" name="テキスト ボックス 20"/>
          <p:cNvSpPr txBox="1">
            <a:spLocks noChangeAspect="1"/>
          </p:cNvSpPr>
          <p:nvPr/>
        </p:nvSpPr>
        <p:spPr>
          <a:xfrm>
            <a:off x="165100" y="991522"/>
            <a:ext cx="6294377" cy="276999"/>
          </a:xfrm>
          <a:prstGeom prst="rect">
            <a:avLst/>
          </a:prstGeom>
          <a:noFill/>
          <a:ln>
            <a:noFill/>
          </a:ln>
        </p:spPr>
        <p:txBody>
          <a:bodyPr wrap="square" lIns="0" rIns="0" rtlCol="0">
            <a:spAutoFit/>
          </a:bodyPr>
          <a:lstStyle/>
          <a:p>
            <a:pPr>
              <a:spcBef>
                <a:spcPct val="0"/>
              </a:spcBef>
              <a:defRPr/>
            </a:pPr>
            <a:r>
              <a:rPr lang="ja-JP" altLang="en-US" sz="1200" dirty="0">
                <a:latin typeface="ＭＳ 明朝" panose="02020609040205080304" pitchFamily="17" charset="-128"/>
                <a:ea typeface="ＭＳ 明朝" panose="02020609040205080304" pitchFamily="17" charset="-128"/>
              </a:rPr>
              <a:t>年度別 特定健康診査受診率</a:t>
            </a:r>
            <a:endParaRPr lang="en-US" altLang="ja-JP" sz="1200" dirty="0">
              <a:latin typeface="ＭＳ 明朝" panose="02020609040205080304" pitchFamily="17" charset="-128"/>
              <a:ea typeface="ＭＳ 明朝" panose="02020609040205080304" pitchFamily="17" charset="-128"/>
            </a:endParaRPr>
          </a:p>
        </p:txBody>
      </p:sp>
      <p:sp>
        <p:nvSpPr>
          <p:cNvPr id="22" name="注釈文章 18"/>
          <p:cNvSpPr txBox="1">
            <a:spLocks/>
          </p:cNvSpPr>
          <p:nvPr/>
        </p:nvSpPr>
        <p:spPr>
          <a:xfrm>
            <a:off x="170434" y="6647871"/>
            <a:ext cx="6294377" cy="223283"/>
          </a:xfrm>
          <a:prstGeom prst="rect">
            <a:avLst/>
          </a:prstGeom>
          <a:noFill/>
          <a:ln>
            <a:noFill/>
          </a:ln>
        </p:spPr>
        <p:txBody>
          <a:bodyPr wrap="square" lIns="0" rIns="90000" rtlCol="0">
            <a:spAutoFit/>
          </a:bodyPr>
          <a:lstStyle/>
          <a:p>
            <a:r>
              <a:rPr lang="ja-JP" altLang="en-US" sz="800" dirty="0">
                <a:solidFill>
                  <a:prstClr val="black"/>
                </a:solidFill>
                <a:latin typeface="ＭＳ 明朝" panose="02020609040205080304" pitchFamily="17" charset="-128"/>
                <a:ea typeface="ＭＳ 明朝" panose="02020609040205080304" pitchFamily="17" charset="-128"/>
              </a:rPr>
              <a:t>出典</a:t>
            </a:r>
            <a:r>
              <a:rPr lang="en-US" altLang="ja-JP" sz="800" dirty="0">
                <a:solidFill>
                  <a:prstClr val="black"/>
                </a:solidFill>
                <a:latin typeface="ＭＳ 明朝" panose="02020609040205080304" pitchFamily="17" charset="-128"/>
                <a:ea typeface="ＭＳ 明朝" panose="02020609040205080304" pitchFamily="17" charset="-128"/>
              </a:rPr>
              <a:t>:</a:t>
            </a:r>
            <a:r>
              <a:rPr lang="ja-JP" altLang="en-US" sz="800" dirty="0">
                <a:solidFill>
                  <a:prstClr val="black"/>
                </a:solidFill>
                <a:latin typeface="ＭＳ 明朝" panose="02020609040205080304" pitchFamily="17" charset="-128"/>
                <a:ea typeface="ＭＳ 明朝" panose="02020609040205080304" pitchFamily="17" charset="-128"/>
              </a:rPr>
              <a:t>国保データベース</a:t>
            </a:r>
            <a:r>
              <a:rPr lang="en-US" altLang="ja-JP" sz="800" dirty="0">
                <a:solidFill>
                  <a:prstClr val="black"/>
                </a:solidFill>
                <a:latin typeface="ＭＳ 明朝" panose="02020609040205080304" pitchFamily="17" charset="-128"/>
                <a:ea typeface="ＭＳ 明朝" panose="02020609040205080304" pitchFamily="17" charset="-128"/>
              </a:rPr>
              <a:t>(KDB)</a:t>
            </a:r>
            <a:r>
              <a:rPr lang="ja-JP" altLang="en-US" sz="800" dirty="0">
                <a:solidFill>
                  <a:prstClr val="black"/>
                </a:solidFill>
                <a:latin typeface="ＭＳ 明朝" panose="02020609040205080304" pitchFamily="17" charset="-128"/>
                <a:ea typeface="ＭＳ 明朝" panose="02020609040205080304" pitchFamily="17" charset="-128"/>
              </a:rPr>
              <a:t>システム </a:t>
            </a:r>
            <a:r>
              <a:rPr lang="en-US" altLang="ja-JP" sz="800" dirty="0">
                <a:solidFill>
                  <a:prstClr val="black"/>
                </a:solidFill>
                <a:latin typeface="ＭＳ 明朝" panose="02020609040205080304" pitchFamily="17" charset="-128"/>
                <a:ea typeface="ＭＳ 明朝" panose="02020609040205080304" pitchFamily="17" charset="-128"/>
              </a:rPr>
              <a:t>｢</a:t>
            </a:r>
            <a:r>
              <a:rPr lang="ja-JP" altLang="en-US" sz="800" dirty="0">
                <a:solidFill>
                  <a:prstClr val="black"/>
                </a:solidFill>
                <a:latin typeface="ＭＳ 明朝" panose="02020609040205080304" pitchFamily="17" charset="-128"/>
                <a:ea typeface="ＭＳ 明朝" panose="02020609040205080304" pitchFamily="17" charset="-128"/>
              </a:rPr>
              <a:t>健診･医療･介護データからみる地域の健康課題</a:t>
            </a:r>
            <a:r>
              <a:rPr lang="en-US" altLang="ja-JP" sz="800" dirty="0">
                <a:solidFill>
                  <a:prstClr val="black"/>
                </a:solidFill>
                <a:latin typeface="ＭＳ 明朝" panose="02020609040205080304" pitchFamily="17" charset="-128"/>
                <a:ea typeface="ＭＳ 明朝" panose="02020609040205080304" pitchFamily="17" charset="-128"/>
              </a:rPr>
              <a:t>｣</a:t>
            </a:r>
            <a:endParaRPr lang="ja-JP" altLang="en-US" sz="800" dirty="0">
              <a:solidFill>
                <a:prstClr val="black"/>
              </a:solidFill>
              <a:latin typeface="ＭＳ 明朝" panose="02020609040205080304" pitchFamily="17" charset="-128"/>
              <a:ea typeface="ＭＳ 明朝" panose="02020609040205080304" pitchFamily="17" charset="-128"/>
            </a:endParaRPr>
          </a:p>
        </p:txBody>
      </p:sp>
      <p:sp>
        <p:nvSpPr>
          <p:cNvPr id="14" name="テキスト ボックス 13"/>
          <p:cNvSpPr txBox="1">
            <a:spLocks noChangeAspect="1"/>
          </p:cNvSpPr>
          <p:nvPr/>
        </p:nvSpPr>
        <p:spPr>
          <a:xfrm>
            <a:off x="165100" y="4446399"/>
            <a:ext cx="6294377" cy="276999"/>
          </a:xfrm>
          <a:prstGeom prst="rect">
            <a:avLst/>
          </a:prstGeom>
          <a:noFill/>
          <a:ln>
            <a:noFill/>
          </a:ln>
        </p:spPr>
        <p:txBody>
          <a:bodyPr wrap="square" lIns="0" rIns="0" rtlCol="0" anchor="ctr" anchorCtr="0">
            <a:spAutoFit/>
          </a:bodyPr>
          <a:lstStyle/>
          <a:p>
            <a:pPr>
              <a:spcBef>
                <a:spcPct val="0"/>
              </a:spcBef>
              <a:defRPr/>
            </a:pPr>
            <a:r>
              <a:rPr lang="ja-JP" altLang="en-US" sz="1200" dirty="0">
                <a:latin typeface="ＭＳ 明朝" panose="02020609040205080304" pitchFamily="17" charset="-128"/>
                <a:ea typeface="ＭＳ 明朝" panose="02020609040205080304" pitchFamily="17" charset="-128"/>
              </a:rPr>
              <a:t>年度･男女別 特定健康診査受診率</a:t>
            </a:r>
            <a:endParaRPr lang="en-US" altLang="ja-JP" sz="1200" dirty="0">
              <a:latin typeface="ＭＳ 明朝" panose="02020609040205080304" pitchFamily="17" charset="-128"/>
              <a:ea typeface="ＭＳ 明朝" panose="02020609040205080304" pitchFamily="17" charset="-128"/>
            </a:endParaRPr>
          </a:p>
        </p:txBody>
      </p:sp>
      <p:sp>
        <p:nvSpPr>
          <p:cNvPr id="15" name="注釈文章 9"/>
          <p:cNvSpPr txBox="1">
            <a:spLocks noChangeAspect="1"/>
          </p:cNvSpPr>
          <p:nvPr/>
        </p:nvSpPr>
        <p:spPr>
          <a:xfrm>
            <a:off x="170434" y="3172614"/>
            <a:ext cx="6294377" cy="216256"/>
          </a:xfrm>
          <a:prstGeom prst="rect">
            <a:avLst/>
          </a:prstGeom>
          <a:noFill/>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15AEC494-436A-4DCC-AEF7-9BD00C1007A2}"/>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pPr/>
              <a:t>13</a:t>
            </a:fld>
            <a:endParaRPr lang="ja-JP" altLang="en-US" sz="1000" dirty="0"/>
          </a:p>
        </p:txBody>
      </p:sp>
      <p:pic>
        <p:nvPicPr>
          <p:cNvPr id="6" name="図 5">
            <a:extLst>
              <a:ext uri="{FF2B5EF4-FFF2-40B4-BE49-F238E27FC236}">
                <a16:creationId xmlns:a16="http://schemas.microsoft.com/office/drawing/2014/main" id="{B738A038-1C1E-498D-9900-69CD268568F1}"/>
              </a:ext>
            </a:extLst>
          </p:cNvPr>
          <p:cNvPicPr>
            <a:picLocks noChangeAspect="1"/>
          </p:cNvPicPr>
          <p:nvPr/>
        </p:nvPicPr>
        <p:blipFill>
          <a:blip r:embed="rId2"/>
          <a:stretch>
            <a:fillRect/>
          </a:stretch>
        </p:blipFill>
        <p:spPr>
          <a:xfrm>
            <a:off x="165101" y="1254791"/>
            <a:ext cx="3848100" cy="1926374"/>
          </a:xfrm>
          <a:prstGeom prst="rect">
            <a:avLst/>
          </a:prstGeom>
        </p:spPr>
      </p:pic>
      <p:pic>
        <p:nvPicPr>
          <p:cNvPr id="4" name="図 3">
            <a:extLst>
              <a:ext uri="{FF2B5EF4-FFF2-40B4-BE49-F238E27FC236}">
                <a16:creationId xmlns:a16="http://schemas.microsoft.com/office/drawing/2014/main" id="{6C0D9D34-AD09-4E73-89BC-7C87BB0D76A9}"/>
              </a:ext>
            </a:extLst>
          </p:cNvPr>
          <p:cNvPicPr>
            <a:picLocks noChangeAspect="1"/>
          </p:cNvPicPr>
          <p:nvPr/>
        </p:nvPicPr>
        <p:blipFill>
          <a:blip r:embed="rId3"/>
          <a:stretch>
            <a:fillRect/>
          </a:stretch>
        </p:blipFill>
        <p:spPr>
          <a:xfrm>
            <a:off x="165100" y="4729832"/>
            <a:ext cx="3848100" cy="1927536"/>
          </a:xfrm>
          <a:prstGeom prst="rect">
            <a:avLst/>
          </a:prstGeom>
        </p:spPr>
      </p:pic>
    </p:spTree>
    <p:extLst>
      <p:ext uri="{BB962C8B-B14F-4D97-AF65-F5344CB8AC3E}">
        <p14:creationId xmlns:p14="http://schemas.microsoft.com/office/powerpoint/2010/main" val="1146427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注釈文章 9"/>
          <p:cNvSpPr txBox="1">
            <a:spLocks noChangeAspect="1"/>
          </p:cNvSpPr>
          <p:nvPr/>
        </p:nvSpPr>
        <p:spPr>
          <a:xfrm>
            <a:off x="170434" y="8821052"/>
            <a:ext cx="5782833" cy="215444"/>
          </a:xfrm>
          <a:prstGeom prst="rect">
            <a:avLst/>
          </a:prstGeom>
          <a:noFill/>
        </p:spPr>
        <p:txBody>
          <a:bodyPr wrap="square" l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21" name="注釈文章 9"/>
          <p:cNvSpPr txBox="1">
            <a:spLocks noChangeAspect="1"/>
          </p:cNvSpPr>
          <p:nvPr/>
        </p:nvSpPr>
        <p:spPr>
          <a:xfrm>
            <a:off x="170434" y="5756366"/>
            <a:ext cx="3061840" cy="215444"/>
          </a:xfrm>
          <a:prstGeom prst="rect">
            <a:avLst/>
          </a:prstGeom>
          <a:noFill/>
          <a:ln>
            <a:noFill/>
          </a:ln>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22" name="注釈文章 9"/>
          <p:cNvSpPr txBox="1">
            <a:spLocks noChangeAspect="1"/>
          </p:cNvSpPr>
          <p:nvPr/>
        </p:nvSpPr>
        <p:spPr>
          <a:xfrm>
            <a:off x="3299357" y="5745185"/>
            <a:ext cx="3061840" cy="215444"/>
          </a:xfrm>
          <a:prstGeom prst="rect">
            <a:avLst/>
          </a:prstGeom>
          <a:noFill/>
          <a:ln>
            <a:noFill/>
          </a:ln>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11" name="テキスト ボックス 10"/>
          <p:cNvSpPr txBox="1">
            <a:spLocks noChangeAspect="1"/>
          </p:cNvSpPr>
          <p:nvPr/>
        </p:nvSpPr>
        <p:spPr>
          <a:xfrm>
            <a:off x="165100" y="127000"/>
            <a:ext cx="6238800" cy="633779"/>
          </a:xfrm>
          <a:prstGeom prst="rect">
            <a:avLst/>
          </a:prstGeom>
          <a:noFill/>
          <a:ln>
            <a:noFill/>
          </a:ln>
        </p:spPr>
        <p:txBody>
          <a:bodyPr wrap="square" lIns="0" rIns="90000" rtlCol="0">
            <a:noAutofit/>
          </a:bodyPr>
          <a:lstStyle/>
          <a:p>
            <a:pPr lvl="0" algn="just">
              <a:lnSpc>
                <a:spcPct val="125000"/>
              </a:lnSpc>
            </a:pPr>
            <a:r>
              <a:rPr lang="en-US" altLang="ja-JP" sz="1400" dirty="0">
                <a:solidFill>
                  <a:prstClr val="black"/>
                </a:solidFill>
                <a:latin typeface="ＭＳ 明朝" panose="02020609040205080304" pitchFamily="17" charset="-128"/>
                <a:ea typeface="ＭＳ 明朝" panose="02020609040205080304" pitchFamily="17" charset="-128"/>
              </a:rPr>
              <a:t>(2)</a:t>
            </a:r>
            <a:r>
              <a:rPr lang="ja-JP" altLang="en-US" sz="1400" dirty="0">
                <a:solidFill>
                  <a:prstClr val="black"/>
                </a:solidFill>
                <a:latin typeface="ＭＳ 明朝" panose="02020609040205080304" pitchFamily="17" charset="-128"/>
                <a:ea typeface="ＭＳ 明朝" panose="02020609040205080304" pitchFamily="17" charset="-128"/>
              </a:rPr>
              <a:t>特定保健指導</a:t>
            </a:r>
            <a:endParaRPr lang="en-US" altLang="ja-JP" sz="1400" dirty="0">
              <a:solidFill>
                <a:prstClr val="black"/>
              </a:solidFill>
              <a:latin typeface="ＭＳ 明朝" panose="02020609040205080304" pitchFamily="17" charset="-128"/>
              <a:ea typeface="ＭＳ 明朝" panose="02020609040205080304" pitchFamily="17" charset="-128"/>
            </a:endParaRPr>
          </a:p>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　</a:t>
            </a:r>
            <a:r>
              <a:rPr lang="ja-JP" altLang="en-US" sz="1200" dirty="0">
                <a:latin typeface="ＭＳ 明朝" panose="02020609040205080304" pitchFamily="17" charset="-128"/>
                <a:ea typeface="ＭＳ 明朝" panose="02020609040205080304" pitchFamily="17" charset="-128"/>
              </a:rPr>
              <a:t>以下は</a:t>
            </a:r>
            <a:r>
              <a:rPr lang="ja-JP" altLang="en-US" sz="120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cs typeface="ＭＳ Ｐゴシック" pitchFamily="50" charset="-128"/>
              </a:rPr>
              <a:t>本町の令和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年度に</a:t>
            </a:r>
            <a:r>
              <a:rPr lang="ja-JP" altLang="en-US" sz="1200" dirty="0">
                <a:latin typeface="ＭＳ 明朝" panose="02020609040205080304" pitchFamily="17" charset="-128"/>
                <a:ea typeface="ＭＳ 明朝" panose="02020609040205080304" pitchFamily="17" charset="-128"/>
                <a:cs typeface="ＭＳ Ｐゴシック" pitchFamily="50" charset="-128"/>
              </a:rPr>
              <a:t>おける、特定保健指導の実施状況を</a:t>
            </a:r>
            <a:r>
              <a:rPr lang="ja-JP" altLang="en-US" sz="1200" dirty="0">
                <a:latin typeface="ＭＳ 明朝" panose="02020609040205080304" pitchFamily="17" charset="-128"/>
                <a:ea typeface="ＭＳ 明朝" panose="02020609040205080304" pitchFamily="17" charset="-128"/>
              </a:rPr>
              <a:t>示したものです</a:t>
            </a:r>
            <a:r>
              <a:rPr lang="ja-JP" altLang="en-US"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12" name="Rectangle 5"/>
          <p:cNvSpPr>
            <a:spLocks noChangeAspect="1" noChangeArrowheads="1"/>
          </p:cNvSpPr>
          <p:nvPr/>
        </p:nvSpPr>
        <p:spPr bwMode="auto">
          <a:xfrm>
            <a:off x="165100" y="838618"/>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特定保健指導実施</a:t>
            </a:r>
            <a:r>
              <a:rPr lang="ja-JP" altLang="en-US" sz="1200">
                <a:latin typeface="ＭＳ 明朝" panose="02020609040205080304" pitchFamily="17" charset="-128"/>
                <a:ea typeface="ＭＳ 明朝" panose="02020609040205080304" pitchFamily="17" charset="-128"/>
                <a:cs typeface="ＭＳ Ｐゴシック" pitchFamily="50" charset="-128"/>
              </a:rPr>
              <a:t>状況</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年度</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13" name="注釈文章 18"/>
          <p:cNvSpPr txBox="1">
            <a:spLocks noChangeAspect="1"/>
          </p:cNvSpPr>
          <p:nvPr/>
        </p:nvSpPr>
        <p:spPr>
          <a:xfrm>
            <a:off x="170434" y="2255712"/>
            <a:ext cx="5528265" cy="338554"/>
          </a:xfrm>
          <a:prstGeom prst="rect">
            <a:avLst/>
          </a:prstGeom>
          <a:noFill/>
          <a:ln>
            <a:noFill/>
          </a:ln>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動機付け支援対象者数割合･積極的支援対象者数割合･支援対象者数割合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特定健康診査を受診した人に対する割合。</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15" name="テキスト ボックス 14"/>
          <p:cNvSpPr txBox="1">
            <a:spLocks noChangeAspect="1"/>
          </p:cNvSpPr>
          <p:nvPr/>
        </p:nvSpPr>
        <p:spPr>
          <a:xfrm>
            <a:off x="3302809" y="3133348"/>
            <a:ext cx="3168381"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積極的支援対象者数</a:t>
            </a:r>
            <a:r>
              <a:rPr lang="ja-JP" altLang="en-US" sz="1200">
                <a:latin typeface="ＭＳ 明朝" panose="02020609040205080304" pitchFamily="17" charset="-128"/>
                <a:ea typeface="ＭＳ 明朝" panose="02020609040205080304" pitchFamily="17" charset="-128"/>
              </a:rPr>
              <a:t>割合</a:t>
            </a:r>
            <a:r>
              <a:rPr lang="en-US" altLang="ja-JP" sz="1200" dirty="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令和</a:t>
            </a:r>
            <a:r>
              <a:rPr lang="en-US" altLang="ja-JP" sz="1200" dirty="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年度</a:t>
            </a:r>
            <a:r>
              <a:rPr lang="en-US" altLang="ja-JP" sz="1200" dirty="0">
                <a:latin typeface="ＭＳ 明朝" panose="02020609040205080304" pitchFamily="17" charset="-128"/>
                <a:ea typeface="ＭＳ 明朝" panose="02020609040205080304" pitchFamily="17" charset="-128"/>
              </a:rPr>
              <a:t>)</a:t>
            </a:r>
            <a:endParaRPr lang="ja-JP" altLang="en-US" sz="1200" dirty="0">
              <a:latin typeface="ＭＳ 明朝" panose="02020609040205080304" pitchFamily="17" charset="-128"/>
              <a:ea typeface="ＭＳ 明朝" panose="02020609040205080304" pitchFamily="17" charset="-128"/>
            </a:endParaRPr>
          </a:p>
        </p:txBody>
      </p:sp>
      <p:sp>
        <p:nvSpPr>
          <p:cNvPr id="16" name="テキスト ボックス 15"/>
          <p:cNvSpPr txBox="1">
            <a:spLocks noChangeAspect="1"/>
          </p:cNvSpPr>
          <p:nvPr/>
        </p:nvSpPr>
        <p:spPr>
          <a:xfrm>
            <a:off x="165100" y="3133348"/>
            <a:ext cx="578283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動機付け支援対象者数</a:t>
            </a:r>
            <a:r>
              <a:rPr lang="ja-JP" altLang="en-US" sz="1200">
                <a:latin typeface="ＭＳ 明朝" panose="02020609040205080304" pitchFamily="17" charset="-128"/>
                <a:ea typeface="ＭＳ 明朝" panose="02020609040205080304" pitchFamily="17" charset="-128"/>
              </a:rPr>
              <a:t>割合</a:t>
            </a:r>
            <a:r>
              <a:rPr lang="en-US" altLang="ja-JP" sz="1200" dirty="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令和</a:t>
            </a:r>
            <a:r>
              <a:rPr lang="en-US" altLang="ja-JP" sz="1200" dirty="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年度</a:t>
            </a:r>
            <a:r>
              <a:rPr lang="en-US" altLang="ja-JP" sz="1200" dirty="0">
                <a:latin typeface="ＭＳ 明朝" panose="02020609040205080304" pitchFamily="17" charset="-128"/>
                <a:ea typeface="ＭＳ 明朝" panose="02020609040205080304" pitchFamily="17" charset="-128"/>
              </a:rPr>
              <a:t>)</a:t>
            </a:r>
            <a:endParaRPr lang="ja-JP" altLang="en-US" sz="1200" dirty="0">
              <a:latin typeface="ＭＳ 明朝" panose="02020609040205080304" pitchFamily="17" charset="-128"/>
              <a:ea typeface="ＭＳ 明朝" panose="02020609040205080304" pitchFamily="17" charset="-128"/>
            </a:endParaRPr>
          </a:p>
        </p:txBody>
      </p:sp>
      <p:sp>
        <p:nvSpPr>
          <p:cNvPr id="23" name="テキスト ボックス 22"/>
          <p:cNvSpPr txBox="1">
            <a:spLocks noChangeAspect="1"/>
          </p:cNvSpPr>
          <p:nvPr/>
        </p:nvSpPr>
        <p:spPr>
          <a:xfrm>
            <a:off x="165100" y="6199760"/>
            <a:ext cx="578283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特定保健指導</a:t>
            </a:r>
            <a:r>
              <a:rPr lang="ja-JP" altLang="en-US" sz="1200">
                <a:latin typeface="ＭＳ 明朝" panose="02020609040205080304" pitchFamily="17" charset="-128"/>
                <a:ea typeface="ＭＳ 明朝" panose="02020609040205080304" pitchFamily="17" charset="-128"/>
              </a:rPr>
              <a:t>実施率</a:t>
            </a:r>
            <a:r>
              <a:rPr lang="en-US" altLang="ja-JP" sz="1200" dirty="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令和</a:t>
            </a:r>
            <a:r>
              <a:rPr lang="en-US" altLang="ja-JP" sz="1200" dirty="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年度</a:t>
            </a:r>
            <a:r>
              <a:rPr lang="en-US" altLang="ja-JP" sz="1200" dirty="0">
                <a:latin typeface="ＭＳ 明朝" panose="02020609040205080304" pitchFamily="17" charset="-128"/>
                <a:ea typeface="ＭＳ 明朝" panose="02020609040205080304" pitchFamily="17" charset="-128"/>
              </a:rPr>
              <a:t>)</a:t>
            </a:r>
            <a:endParaRPr lang="ja-JP" altLang="en-US" sz="1200"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3CC0CBBC-279E-4EBF-BED7-70B18E7B0529}"/>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pPr/>
              <a:t>14</a:t>
            </a:fld>
            <a:endParaRPr lang="ja-JP" altLang="en-US" sz="1000" dirty="0"/>
          </a:p>
        </p:txBody>
      </p:sp>
      <p:pic>
        <p:nvPicPr>
          <p:cNvPr id="8" name="図 7">
            <a:extLst>
              <a:ext uri="{FF2B5EF4-FFF2-40B4-BE49-F238E27FC236}">
                <a16:creationId xmlns:a16="http://schemas.microsoft.com/office/drawing/2014/main" id="{3D539A36-D3CA-4D9B-BE3E-81F69B5AA691}"/>
              </a:ext>
            </a:extLst>
          </p:cNvPr>
          <p:cNvPicPr>
            <a:picLocks noChangeAspect="1"/>
          </p:cNvPicPr>
          <p:nvPr/>
        </p:nvPicPr>
        <p:blipFill>
          <a:blip r:embed="rId2"/>
          <a:stretch>
            <a:fillRect/>
          </a:stretch>
        </p:blipFill>
        <p:spPr>
          <a:xfrm>
            <a:off x="165100" y="1117600"/>
            <a:ext cx="5309267" cy="1142279"/>
          </a:xfrm>
          <a:prstGeom prst="rect">
            <a:avLst/>
          </a:prstGeom>
        </p:spPr>
      </p:pic>
      <p:pic>
        <p:nvPicPr>
          <p:cNvPr id="9" name="図 8">
            <a:extLst>
              <a:ext uri="{FF2B5EF4-FFF2-40B4-BE49-F238E27FC236}">
                <a16:creationId xmlns:a16="http://schemas.microsoft.com/office/drawing/2014/main" id="{7F8E5774-B9E3-4B36-B95F-D35366EDFAF9}"/>
              </a:ext>
            </a:extLst>
          </p:cNvPr>
          <p:cNvPicPr>
            <a:picLocks noChangeAspect="1"/>
          </p:cNvPicPr>
          <p:nvPr/>
        </p:nvPicPr>
        <p:blipFill>
          <a:blip r:embed="rId3"/>
          <a:stretch>
            <a:fillRect/>
          </a:stretch>
        </p:blipFill>
        <p:spPr>
          <a:xfrm>
            <a:off x="165100" y="3429001"/>
            <a:ext cx="2933700" cy="2348613"/>
          </a:xfrm>
          <a:prstGeom prst="rect">
            <a:avLst/>
          </a:prstGeom>
        </p:spPr>
      </p:pic>
      <p:pic>
        <p:nvPicPr>
          <p:cNvPr id="10" name="図 9">
            <a:extLst>
              <a:ext uri="{FF2B5EF4-FFF2-40B4-BE49-F238E27FC236}">
                <a16:creationId xmlns:a16="http://schemas.microsoft.com/office/drawing/2014/main" id="{630DD9F6-605E-4C82-B8A0-4AEC1EECF3CC}"/>
              </a:ext>
            </a:extLst>
          </p:cNvPr>
          <p:cNvPicPr>
            <a:picLocks noChangeAspect="1"/>
          </p:cNvPicPr>
          <p:nvPr/>
        </p:nvPicPr>
        <p:blipFill>
          <a:blip r:embed="rId4"/>
          <a:stretch>
            <a:fillRect/>
          </a:stretch>
        </p:blipFill>
        <p:spPr>
          <a:xfrm>
            <a:off x="3302000" y="3429001"/>
            <a:ext cx="2933700" cy="2348613"/>
          </a:xfrm>
          <a:prstGeom prst="rect">
            <a:avLst/>
          </a:prstGeom>
        </p:spPr>
      </p:pic>
      <p:pic>
        <p:nvPicPr>
          <p:cNvPr id="14" name="図 13">
            <a:extLst>
              <a:ext uri="{FF2B5EF4-FFF2-40B4-BE49-F238E27FC236}">
                <a16:creationId xmlns:a16="http://schemas.microsoft.com/office/drawing/2014/main" id="{8A8C1034-C836-49AF-8E08-F193897AAF3E}"/>
              </a:ext>
            </a:extLst>
          </p:cNvPr>
          <p:cNvPicPr>
            <a:picLocks noChangeAspect="1"/>
          </p:cNvPicPr>
          <p:nvPr/>
        </p:nvPicPr>
        <p:blipFill>
          <a:blip r:embed="rId5"/>
          <a:stretch>
            <a:fillRect/>
          </a:stretch>
        </p:blipFill>
        <p:spPr>
          <a:xfrm>
            <a:off x="165100" y="6477001"/>
            <a:ext cx="2933700" cy="2348613"/>
          </a:xfrm>
          <a:prstGeom prst="rect">
            <a:avLst/>
          </a:prstGeom>
        </p:spPr>
      </p:pic>
    </p:spTree>
    <p:extLst>
      <p:ext uri="{BB962C8B-B14F-4D97-AF65-F5344CB8AC3E}">
        <p14:creationId xmlns:p14="http://schemas.microsoft.com/office/powerpoint/2010/main" val="2831083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スライド番号プレースホルダ 9"/>
          <p:cNvSpPr>
            <a:spLocks noGrp="1" noChangeAspect="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z="1000" smtClean="0">
                <a:latin typeface="ＭＳ 明朝" panose="02020609040205080304" pitchFamily="17" charset="-128"/>
                <a:ea typeface="ＭＳ 明朝" panose="02020609040205080304" pitchFamily="17" charset="-128"/>
              </a:rPr>
              <a:pPr/>
              <a:t>15</a:t>
            </a:fld>
            <a:endParaRPr kumimoji="1" lang="ja-JP" altLang="en-US" sz="1000" dirty="0">
              <a:latin typeface="ＭＳ 明朝" panose="02020609040205080304" pitchFamily="17" charset="-128"/>
              <a:ea typeface="ＭＳ 明朝" panose="02020609040205080304" pitchFamily="17" charset="-128"/>
            </a:endParaRPr>
          </a:p>
        </p:txBody>
      </p:sp>
      <p:sp>
        <p:nvSpPr>
          <p:cNvPr id="14" name="テキスト ボックス 13"/>
          <p:cNvSpPr txBox="1">
            <a:spLocks noChangeAspect="1"/>
          </p:cNvSpPr>
          <p:nvPr/>
        </p:nvSpPr>
        <p:spPr>
          <a:xfrm>
            <a:off x="165100" y="3382325"/>
            <a:ext cx="578283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年度別 動機付け支援対象者数割合</a:t>
            </a:r>
          </a:p>
        </p:txBody>
      </p:sp>
      <p:sp>
        <p:nvSpPr>
          <p:cNvPr id="22" name="注釈文章 18"/>
          <p:cNvSpPr txBox="1">
            <a:spLocks noChangeAspect="1"/>
          </p:cNvSpPr>
          <p:nvPr/>
        </p:nvSpPr>
        <p:spPr>
          <a:xfrm>
            <a:off x="143743" y="3088365"/>
            <a:ext cx="5782833" cy="215444"/>
          </a:xfrm>
          <a:prstGeom prst="rect">
            <a:avLst/>
          </a:prstGeom>
          <a:noFill/>
          <a:ln>
            <a:noFill/>
          </a:ln>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11" name="テキスト ボックス 10"/>
          <p:cNvSpPr txBox="1">
            <a:spLocks noChangeAspect="1"/>
          </p:cNvSpPr>
          <p:nvPr/>
        </p:nvSpPr>
        <p:spPr>
          <a:xfrm>
            <a:off x="165100" y="5840179"/>
            <a:ext cx="578283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年度別 積極的支援対象者数割合</a:t>
            </a:r>
          </a:p>
        </p:txBody>
      </p:sp>
      <p:sp>
        <p:nvSpPr>
          <p:cNvPr id="15" name="テキスト ボックス 14"/>
          <p:cNvSpPr txBox="1">
            <a:spLocks noChangeAspect="1"/>
          </p:cNvSpPr>
          <p:nvPr/>
        </p:nvSpPr>
        <p:spPr>
          <a:xfrm>
            <a:off x="143743" y="971600"/>
            <a:ext cx="578283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年度別 特定保健指導実施率</a:t>
            </a:r>
          </a:p>
        </p:txBody>
      </p:sp>
      <p:sp>
        <p:nvSpPr>
          <p:cNvPr id="17" name="注釈文章 18"/>
          <p:cNvSpPr txBox="1">
            <a:spLocks noChangeAspect="1"/>
          </p:cNvSpPr>
          <p:nvPr/>
        </p:nvSpPr>
        <p:spPr>
          <a:xfrm>
            <a:off x="165100" y="7956956"/>
            <a:ext cx="5782833" cy="215444"/>
          </a:xfrm>
          <a:prstGeom prst="rect">
            <a:avLst/>
          </a:prstGeom>
          <a:noFill/>
          <a:ln>
            <a:noFill/>
          </a:ln>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18" name="注釈文章 18"/>
          <p:cNvSpPr txBox="1">
            <a:spLocks noChangeAspect="1"/>
          </p:cNvSpPr>
          <p:nvPr/>
        </p:nvSpPr>
        <p:spPr>
          <a:xfrm>
            <a:off x="165100" y="5508684"/>
            <a:ext cx="5782833" cy="215444"/>
          </a:xfrm>
          <a:prstGeom prst="rect">
            <a:avLst/>
          </a:prstGeom>
          <a:noFill/>
          <a:ln>
            <a:noFill/>
          </a:ln>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6" name="テキスト ボックス 5">
            <a:extLst>
              <a:ext uri="{FF2B5EF4-FFF2-40B4-BE49-F238E27FC236}">
                <a16:creationId xmlns:a16="http://schemas.microsoft.com/office/drawing/2014/main" id="{3E5E3BD7-B7D1-3C93-C39B-CA444886EAD9}"/>
              </a:ext>
            </a:extLst>
          </p:cNvPr>
          <p:cNvSpPr txBox="1">
            <a:spLocks noChangeAspect="1"/>
          </p:cNvSpPr>
          <p:nvPr/>
        </p:nvSpPr>
        <p:spPr>
          <a:xfrm>
            <a:off x="165100" y="75084"/>
            <a:ext cx="6238800" cy="772660"/>
          </a:xfrm>
          <a:prstGeom prst="rect">
            <a:avLst/>
          </a:prstGeom>
          <a:noFill/>
          <a:ln>
            <a:noFill/>
          </a:ln>
        </p:spPr>
        <p:txBody>
          <a:bodyPr wrap="square" lIns="0" rIns="90000" rtlCol="0">
            <a:noAutofit/>
          </a:bodyPr>
          <a:lstStyle/>
          <a:p>
            <a:pPr indent="-90488" algn="just">
              <a:lnSpc>
                <a:spcPct val="125000"/>
              </a:lnSpc>
              <a:spcBef>
                <a:spcPct val="0"/>
              </a:spcBef>
              <a:tabLst>
                <a:tab pos="0" algn="l"/>
              </a:tabLst>
              <a:defRPr/>
            </a:pPr>
            <a:r>
              <a:rPr lang="ja-JP" altLang="en-US" sz="1200" dirty="0">
                <a:latin typeface="ＭＳ 明朝" panose="02020609040205080304" pitchFamily="17" charset="-128"/>
                <a:ea typeface="ＭＳ 明朝" panose="02020609040205080304" pitchFamily="17" charset="-128"/>
                <a:cs typeface="Times New Roman" pitchFamily="18" charset="0"/>
              </a:rPr>
              <a:t>　</a:t>
            </a:r>
            <a:r>
              <a:rPr lang="ja-JP" altLang="en-US" sz="1200" dirty="0">
                <a:latin typeface="ＭＳ 明朝" panose="02020609040205080304" pitchFamily="17" charset="-128"/>
                <a:ea typeface="ＭＳ 明朝" panose="02020609040205080304" pitchFamily="17" charset="-128"/>
              </a:rPr>
              <a:t>以下は、</a:t>
            </a:r>
            <a:r>
              <a:rPr lang="ja-JP" altLang="en-US" sz="1200" dirty="0">
                <a:latin typeface="ＭＳ 明朝" panose="02020609040205080304" pitchFamily="17" charset="-128"/>
                <a:ea typeface="ＭＳ 明朝" panose="02020609040205080304" pitchFamily="17" charset="-128"/>
                <a:cs typeface="Times New Roman" pitchFamily="18" charset="0"/>
              </a:rPr>
              <a:t>本町の</a:t>
            </a:r>
            <a:r>
              <a:rPr kumimoji="0" lang="ja-JP" altLang="en-US" sz="1200" kern="0" dirty="0">
                <a:solidFill>
                  <a:prstClr val="black"/>
                </a:solidFill>
                <a:latin typeface="ＭＳ 明朝" panose="02020609040205080304" pitchFamily="17" charset="-128"/>
                <a:ea typeface="ＭＳ 明朝" panose="02020609040205080304" pitchFamily="17" charset="-128"/>
              </a:rPr>
              <a:t>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年度から令和</a:t>
            </a:r>
            <a:r>
              <a:rPr kumimoji="0" lang="en-US" altLang="ja-JP" sz="1200" kern="0" dirty="0">
                <a:solidFill>
                  <a:prstClr val="black"/>
                </a:solidFill>
                <a:latin typeface="ＭＳ 明朝" panose="02020609040205080304" pitchFamily="17" charset="-128"/>
                <a:ea typeface="ＭＳ 明朝" panose="02020609040205080304" pitchFamily="17" charset="-128"/>
              </a:rPr>
              <a:t>4</a:t>
            </a:r>
            <a:r>
              <a:rPr kumimoji="0" lang="ja-JP" altLang="en-US" sz="1200" kern="0" dirty="0">
                <a:solidFill>
                  <a:prstClr val="black"/>
                </a:solidFill>
                <a:latin typeface="ＭＳ 明朝" panose="02020609040205080304" pitchFamily="17" charset="-128"/>
                <a:ea typeface="ＭＳ 明朝" panose="02020609040205080304" pitchFamily="17" charset="-128"/>
              </a:rPr>
              <a:t>年度における、特定保健指導の実施状況を年度別に示したものです。令和</a:t>
            </a:r>
            <a:r>
              <a:rPr kumimoji="0" lang="en-US" altLang="ja-JP" sz="1200" kern="0" dirty="0">
                <a:solidFill>
                  <a:prstClr val="black"/>
                </a:solidFill>
                <a:latin typeface="ＭＳ 明朝" panose="02020609040205080304" pitchFamily="17" charset="-128"/>
                <a:ea typeface="ＭＳ 明朝" panose="02020609040205080304" pitchFamily="17" charset="-128"/>
              </a:rPr>
              <a:t>4</a:t>
            </a:r>
            <a:r>
              <a:rPr kumimoji="0" lang="ja-JP" altLang="en-US" sz="1200" kern="0" dirty="0">
                <a:solidFill>
                  <a:prstClr val="black"/>
                </a:solidFill>
                <a:latin typeface="ＭＳ 明朝" panose="02020609040205080304" pitchFamily="17" charset="-128"/>
                <a:ea typeface="ＭＳ 明朝" panose="02020609040205080304" pitchFamily="17" charset="-128"/>
              </a:rPr>
              <a:t>年度の特定保健指導実施率</a:t>
            </a:r>
            <a:r>
              <a:rPr kumimoji="0" lang="en-US" altLang="ja-JP" sz="1200" kern="0" dirty="0">
                <a:solidFill>
                  <a:prstClr val="black"/>
                </a:solidFill>
                <a:latin typeface="ＭＳ 明朝" panose="02020609040205080304" pitchFamily="17" charset="-128"/>
                <a:ea typeface="ＭＳ 明朝" panose="02020609040205080304" pitchFamily="17" charset="-128"/>
              </a:rPr>
              <a:t>45.8%</a:t>
            </a:r>
            <a:r>
              <a:rPr kumimoji="0" lang="ja-JP" altLang="en-US" sz="1200" kern="0" dirty="0">
                <a:solidFill>
                  <a:prstClr val="black"/>
                </a:solidFill>
                <a:latin typeface="ＭＳ 明朝" panose="02020609040205080304" pitchFamily="17" charset="-128"/>
                <a:ea typeface="ＭＳ 明朝" panose="02020609040205080304" pitchFamily="17" charset="-128"/>
              </a:rPr>
              <a:t>は平成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a:t>
            </a:r>
            <a:r>
              <a:rPr kumimoji="0" lang="en-US" altLang="ja-JP" sz="1200" kern="0" dirty="0">
                <a:solidFill>
                  <a:prstClr val="black"/>
                </a:solidFill>
                <a:latin typeface="ＭＳ 明朝" panose="02020609040205080304" pitchFamily="17" charset="-128"/>
                <a:ea typeface="ＭＳ 明朝" panose="02020609040205080304" pitchFamily="17" charset="-128"/>
              </a:rPr>
              <a:t>51.3%</a:t>
            </a:r>
            <a:r>
              <a:rPr kumimoji="0" lang="ja-JP" altLang="en-US" sz="1200" kern="0" dirty="0">
                <a:solidFill>
                  <a:prstClr val="black"/>
                </a:solidFill>
                <a:latin typeface="ＭＳ 明朝" panose="02020609040205080304" pitchFamily="17" charset="-128"/>
                <a:ea typeface="ＭＳ 明朝" panose="02020609040205080304" pitchFamily="17" charset="-128"/>
              </a:rPr>
              <a:t>より</a:t>
            </a:r>
            <a:r>
              <a:rPr kumimoji="0" lang="en-US" altLang="ja-JP" sz="1200" kern="0" dirty="0">
                <a:solidFill>
                  <a:prstClr val="black"/>
                </a:solidFill>
                <a:latin typeface="ＭＳ 明朝" panose="02020609040205080304" pitchFamily="17" charset="-128"/>
                <a:ea typeface="ＭＳ 明朝" panose="02020609040205080304" pitchFamily="17" charset="-128"/>
              </a:rPr>
              <a:t>5.5</a:t>
            </a:r>
            <a:r>
              <a:rPr kumimoji="0" lang="ja-JP" altLang="en-US" sz="1200" kern="0" dirty="0">
                <a:solidFill>
                  <a:prstClr val="black"/>
                </a:solidFill>
                <a:latin typeface="ＭＳ 明朝" panose="02020609040205080304" pitchFamily="17" charset="-128"/>
                <a:ea typeface="ＭＳ 明朝" panose="02020609040205080304" pitchFamily="17" charset="-128"/>
              </a:rPr>
              <a:t>ポイント減少しています。</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p:txBody>
      </p:sp>
      <p:pic>
        <p:nvPicPr>
          <p:cNvPr id="5" name="図 4">
            <a:extLst>
              <a:ext uri="{FF2B5EF4-FFF2-40B4-BE49-F238E27FC236}">
                <a16:creationId xmlns:a16="http://schemas.microsoft.com/office/drawing/2014/main" id="{7D20E9D1-AFFA-452A-B10E-2C4CD299053B}"/>
              </a:ext>
            </a:extLst>
          </p:cNvPr>
          <p:cNvPicPr>
            <a:picLocks noChangeAspect="1"/>
          </p:cNvPicPr>
          <p:nvPr/>
        </p:nvPicPr>
        <p:blipFill>
          <a:blip r:embed="rId2"/>
          <a:stretch>
            <a:fillRect/>
          </a:stretch>
        </p:blipFill>
        <p:spPr>
          <a:xfrm>
            <a:off x="165102" y="3666664"/>
            <a:ext cx="3689017" cy="1846736"/>
          </a:xfrm>
          <a:prstGeom prst="rect">
            <a:avLst/>
          </a:prstGeom>
        </p:spPr>
      </p:pic>
      <p:pic>
        <p:nvPicPr>
          <p:cNvPr id="7" name="図 6">
            <a:extLst>
              <a:ext uri="{FF2B5EF4-FFF2-40B4-BE49-F238E27FC236}">
                <a16:creationId xmlns:a16="http://schemas.microsoft.com/office/drawing/2014/main" id="{F3794FE7-D55F-400C-86F5-758E618D83F5}"/>
              </a:ext>
            </a:extLst>
          </p:cNvPr>
          <p:cNvPicPr>
            <a:picLocks noChangeAspect="1"/>
          </p:cNvPicPr>
          <p:nvPr/>
        </p:nvPicPr>
        <p:blipFill>
          <a:blip r:embed="rId3"/>
          <a:stretch>
            <a:fillRect/>
          </a:stretch>
        </p:blipFill>
        <p:spPr>
          <a:xfrm>
            <a:off x="165102" y="6124421"/>
            <a:ext cx="3689017" cy="1846736"/>
          </a:xfrm>
          <a:prstGeom prst="rect">
            <a:avLst/>
          </a:prstGeom>
        </p:spPr>
      </p:pic>
      <p:pic>
        <p:nvPicPr>
          <p:cNvPr id="8" name="図 7">
            <a:extLst>
              <a:ext uri="{FF2B5EF4-FFF2-40B4-BE49-F238E27FC236}">
                <a16:creationId xmlns:a16="http://schemas.microsoft.com/office/drawing/2014/main" id="{7F1A6F5E-ACD8-42B1-9E2F-CFCF731C3562}"/>
              </a:ext>
            </a:extLst>
          </p:cNvPr>
          <p:cNvPicPr>
            <a:picLocks noChangeAspect="1"/>
          </p:cNvPicPr>
          <p:nvPr/>
        </p:nvPicPr>
        <p:blipFill>
          <a:blip r:embed="rId4"/>
          <a:stretch>
            <a:fillRect/>
          </a:stretch>
        </p:blipFill>
        <p:spPr>
          <a:xfrm>
            <a:off x="143745" y="1241994"/>
            <a:ext cx="3689017" cy="1846736"/>
          </a:xfrm>
          <a:prstGeom prst="rect">
            <a:avLst/>
          </a:prstGeom>
        </p:spPr>
      </p:pic>
    </p:spTree>
    <p:extLst>
      <p:ext uri="{BB962C8B-B14F-4D97-AF65-F5344CB8AC3E}">
        <p14:creationId xmlns:p14="http://schemas.microsoft.com/office/powerpoint/2010/main" val="2070824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_小_1_3_1"/>
          <p:cNvSpPr txBox="1">
            <a:spLocks noChangeAspect="1"/>
          </p:cNvSpPr>
          <p:nvPr/>
        </p:nvSpPr>
        <p:spPr>
          <a:xfrm>
            <a:off x="165100" y="4451757"/>
            <a:ext cx="5783475" cy="25362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lvl="0" defTabSz="914400">
              <a:defRPr/>
            </a:pPr>
            <a:r>
              <a:rPr kumimoji="0" lang="ja-JP" altLang="en-US" sz="1200" kern="0" dirty="0">
                <a:solidFill>
                  <a:schemeClr val="tx1"/>
                </a:solidFill>
                <a:latin typeface="ＭＳ 明朝" panose="02020609040205080304" pitchFamily="17" charset="-128"/>
                <a:ea typeface="ＭＳ 明朝" panose="02020609040205080304" pitchFamily="17" charset="-128"/>
              </a:rPr>
              <a:t>動機付け支援対象者のリスク因子別該当状況</a:t>
            </a:r>
            <a:endParaRPr kumimoji="0" lang="en-US" altLang="ja-JP" sz="1200" kern="0" dirty="0">
              <a:solidFill>
                <a:schemeClr val="tx1"/>
              </a:solidFill>
              <a:latin typeface="ＭＳ 明朝" panose="02020609040205080304" pitchFamily="17" charset="-128"/>
              <a:ea typeface="ＭＳ 明朝" panose="02020609040205080304" pitchFamily="17" charset="-128"/>
            </a:endParaRPr>
          </a:p>
        </p:txBody>
      </p:sp>
      <p:sp>
        <p:nvSpPr>
          <p:cNvPr id="11" name="タイトル_小_1_3_1"/>
          <p:cNvSpPr txBox="1">
            <a:spLocks noChangeAspect="1"/>
          </p:cNvSpPr>
          <p:nvPr/>
        </p:nvSpPr>
        <p:spPr>
          <a:xfrm>
            <a:off x="165100" y="190500"/>
            <a:ext cx="5783475" cy="2483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lvl="0" defTabSz="914400">
              <a:lnSpc>
                <a:spcPct val="150000"/>
              </a:lnSpc>
              <a:defRPr/>
            </a:pPr>
            <a:r>
              <a:rPr kumimoji="0" lang="ja-JP" altLang="en-US" sz="1200" kern="0" dirty="0">
                <a:solidFill>
                  <a:schemeClr val="tx1"/>
                </a:solidFill>
                <a:latin typeface="ＭＳ 明朝" panose="02020609040205080304" pitchFamily="17" charset="-128"/>
                <a:ea typeface="ＭＳ 明朝" panose="02020609040205080304" pitchFamily="17" charset="-128"/>
              </a:rPr>
              <a:t>積極的支援対象者のリスク因子別該当状況</a:t>
            </a:r>
            <a:endParaRPr kumimoji="0" lang="en-US" altLang="ja-JP" sz="1200" kern="0" dirty="0">
              <a:solidFill>
                <a:schemeClr val="tx1"/>
              </a:solidFill>
              <a:latin typeface="ＭＳ 明朝" panose="02020609040205080304" pitchFamily="17" charset="-128"/>
              <a:ea typeface="ＭＳ 明朝" panose="02020609040205080304" pitchFamily="17" charset="-128"/>
            </a:endParaRPr>
          </a:p>
        </p:txBody>
      </p:sp>
      <p:sp>
        <p:nvSpPr>
          <p:cNvPr id="9" name="タイトル_小_1_3_1"/>
          <p:cNvSpPr txBox="1">
            <a:spLocks noChangeAspect="1"/>
          </p:cNvSpPr>
          <p:nvPr/>
        </p:nvSpPr>
        <p:spPr>
          <a:xfrm>
            <a:off x="170434" y="8184374"/>
            <a:ext cx="5376145"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0" tIns="0" rIns="90000" bIns="0" rtlCol="0" anchor="t">
            <a:spAutoFit/>
          </a:bodyPr>
          <a:lstStyle/>
          <a:p>
            <a:pPr marR="4343"/>
            <a:r>
              <a:rPr lang="ja-JP" altLang="en-US" sz="800" dirty="0">
                <a:solidFill>
                  <a:srgbClr val="000000"/>
                </a:solidFill>
                <a:latin typeface="ＭＳ 明朝" panose="02020609040205080304" pitchFamily="17" charset="-128"/>
                <a:ea typeface="ＭＳ 明朝" panose="02020609040205080304" pitchFamily="17" charset="-128"/>
              </a:rPr>
              <a:t>データ化範囲</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分析対象</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健康診査データは令和</a:t>
            </a:r>
            <a:r>
              <a:rPr lang="en-US" altLang="ja-JP" sz="800" dirty="0">
                <a:latin typeface="ＭＳ 明朝" panose="02020609040205080304" pitchFamily="17" charset="-128"/>
                <a:ea typeface="ＭＳ 明朝" panose="02020609040205080304" pitchFamily="17" charset="-128"/>
              </a:rPr>
              <a:t>4</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4</a:t>
            </a:r>
            <a:r>
              <a:rPr lang="ja-JP" altLang="en-US" sz="800" dirty="0">
                <a:latin typeface="ＭＳ 明朝" panose="02020609040205080304" pitchFamily="17" charset="-128"/>
                <a:ea typeface="ＭＳ 明朝" panose="02020609040205080304" pitchFamily="17" charset="-128"/>
              </a:rPr>
              <a:t>月～令和</a:t>
            </a:r>
            <a:r>
              <a:rPr lang="en-US" altLang="ja-JP" sz="800" dirty="0">
                <a:latin typeface="ＭＳ 明朝" panose="02020609040205080304" pitchFamily="17" charset="-128"/>
                <a:ea typeface="ＭＳ 明朝" panose="02020609040205080304" pitchFamily="17" charset="-128"/>
              </a:rPr>
              <a:t>5</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月健診分</a:t>
            </a:r>
            <a:r>
              <a:rPr lang="en-US" altLang="ja-JP" sz="800" dirty="0">
                <a:latin typeface="ＭＳ 明朝" panose="02020609040205080304" pitchFamily="17" charset="-128"/>
                <a:ea typeface="ＭＳ 明朝" panose="02020609040205080304" pitchFamily="17" charset="-128"/>
              </a:rPr>
              <a:t>(12</a:t>
            </a:r>
            <a:r>
              <a:rPr lang="ja-JP" altLang="en-US" sz="800" dirty="0">
                <a:latin typeface="ＭＳ 明朝" panose="02020609040205080304" pitchFamily="17" charset="-128"/>
                <a:ea typeface="ＭＳ 明朝" panose="02020609040205080304" pitchFamily="17" charset="-128"/>
              </a:rPr>
              <a:t>カ月分</a:t>
            </a:r>
            <a:r>
              <a:rPr lang="en-US" altLang="ja-JP" sz="800" dirty="0">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ja-JP" altLang="en-US" sz="800" dirty="0">
                <a:solidFill>
                  <a:schemeClr val="tx1"/>
                </a:solidFill>
                <a:latin typeface="ＭＳ 明朝" panose="02020609040205080304" pitchFamily="17" charset="-128"/>
                <a:ea typeface="ＭＳ 明朝" panose="02020609040205080304" pitchFamily="17" charset="-128"/>
              </a:rPr>
              <a:t>資格確認日</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令和</a:t>
            </a:r>
            <a:r>
              <a:rPr lang="en-US" altLang="ja-JP" sz="800" dirty="0">
                <a:solidFill>
                  <a:schemeClr val="tx1"/>
                </a:solidFill>
                <a:latin typeface="ＭＳ 明朝" panose="02020609040205080304" pitchFamily="17" charset="-128"/>
                <a:ea typeface="ＭＳ 明朝" panose="02020609040205080304" pitchFamily="17" charset="-128"/>
              </a:rPr>
              <a:t>5</a:t>
            </a:r>
            <a:r>
              <a:rPr lang="ja-JP" altLang="en-US" sz="800" dirty="0">
                <a:solidFill>
                  <a:schemeClr val="tx1"/>
                </a:solidFill>
                <a:latin typeface="ＭＳ 明朝" panose="02020609040205080304" pitchFamily="17" charset="-128"/>
                <a:ea typeface="ＭＳ 明朝" panose="02020609040205080304" pitchFamily="17" charset="-128"/>
              </a:rPr>
              <a:t>年</a:t>
            </a:r>
            <a:r>
              <a:rPr lang="en-US" altLang="ja-JP" sz="800" dirty="0">
                <a:solidFill>
                  <a:schemeClr val="tx1"/>
                </a:solidFill>
                <a:latin typeface="ＭＳ 明朝" panose="02020609040205080304" pitchFamily="17" charset="-128"/>
                <a:ea typeface="ＭＳ 明朝" panose="02020609040205080304" pitchFamily="17" charset="-128"/>
              </a:rPr>
              <a:t>3</a:t>
            </a:r>
            <a:r>
              <a:rPr lang="ja-JP" altLang="en-US" sz="800" dirty="0">
                <a:solidFill>
                  <a:schemeClr val="tx1"/>
                </a:solidFill>
                <a:latin typeface="ＭＳ 明朝" panose="02020609040205080304" pitchFamily="17" charset="-128"/>
                <a:ea typeface="ＭＳ 明朝" panose="02020609040205080304" pitchFamily="17" charset="-128"/>
              </a:rPr>
              <a:t>月</a:t>
            </a:r>
            <a:r>
              <a:rPr lang="en-US" altLang="ja-JP" sz="800" dirty="0">
                <a:solidFill>
                  <a:schemeClr val="tx1"/>
                </a:solidFill>
                <a:latin typeface="ＭＳ 明朝" panose="02020609040205080304" pitchFamily="17" charset="-128"/>
                <a:ea typeface="ＭＳ 明朝" panose="02020609040205080304" pitchFamily="17" charset="-128"/>
              </a:rPr>
              <a:t>31</a:t>
            </a:r>
            <a:r>
              <a:rPr lang="ja-JP" altLang="en-US" sz="800" dirty="0">
                <a:solidFill>
                  <a:schemeClr val="tx1"/>
                </a:solidFill>
                <a:latin typeface="ＭＳ 明朝" panose="02020609040205080304" pitchFamily="17" charset="-128"/>
                <a:ea typeface="ＭＳ 明朝" panose="02020609040205080304" pitchFamily="17" charset="-128"/>
              </a:rPr>
              <a:t>日時点。</a:t>
            </a:r>
            <a:endParaRPr lang="en-US" altLang="ja-JP" sz="800" dirty="0">
              <a:solidFill>
                <a:schemeClr val="tx1"/>
              </a:solidFill>
              <a:latin typeface="ＭＳ 明朝" panose="02020609040205080304" pitchFamily="17" charset="-128"/>
              <a:ea typeface="ＭＳ 明朝" panose="02020609040205080304" pitchFamily="17" charset="-128"/>
            </a:endParaRPr>
          </a:p>
          <a:p>
            <a:pPr fontAlgn="ctr"/>
            <a:endParaRPr lang="en-US" altLang="zh-TW" sz="800" b="1" dirty="0">
              <a:solidFill>
                <a:srgbClr val="000000"/>
              </a:solidFill>
              <a:latin typeface="ＭＳ 明朝" panose="02020609040205080304" pitchFamily="17" charset="-128"/>
              <a:ea typeface="ＭＳ 明朝" panose="02020609040205080304" pitchFamily="17" charset="-128"/>
            </a:endParaRPr>
          </a:p>
        </p:txBody>
      </p:sp>
      <p:sp>
        <p:nvSpPr>
          <p:cNvPr id="8" name="タイトル_小_1_3_1"/>
          <p:cNvSpPr txBox="1">
            <a:spLocks noChangeAspect="1"/>
          </p:cNvSpPr>
          <p:nvPr/>
        </p:nvSpPr>
        <p:spPr>
          <a:xfrm>
            <a:off x="170434" y="3941832"/>
            <a:ext cx="5376145"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0" tIns="0" rIns="90000" bIns="0" rtlCol="0" anchor="t">
            <a:spAutoFit/>
          </a:bodyPr>
          <a:lstStyle/>
          <a:p>
            <a:pPr marR="4343"/>
            <a:r>
              <a:rPr lang="ja-JP" altLang="en-US" sz="800" dirty="0">
                <a:solidFill>
                  <a:srgbClr val="000000"/>
                </a:solidFill>
                <a:latin typeface="ＭＳ 明朝" panose="02020609040205080304" pitchFamily="17" charset="-128"/>
                <a:ea typeface="ＭＳ 明朝" panose="02020609040205080304" pitchFamily="17" charset="-128"/>
              </a:rPr>
              <a:t>データ化範囲</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分析対象</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健康診査データは令和</a:t>
            </a:r>
            <a:r>
              <a:rPr lang="en-US" altLang="ja-JP" sz="800" dirty="0">
                <a:latin typeface="ＭＳ 明朝" panose="02020609040205080304" pitchFamily="17" charset="-128"/>
                <a:ea typeface="ＭＳ 明朝" panose="02020609040205080304" pitchFamily="17" charset="-128"/>
              </a:rPr>
              <a:t>4</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4</a:t>
            </a:r>
            <a:r>
              <a:rPr lang="ja-JP" altLang="en-US" sz="800" dirty="0">
                <a:latin typeface="ＭＳ 明朝" panose="02020609040205080304" pitchFamily="17" charset="-128"/>
                <a:ea typeface="ＭＳ 明朝" panose="02020609040205080304" pitchFamily="17" charset="-128"/>
              </a:rPr>
              <a:t>月～令和</a:t>
            </a:r>
            <a:r>
              <a:rPr lang="en-US" altLang="ja-JP" sz="800" dirty="0">
                <a:latin typeface="ＭＳ 明朝" panose="02020609040205080304" pitchFamily="17" charset="-128"/>
                <a:ea typeface="ＭＳ 明朝" panose="02020609040205080304" pitchFamily="17" charset="-128"/>
              </a:rPr>
              <a:t>5</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月健診分</a:t>
            </a:r>
            <a:r>
              <a:rPr lang="en-US" altLang="ja-JP" sz="800" dirty="0">
                <a:latin typeface="ＭＳ 明朝" panose="02020609040205080304" pitchFamily="17" charset="-128"/>
                <a:ea typeface="ＭＳ 明朝" panose="02020609040205080304" pitchFamily="17" charset="-128"/>
              </a:rPr>
              <a:t>(12</a:t>
            </a:r>
            <a:r>
              <a:rPr lang="ja-JP" altLang="en-US" sz="800" dirty="0">
                <a:latin typeface="ＭＳ 明朝" panose="02020609040205080304" pitchFamily="17" charset="-128"/>
                <a:ea typeface="ＭＳ 明朝" panose="02020609040205080304" pitchFamily="17" charset="-128"/>
              </a:rPr>
              <a:t>カ月分</a:t>
            </a:r>
            <a:r>
              <a:rPr lang="en-US" altLang="ja-JP" sz="800" dirty="0">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ja-JP" altLang="en-US" sz="800" dirty="0">
                <a:solidFill>
                  <a:schemeClr val="tx1"/>
                </a:solidFill>
                <a:latin typeface="ＭＳ 明朝" panose="02020609040205080304" pitchFamily="17" charset="-128"/>
                <a:ea typeface="ＭＳ 明朝" panose="02020609040205080304" pitchFamily="17" charset="-128"/>
              </a:rPr>
              <a:t>資格確認日</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令和</a:t>
            </a:r>
            <a:r>
              <a:rPr lang="en-US" altLang="ja-JP" sz="800" dirty="0">
                <a:solidFill>
                  <a:schemeClr val="tx1"/>
                </a:solidFill>
                <a:latin typeface="ＭＳ 明朝" panose="02020609040205080304" pitchFamily="17" charset="-128"/>
                <a:ea typeface="ＭＳ 明朝" panose="02020609040205080304" pitchFamily="17" charset="-128"/>
              </a:rPr>
              <a:t>5</a:t>
            </a:r>
            <a:r>
              <a:rPr lang="ja-JP" altLang="en-US" sz="800" dirty="0">
                <a:solidFill>
                  <a:schemeClr val="tx1"/>
                </a:solidFill>
                <a:latin typeface="ＭＳ 明朝" panose="02020609040205080304" pitchFamily="17" charset="-128"/>
                <a:ea typeface="ＭＳ 明朝" panose="02020609040205080304" pitchFamily="17" charset="-128"/>
              </a:rPr>
              <a:t>年</a:t>
            </a:r>
            <a:r>
              <a:rPr lang="en-US" altLang="ja-JP" sz="800" dirty="0">
                <a:solidFill>
                  <a:schemeClr val="tx1"/>
                </a:solidFill>
                <a:latin typeface="ＭＳ 明朝" panose="02020609040205080304" pitchFamily="17" charset="-128"/>
                <a:ea typeface="ＭＳ 明朝" panose="02020609040205080304" pitchFamily="17" charset="-128"/>
              </a:rPr>
              <a:t>3</a:t>
            </a:r>
            <a:r>
              <a:rPr lang="ja-JP" altLang="en-US" sz="800" dirty="0">
                <a:solidFill>
                  <a:schemeClr val="tx1"/>
                </a:solidFill>
                <a:latin typeface="ＭＳ 明朝" panose="02020609040205080304" pitchFamily="17" charset="-128"/>
                <a:ea typeface="ＭＳ 明朝" panose="02020609040205080304" pitchFamily="17" charset="-128"/>
              </a:rPr>
              <a:t>月</a:t>
            </a:r>
            <a:r>
              <a:rPr lang="en-US" altLang="ja-JP" sz="800" dirty="0">
                <a:solidFill>
                  <a:schemeClr val="tx1"/>
                </a:solidFill>
                <a:latin typeface="ＭＳ 明朝" panose="02020609040205080304" pitchFamily="17" charset="-128"/>
                <a:ea typeface="ＭＳ 明朝" panose="02020609040205080304" pitchFamily="17" charset="-128"/>
              </a:rPr>
              <a:t>31</a:t>
            </a:r>
            <a:r>
              <a:rPr lang="ja-JP" altLang="en-US" sz="800" dirty="0">
                <a:solidFill>
                  <a:schemeClr val="tx1"/>
                </a:solidFill>
                <a:latin typeface="ＭＳ 明朝" panose="02020609040205080304" pitchFamily="17" charset="-128"/>
                <a:ea typeface="ＭＳ 明朝" panose="02020609040205080304" pitchFamily="17" charset="-128"/>
              </a:rPr>
              <a:t>日時点。</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52EB7C3D-14E4-48B9-BD45-CFB86E03B7C4}"/>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pPr/>
              <a:t>16</a:t>
            </a:fld>
            <a:endParaRPr lang="ja-JP" altLang="en-US" sz="1000" dirty="0"/>
          </a:p>
        </p:txBody>
      </p:sp>
      <p:pic>
        <p:nvPicPr>
          <p:cNvPr id="3" name="table188">
            <a:extLst>
              <a:ext uri="{FF2B5EF4-FFF2-40B4-BE49-F238E27FC236}">
                <a16:creationId xmlns:a16="http://schemas.microsoft.com/office/drawing/2014/main" id="{68850343-3AE0-4ACF-8655-891794891FCC}"/>
              </a:ext>
            </a:extLst>
          </p:cNvPr>
          <p:cNvPicPr>
            <a:picLocks/>
          </p:cNvPicPr>
          <p:nvPr/>
        </p:nvPicPr>
        <p:blipFill>
          <a:blip r:embed="rId2"/>
          <a:stretch>
            <a:fillRect/>
          </a:stretch>
        </p:blipFill>
        <p:spPr>
          <a:xfrm>
            <a:off x="165100" y="469900"/>
            <a:ext cx="6096000" cy="3441700"/>
          </a:xfrm>
          <a:prstGeom prst="rect">
            <a:avLst/>
          </a:prstGeom>
        </p:spPr>
      </p:pic>
      <p:pic>
        <p:nvPicPr>
          <p:cNvPr id="4" name="table189">
            <a:extLst>
              <a:ext uri="{FF2B5EF4-FFF2-40B4-BE49-F238E27FC236}">
                <a16:creationId xmlns:a16="http://schemas.microsoft.com/office/drawing/2014/main" id="{F3DDB84E-F9A4-425A-94A6-D5D1D169C380}"/>
              </a:ext>
            </a:extLst>
          </p:cNvPr>
          <p:cNvPicPr>
            <a:picLocks/>
          </p:cNvPicPr>
          <p:nvPr/>
        </p:nvPicPr>
        <p:blipFill>
          <a:blip r:embed="rId3"/>
          <a:stretch>
            <a:fillRect/>
          </a:stretch>
        </p:blipFill>
        <p:spPr>
          <a:xfrm>
            <a:off x="165100" y="4711700"/>
            <a:ext cx="6096000" cy="3441700"/>
          </a:xfrm>
          <a:prstGeom prst="rect">
            <a:avLst/>
          </a:prstGeom>
        </p:spPr>
      </p:pic>
    </p:spTree>
    <p:extLst>
      <p:ext uri="{BB962C8B-B14F-4D97-AF65-F5344CB8AC3E}">
        <p14:creationId xmlns:p14="http://schemas.microsoft.com/office/powerpoint/2010/main" val="1721817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z="1000" smtClean="0">
                <a:latin typeface="ＭＳ 明朝" panose="02020609040205080304" pitchFamily="17" charset="-128"/>
                <a:ea typeface="ＭＳ 明朝" panose="02020609040205080304" pitchFamily="17" charset="-128"/>
              </a:rPr>
              <a:pPr/>
              <a:t>17</a:t>
            </a:fld>
            <a:endParaRPr kumimoji="1" lang="ja-JP" altLang="en-US" sz="1000" dirty="0">
              <a:latin typeface="ＭＳ 明朝" panose="02020609040205080304" pitchFamily="17" charset="-128"/>
              <a:ea typeface="ＭＳ 明朝" panose="02020609040205080304" pitchFamily="17" charset="-128"/>
            </a:endParaRPr>
          </a:p>
        </p:txBody>
      </p:sp>
      <p:sp>
        <p:nvSpPr>
          <p:cNvPr id="19" name="テキスト ボックス 18">
            <a:extLst>
              <a:ext uri="{FF2B5EF4-FFF2-40B4-BE49-F238E27FC236}">
                <a16:creationId xmlns:a16="http://schemas.microsoft.com/office/drawing/2014/main" id="{92A68463-DB8B-5FC1-58D3-9CCB1044966F}"/>
              </a:ext>
            </a:extLst>
          </p:cNvPr>
          <p:cNvSpPr txBox="1">
            <a:spLocks noChangeAspect="1"/>
          </p:cNvSpPr>
          <p:nvPr/>
        </p:nvSpPr>
        <p:spPr>
          <a:xfrm>
            <a:off x="165100" y="1168958"/>
            <a:ext cx="3831008" cy="276999"/>
          </a:xfrm>
          <a:prstGeom prst="rect">
            <a:avLst/>
          </a:prstGeom>
          <a:noFill/>
          <a:ln>
            <a:noFill/>
          </a:ln>
        </p:spPr>
        <p:txBody>
          <a:bodyPr wrap="square" lIns="0" rtlCol="0">
            <a:spAutoFit/>
          </a:bodyPr>
          <a:lstStyle/>
          <a:p>
            <a:r>
              <a:rPr kumimoji="1" lang="ja-JP" altLang="en-US" sz="1200" dirty="0">
                <a:latin typeface="ＭＳ 明朝" panose="02020609040205080304" pitchFamily="17" charset="-128"/>
                <a:ea typeface="ＭＳ 明朝" panose="02020609040205080304" pitchFamily="17" charset="-128"/>
              </a:rPr>
              <a:t>メタボリックシンドローム該当</a:t>
            </a:r>
            <a:r>
              <a:rPr kumimoji="1" lang="ja-JP" altLang="en-US" sz="1200">
                <a:latin typeface="ＭＳ 明朝" panose="02020609040205080304" pitchFamily="17" charset="-128"/>
                <a:ea typeface="ＭＳ 明朝" panose="02020609040205080304" pitchFamily="17" charset="-128"/>
              </a:rPr>
              <a:t>状況</a:t>
            </a:r>
            <a:r>
              <a:rPr kumimoji="1" lang="en-US" altLang="ja-JP" sz="1200" dirty="0">
                <a:latin typeface="ＭＳ 明朝" panose="02020609040205080304" pitchFamily="17" charset="-128"/>
                <a:ea typeface="ＭＳ 明朝" panose="02020609040205080304" pitchFamily="17" charset="-128"/>
              </a:rPr>
              <a:t>(</a:t>
            </a:r>
            <a:r>
              <a:rPr kumimoji="1" lang="ja-JP" altLang="en-US" sz="1200">
                <a:latin typeface="ＭＳ 明朝" panose="02020609040205080304" pitchFamily="17" charset="-128"/>
                <a:ea typeface="ＭＳ 明朝" panose="02020609040205080304" pitchFamily="17" charset="-128"/>
              </a:rPr>
              <a:t>令和</a:t>
            </a:r>
            <a:r>
              <a:rPr kumimoji="1" lang="en-US" altLang="ja-JP" sz="1200" dirty="0">
                <a:latin typeface="ＭＳ 明朝" panose="02020609040205080304" pitchFamily="17" charset="-128"/>
                <a:ea typeface="ＭＳ 明朝" panose="02020609040205080304" pitchFamily="17" charset="-128"/>
              </a:rPr>
              <a:t>4</a:t>
            </a:r>
            <a:r>
              <a:rPr kumimoji="1" lang="ja-JP" altLang="en-US" sz="1200">
                <a:latin typeface="ＭＳ 明朝" panose="02020609040205080304" pitchFamily="17" charset="-128"/>
                <a:ea typeface="ＭＳ 明朝" panose="02020609040205080304" pitchFamily="17" charset="-128"/>
              </a:rPr>
              <a:t>年度</a:t>
            </a:r>
            <a:r>
              <a:rPr kumimoji="1" lang="en-US" altLang="ja-JP" sz="1200" dirty="0">
                <a:latin typeface="ＭＳ 明朝" panose="02020609040205080304" pitchFamily="17" charset="-128"/>
                <a:ea typeface="ＭＳ 明朝" panose="02020609040205080304" pitchFamily="17" charset="-128"/>
              </a:rPr>
              <a:t>)</a:t>
            </a:r>
            <a:endParaRPr kumimoji="1" lang="ja-JP" altLang="en-US" sz="1200" dirty="0">
              <a:latin typeface="ＭＳ 明朝" panose="02020609040205080304" pitchFamily="17" charset="-128"/>
              <a:ea typeface="ＭＳ 明朝" panose="02020609040205080304" pitchFamily="17" charset="-128"/>
            </a:endParaRPr>
          </a:p>
        </p:txBody>
      </p:sp>
      <p:sp>
        <p:nvSpPr>
          <p:cNvPr id="20" name="テキスト ボックス 19">
            <a:extLst>
              <a:ext uri="{FF2B5EF4-FFF2-40B4-BE49-F238E27FC236}">
                <a16:creationId xmlns:a16="http://schemas.microsoft.com/office/drawing/2014/main" id="{EC5D59F5-64ED-AA3B-323E-396A7BF8952B}"/>
              </a:ext>
            </a:extLst>
          </p:cNvPr>
          <p:cNvSpPr txBox="1">
            <a:spLocks noChangeAspect="1"/>
          </p:cNvSpPr>
          <p:nvPr/>
        </p:nvSpPr>
        <p:spPr>
          <a:xfrm>
            <a:off x="175373" y="3615694"/>
            <a:ext cx="5143163" cy="215444"/>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出典</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dirty="0">
                <a:latin typeface="ＭＳ 明朝" panose="02020609040205080304" pitchFamily="17" charset="-128"/>
                <a:ea typeface="ＭＳ 明朝" panose="02020609040205080304" pitchFamily="17" charset="-128"/>
                <a:cs typeface="Times New Roman" pitchFamily="18" charset="0"/>
              </a:rPr>
              <a:t>(KDB)</a:t>
            </a:r>
            <a:r>
              <a:rPr lang="ja-JP" altLang="en-US" sz="800" dirty="0">
                <a:latin typeface="ＭＳ 明朝" panose="02020609040205080304" pitchFamily="17" charset="-128"/>
                <a:ea typeface="ＭＳ 明朝" panose="02020609040205080304" pitchFamily="17" charset="-128"/>
                <a:cs typeface="Times New Roman" pitchFamily="18" charset="0"/>
              </a:rPr>
              <a:t>システム </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メタボリックシンドローム該当者･予備群</a:t>
            </a:r>
            <a:r>
              <a:rPr lang="en-US" altLang="ja-JP" sz="800" dirty="0">
                <a:latin typeface="ＭＳ 明朝" panose="02020609040205080304" pitchFamily="17" charset="-128"/>
                <a:ea typeface="ＭＳ 明朝" panose="02020609040205080304" pitchFamily="17" charset="-128"/>
                <a:cs typeface="Times New Roman" pitchFamily="18" charset="0"/>
              </a:rPr>
              <a:t>｣</a:t>
            </a:r>
          </a:p>
        </p:txBody>
      </p:sp>
      <p:sp>
        <p:nvSpPr>
          <p:cNvPr id="4" name="テキスト ボックス 3">
            <a:extLst>
              <a:ext uri="{FF2B5EF4-FFF2-40B4-BE49-F238E27FC236}">
                <a16:creationId xmlns:a16="http://schemas.microsoft.com/office/drawing/2014/main" id="{28A33A5B-E040-F8ED-D2DE-E39081E4C4B1}"/>
              </a:ext>
            </a:extLst>
          </p:cNvPr>
          <p:cNvSpPr txBox="1">
            <a:spLocks noChangeAspect="1"/>
          </p:cNvSpPr>
          <p:nvPr/>
        </p:nvSpPr>
        <p:spPr>
          <a:xfrm>
            <a:off x="170434" y="190500"/>
            <a:ext cx="6238800" cy="753091"/>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年度健康診査データによるメタボリックシンドローム該当状況を示したものです。健診受診者全体では、予備群は</a:t>
            </a:r>
            <a:r>
              <a:rPr lang="en-US" altLang="ja-JP" sz="1200" dirty="0">
                <a:latin typeface="ＭＳ 明朝" panose="02020609040205080304" pitchFamily="17" charset="-128"/>
                <a:ea typeface="ＭＳ 明朝" panose="02020609040205080304" pitchFamily="17" charset="-128"/>
                <a:cs typeface="Times New Roman" pitchFamily="18" charset="0"/>
              </a:rPr>
              <a:t>14.0%</a:t>
            </a:r>
            <a:r>
              <a:rPr lang="ja-JP" altLang="en-US" sz="1200" dirty="0">
                <a:latin typeface="ＭＳ 明朝" panose="02020609040205080304" pitchFamily="17" charset="-128"/>
                <a:ea typeface="ＭＳ 明朝" panose="02020609040205080304" pitchFamily="17" charset="-128"/>
                <a:cs typeface="Times New Roman" pitchFamily="18" charset="0"/>
              </a:rPr>
              <a:t>、該当者は</a:t>
            </a:r>
            <a:r>
              <a:rPr lang="en-US" altLang="ja-JP" sz="1200" dirty="0">
                <a:latin typeface="ＭＳ 明朝" panose="02020609040205080304" pitchFamily="17" charset="-128"/>
                <a:ea typeface="ＭＳ 明朝" panose="02020609040205080304" pitchFamily="17" charset="-128"/>
                <a:cs typeface="Times New Roman" pitchFamily="18" charset="0"/>
              </a:rPr>
              <a:t>18.1%</a:t>
            </a:r>
            <a:r>
              <a:rPr lang="ja-JP" altLang="en-US" sz="1200" dirty="0">
                <a:latin typeface="ＭＳ 明朝" panose="02020609040205080304" pitchFamily="17" charset="-128"/>
                <a:ea typeface="ＭＳ 明朝" panose="02020609040205080304" pitchFamily="17" charset="-128"/>
                <a:cs typeface="Times New Roman" pitchFamily="18" charset="0"/>
              </a:rPr>
              <a:t>です。また、血糖、血圧、脂質の</a:t>
            </a:r>
            <a:r>
              <a:rPr lang="en-US" altLang="ja-JP" sz="1200" dirty="0">
                <a:latin typeface="ＭＳ 明朝" panose="02020609040205080304" pitchFamily="17" charset="-128"/>
                <a:ea typeface="ＭＳ 明朝" panose="02020609040205080304" pitchFamily="17" charset="-128"/>
                <a:cs typeface="Times New Roman" pitchFamily="18" charset="0"/>
              </a:rPr>
              <a:t>3</a:t>
            </a:r>
            <a:r>
              <a:rPr lang="ja-JP" altLang="en-US" sz="1200" dirty="0">
                <a:latin typeface="ＭＳ 明朝" panose="02020609040205080304" pitchFamily="17" charset="-128"/>
                <a:ea typeface="ＭＳ 明朝" panose="02020609040205080304" pitchFamily="17" charset="-128"/>
                <a:cs typeface="Times New Roman" pitchFamily="18" charset="0"/>
              </a:rPr>
              <a:t>項目全ての追加リスクを持っている該当者は</a:t>
            </a:r>
            <a:r>
              <a:rPr lang="en-US" altLang="ja-JP" sz="1200" dirty="0">
                <a:latin typeface="ＭＳ 明朝" panose="02020609040205080304" pitchFamily="17" charset="-128"/>
                <a:ea typeface="ＭＳ 明朝" panose="02020609040205080304" pitchFamily="17" charset="-128"/>
                <a:cs typeface="Times New Roman" pitchFamily="18" charset="0"/>
              </a:rPr>
              <a:t>4.6%</a:t>
            </a:r>
            <a:r>
              <a:rPr lang="ja-JP" altLang="en-US" sz="1200" dirty="0">
                <a:latin typeface="ＭＳ 明朝" panose="02020609040205080304" pitchFamily="17" charset="-128"/>
                <a:ea typeface="ＭＳ 明朝" panose="02020609040205080304" pitchFamily="17" charset="-128"/>
                <a:cs typeface="Times New Roman" pitchFamily="18" charset="0"/>
              </a:rPr>
              <a:t>です。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9" name="タイトル_小_1_3_1">
            <a:extLst>
              <a:ext uri="{FF2B5EF4-FFF2-40B4-BE49-F238E27FC236}">
                <a16:creationId xmlns:a16="http://schemas.microsoft.com/office/drawing/2014/main" id="{F1B71E11-71CB-EF69-EDF3-F0D07E37F309}"/>
              </a:ext>
            </a:extLst>
          </p:cNvPr>
          <p:cNvSpPr txBox="1">
            <a:spLocks/>
          </p:cNvSpPr>
          <p:nvPr/>
        </p:nvSpPr>
        <p:spPr>
          <a:xfrm>
            <a:off x="165100" y="3867359"/>
            <a:ext cx="5653087" cy="215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4343"/>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メタボリックシンドローム判定基準</a:t>
            </a:r>
            <a:endParaRPr lang="en-US" altLang="ja-JP" sz="800" b="1" dirty="0">
              <a:solidFill>
                <a:schemeClr val="tx1"/>
              </a:solidFill>
              <a:latin typeface="ＭＳ 明朝" panose="02020609040205080304" pitchFamily="17" charset="-128"/>
              <a:ea typeface="ＭＳ 明朝" panose="02020609040205080304" pitchFamily="17" charset="-128"/>
            </a:endParaRPr>
          </a:p>
        </p:txBody>
      </p:sp>
      <p:sp>
        <p:nvSpPr>
          <p:cNvPr id="12" name="タイトル_小_1_3_1">
            <a:extLst>
              <a:ext uri="{FF2B5EF4-FFF2-40B4-BE49-F238E27FC236}">
                <a16:creationId xmlns:a16="http://schemas.microsoft.com/office/drawing/2014/main" id="{2FC9D7C0-F0F3-209E-1A3F-1F574544882B}"/>
              </a:ext>
            </a:extLst>
          </p:cNvPr>
          <p:cNvSpPr txBox="1">
            <a:spLocks/>
          </p:cNvSpPr>
          <p:nvPr/>
        </p:nvSpPr>
        <p:spPr>
          <a:xfrm>
            <a:off x="165100" y="4525423"/>
            <a:ext cx="5814305" cy="75265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追加リスクの基準値は以下のとおりである。</a:t>
            </a:r>
          </a:p>
          <a:p>
            <a:pPr marL="288000" marR="4343"/>
            <a:r>
              <a:rPr lang="ja-JP" altLang="en-US" sz="800" dirty="0">
                <a:solidFill>
                  <a:schemeClr val="tx1"/>
                </a:solidFill>
                <a:latin typeface="ＭＳ 明朝" panose="02020609040205080304" pitchFamily="17" charset="-128"/>
                <a:ea typeface="ＭＳ 明朝" panose="02020609040205080304" pitchFamily="17" charset="-128"/>
              </a:rPr>
              <a:t>　①血糖</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空腹時血糖が</a:t>
            </a:r>
            <a:r>
              <a:rPr lang="en-US" altLang="ja-JP" sz="800" dirty="0">
                <a:solidFill>
                  <a:schemeClr val="tx1"/>
                </a:solidFill>
                <a:latin typeface="ＭＳ 明朝" panose="02020609040205080304" pitchFamily="17" charset="-128"/>
                <a:ea typeface="ＭＳ 明朝" panose="02020609040205080304" pitchFamily="17" charset="-128"/>
              </a:rPr>
              <a:t>110mg/dl</a:t>
            </a:r>
            <a:r>
              <a:rPr lang="ja-JP" altLang="en-US" sz="800" dirty="0">
                <a:solidFill>
                  <a:schemeClr val="tx1"/>
                </a:solidFill>
                <a:latin typeface="ＭＳ 明朝" panose="02020609040205080304" pitchFamily="17" charset="-128"/>
                <a:ea typeface="ＭＳ 明朝" panose="02020609040205080304" pitchFamily="17" charset="-128"/>
              </a:rPr>
              <a:t>以上</a:t>
            </a:r>
            <a:endParaRPr lang="en-US" altLang="ja-JP" sz="800" dirty="0">
              <a:solidFill>
                <a:schemeClr val="tx1"/>
              </a:solidFill>
              <a:latin typeface="ＭＳ 明朝" panose="02020609040205080304" pitchFamily="17" charset="-128"/>
              <a:ea typeface="ＭＳ 明朝" panose="02020609040205080304" pitchFamily="17" charset="-128"/>
            </a:endParaRPr>
          </a:p>
          <a:p>
            <a:pPr marL="288000" marR="4343"/>
            <a:r>
              <a:rPr lang="ja-JP" altLang="en-US" sz="800" dirty="0">
                <a:solidFill>
                  <a:schemeClr val="tx1"/>
                </a:solidFill>
                <a:latin typeface="ＭＳ 明朝" panose="02020609040205080304" pitchFamily="17" charset="-128"/>
                <a:ea typeface="ＭＳ 明朝" panose="02020609040205080304" pitchFamily="17" charset="-128"/>
              </a:rPr>
              <a:t>　②血圧</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収縮期血圧</a:t>
            </a:r>
            <a:r>
              <a:rPr lang="en-US" altLang="ja-JP" sz="800" dirty="0">
                <a:solidFill>
                  <a:schemeClr val="tx1"/>
                </a:solidFill>
                <a:latin typeface="ＭＳ 明朝" panose="02020609040205080304" pitchFamily="17" charset="-128"/>
                <a:ea typeface="ＭＳ 明朝" panose="02020609040205080304" pitchFamily="17" charset="-128"/>
              </a:rPr>
              <a:t>130mmHg</a:t>
            </a:r>
            <a:r>
              <a:rPr lang="ja-JP" altLang="en-US" sz="800" dirty="0">
                <a:solidFill>
                  <a:schemeClr val="tx1"/>
                </a:solidFill>
                <a:latin typeface="ＭＳ 明朝" panose="02020609040205080304" pitchFamily="17" charset="-128"/>
                <a:ea typeface="ＭＳ 明朝" panose="02020609040205080304" pitchFamily="17" charset="-128"/>
              </a:rPr>
              <a:t>以上 または 拡張期血圧</a:t>
            </a:r>
            <a:r>
              <a:rPr lang="en-US" altLang="ja-JP" sz="800" dirty="0">
                <a:solidFill>
                  <a:schemeClr val="tx1"/>
                </a:solidFill>
                <a:latin typeface="ＭＳ 明朝" panose="02020609040205080304" pitchFamily="17" charset="-128"/>
                <a:ea typeface="ＭＳ 明朝" panose="02020609040205080304" pitchFamily="17" charset="-128"/>
              </a:rPr>
              <a:t>85mmHg</a:t>
            </a:r>
            <a:r>
              <a:rPr lang="ja-JP" altLang="en-US" sz="800" dirty="0">
                <a:solidFill>
                  <a:schemeClr val="tx1"/>
                </a:solidFill>
                <a:latin typeface="ＭＳ 明朝" panose="02020609040205080304" pitchFamily="17" charset="-128"/>
                <a:ea typeface="ＭＳ 明朝" panose="02020609040205080304" pitchFamily="17" charset="-128"/>
              </a:rPr>
              <a:t>以上</a:t>
            </a:r>
          </a:p>
          <a:p>
            <a:pPr marL="288000" marR="4343"/>
            <a:r>
              <a:rPr lang="ja-JP" altLang="en-US" sz="800" dirty="0">
                <a:solidFill>
                  <a:schemeClr val="tx1"/>
                </a:solidFill>
                <a:latin typeface="ＭＳ 明朝" panose="02020609040205080304" pitchFamily="17" charset="-128"/>
                <a:ea typeface="ＭＳ 明朝" panose="02020609040205080304" pitchFamily="17" charset="-128"/>
              </a:rPr>
              <a:t>　③脂質</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中性脂肪</a:t>
            </a:r>
            <a:r>
              <a:rPr lang="en-US" altLang="ja-JP" sz="800" dirty="0">
                <a:solidFill>
                  <a:schemeClr val="tx1"/>
                </a:solidFill>
                <a:latin typeface="ＭＳ 明朝" panose="02020609040205080304" pitchFamily="17" charset="-128"/>
                <a:ea typeface="ＭＳ 明朝" panose="02020609040205080304" pitchFamily="17" charset="-128"/>
              </a:rPr>
              <a:t>150mg/dl</a:t>
            </a:r>
            <a:r>
              <a:rPr lang="ja-JP" altLang="en-US" sz="800" dirty="0">
                <a:solidFill>
                  <a:schemeClr val="tx1"/>
                </a:solidFill>
                <a:latin typeface="ＭＳ 明朝" panose="02020609040205080304" pitchFamily="17" charset="-128"/>
                <a:ea typeface="ＭＳ 明朝" panose="02020609040205080304" pitchFamily="17" charset="-128"/>
              </a:rPr>
              <a:t>以上 または </a:t>
            </a:r>
            <a:r>
              <a:rPr lang="en-US" altLang="ja-JP" sz="800" dirty="0">
                <a:solidFill>
                  <a:schemeClr val="tx1"/>
                </a:solidFill>
                <a:latin typeface="ＭＳ 明朝" panose="02020609040205080304" pitchFamily="17" charset="-128"/>
                <a:ea typeface="ＭＳ 明朝" panose="02020609040205080304" pitchFamily="17" charset="-128"/>
              </a:rPr>
              <a:t>HDL</a:t>
            </a:r>
            <a:r>
              <a:rPr lang="ja-JP" altLang="en-US" sz="800" dirty="0">
                <a:solidFill>
                  <a:schemeClr val="tx1"/>
                </a:solidFill>
                <a:latin typeface="ＭＳ 明朝" panose="02020609040205080304" pitchFamily="17" charset="-128"/>
                <a:ea typeface="ＭＳ 明朝" panose="02020609040205080304" pitchFamily="17" charset="-128"/>
              </a:rPr>
              <a:t>コレステロール</a:t>
            </a:r>
            <a:r>
              <a:rPr lang="en-US" altLang="ja-JP" sz="800" dirty="0">
                <a:solidFill>
                  <a:schemeClr val="tx1"/>
                </a:solidFill>
                <a:latin typeface="ＭＳ 明朝" panose="02020609040205080304" pitchFamily="17" charset="-128"/>
                <a:ea typeface="ＭＳ 明朝" panose="02020609040205080304" pitchFamily="17" charset="-128"/>
              </a:rPr>
              <a:t>40mg/dl</a:t>
            </a:r>
            <a:r>
              <a:rPr lang="ja-JP" altLang="en-US" sz="800" dirty="0">
                <a:solidFill>
                  <a:schemeClr val="tx1"/>
                </a:solidFill>
                <a:latin typeface="ＭＳ 明朝" panose="02020609040205080304" pitchFamily="17" charset="-128"/>
                <a:ea typeface="ＭＳ 明朝" panose="02020609040205080304" pitchFamily="17" charset="-128"/>
              </a:rPr>
              <a:t>未満</a:t>
            </a:r>
            <a:br>
              <a:rPr lang="en-US" altLang="ja-JP" sz="800" dirty="0">
                <a:solidFill>
                  <a:schemeClr val="tx1"/>
                </a:solidFill>
                <a:latin typeface="ＭＳ 明朝" panose="02020609040205080304" pitchFamily="17" charset="-128"/>
                <a:ea typeface="ＭＳ 明朝" panose="02020609040205080304" pitchFamily="17" charset="-128"/>
              </a:rPr>
            </a:br>
            <a:r>
              <a:rPr lang="ja-JP" altLang="en-US" sz="800" dirty="0">
                <a:solidFill>
                  <a:schemeClr val="tx1"/>
                </a:solidFill>
                <a:latin typeface="ＭＳ 明朝" panose="02020609040205080304" pitchFamily="17" charset="-128"/>
                <a:ea typeface="ＭＳ 明朝" panose="02020609040205080304" pitchFamily="17" charset="-128"/>
              </a:rPr>
              <a:t>			</a:t>
            </a: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糖尿病、高血圧症または脂質異常症の治療に係る薬剤を服用している者も対象となる。</a:t>
            </a:r>
            <a:endParaRPr lang="ja-JP" altLang="en-US" sz="800" b="1" dirty="0">
              <a:solidFill>
                <a:schemeClr val="tx1"/>
              </a:solidFill>
              <a:latin typeface="ＭＳ 明朝" panose="02020609040205080304" pitchFamily="17" charset="-128"/>
              <a:ea typeface="ＭＳ 明朝" panose="02020609040205080304" pitchFamily="17" charset="-128"/>
            </a:endParaRPr>
          </a:p>
        </p:txBody>
      </p:sp>
      <p:pic>
        <p:nvPicPr>
          <p:cNvPr id="3" name="図 2">
            <a:extLst>
              <a:ext uri="{FF2B5EF4-FFF2-40B4-BE49-F238E27FC236}">
                <a16:creationId xmlns:a16="http://schemas.microsoft.com/office/drawing/2014/main" id="{00D15BCA-78D8-C6A1-CA66-3307C22B72E4}"/>
              </a:ext>
            </a:extLst>
          </p:cNvPr>
          <p:cNvPicPr>
            <a:picLocks noChangeAspect="1"/>
          </p:cNvPicPr>
          <p:nvPr/>
        </p:nvPicPr>
        <p:blipFill>
          <a:blip r:embed="rId3"/>
          <a:stretch>
            <a:fillRect/>
          </a:stretch>
        </p:blipFill>
        <p:spPr>
          <a:xfrm>
            <a:off x="165100" y="4016893"/>
            <a:ext cx="4961727" cy="522287"/>
          </a:xfrm>
          <a:prstGeom prst="rect">
            <a:avLst/>
          </a:prstGeom>
        </p:spPr>
      </p:pic>
      <p:pic>
        <p:nvPicPr>
          <p:cNvPr id="10" name="図 9">
            <a:extLst>
              <a:ext uri="{FF2B5EF4-FFF2-40B4-BE49-F238E27FC236}">
                <a16:creationId xmlns:a16="http://schemas.microsoft.com/office/drawing/2014/main" id="{549B5A5C-1523-40DA-86C0-7EC5AB7C5D2B}"/>
              </a:ext>
            </a:extLst>
          </p:cNvPr>
          <p:cNvPicPr>
            <a:picLocks noChangeAspect="1"/>
          </p:cNvPicPr>
          <p:nvPr/>
        </p:nvPicPr>
        <p:blipFill>
          <a:blip r:embed="rId4"/>
          <a:stretch>
            <a:fillRect/>
          </a:stretch>
        </p:blipFill>
        <p:spPr>
          <a:xfrm>
            <a:off x="165100" y="1443990"/>
            <a:ext cx="5459493" cy="1075690"/>
          </a:xfrm>
          <a:prstGeom prst="rect">
            <a:avLst/>
          </a:prstGeom>
        </p:spPr>
      </p:pic>
      <p:pic>
        <p:nvPicPr>
          <p:cNvPr id="13" name="図 12">
            <a:extLst>
              <a:ext uri="{FF2B5EF4-FFF2-40B4-BE49-F238E27FC236}">
                <a16:creationId xmlns:a16="http://schemas.microsoft.com/office/drawing/2014/main" id="{FEE234ED-7BB5-4FDD-9536-3265DCAC45BB}"/>
              </a:ext>
            </a:extLst>
          </p:cNvPr>
          <p:cNvPicPr>
            <a:picLocks noChangeAspect="1"/>
          </p:cNvPicPr>
          <p:nvPr/>
        </p:nvPicPr>
        <p:blipFill>
          <a:blip r:embed="rId5"/>
          <a:stretch>
            <a:fillRect/>
          </a:stretch>
        </p:blipFill>
        <p:spPr>
          <a:xfrm>
            <a:off x="165100" y="2545080"/>
            <a:ext cx="4678515" cy="1075690"/>
          </a:xfrm>
          <a:prstGeom prst="rect">
            <a:avLst/>
          </a:prstGeom>
        </p:spPr>
      </p:pic>
    </p:spTree>
    <p:extLst>
      <p:ext uri="{BB962C8B-B14F-4D97-AF65-F5344CB8AC3E}">
        <p14:creationId xmlns:p14="http://schemas.microsoft.com/office/powerpoint/2010/main" val="2570355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2EB7C3D-14E4-48B9-BD45-CFB86E03B7C4}"/>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pPr/>
              <a:t>18</a:t>
            </a:fld>
            <a:endParaRPr lang="ja-JP" altLang="en-US" sz="1000" dirty="0"/>
          </a:p>
        </p:txBody>
      </p:sp>
      <p:sp>
        <p:nvSpPr>
          <p:cNvPr id="8" name="Rectangle 5">
            <a:extLst>
              <a:ext uri="{FF2B5EF4-FFF2-40B4-BE49-F238E27FC236}">
                <a16:creationId xmlns:a16="http://schemas.microsoft.com/office/drawing/2014/main" id="{A5D22A73-A622-4C1C-AE90-6962F7A65288}"/>
              </a:ext>
            </a:extLst>
          </p:cNvPr>
          <p:cNvSpPr>
            <a:spLocks noChangeAspect="1" noChangeArrowheads="1"/>
          </p:cNvSpPr>
          <p:nvPr/>
        </p:nvSpPr>
        <p:spPr bwMode="auto">
          <a:xfrm>
            <a:off x="165100" y="1164347"/>
            <a:ext cx="2960872"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zh-CN" altLang="en-US" sz="1200" dirty="0">
                <a:latin typeface="ＭＳ 明朝" panose="02020609040205080304" pitchFamily="17" charset="-128"/>
                <a:ea typeface="ＭＳ 明朝" panose="02020609040205080304" pitchFamily="17" charset="-128"/>
                <a:cs typeface="ＭＳ Ｐゴシック" pitchFamily="50" charset="-128"/>
              </a:rPr>
              <a:t>内臓脂肪症候群該当者割合</a:t>
            </a:r>
            <a:endParaRPr lang="en-US" altLang="zh-CN"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10" name="Rectangle 5">
            <a:extLst>
              <a:ext uri="{FF2B5EF4-FFF2-40B4-BE49-F238E27FC236}">
                <a16:creationId xmlns:a16="http://schemas.microsoft.com/office/drawing/2014/main" id="{9D50C413-E69B-4430-B527-0FEDA3731C34}"/>
              </a:ext>
            </a:extLst>
          </p:cNvPr>
          <p:cNvSpPr>
            <a:spLocks noChangeAspect="1" noChangeArrowheads="1"/>
          </p:cNvSpPr>
          <p:nvPr/>
        </p:nvSpPr>
        <p:spPr bwMode="auto">
          <a:xfrm>
            <a:off x="3332528" y="1159695"/>
            <a:ext cx="2960872"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zh-TW" altLang="en-US" sz="1200" dirty="0">
                <a:latin typeface="ＭＳ 明朝" panose="02020609040205080304" pitchFamily="17" charset="-128"/>
                <a:ea typeface="ＭＳ 明朝" panose="02020609040205080304" pitchFamily="17" charset="-128"/>
                <a:cs typeface="ＭＳ Ｐゴシック" pitchFamily="50" charset="-128"/>
              </a:rPr>
              <a:t>内臓脂肪症候群年齢階層別該当者割合</a:t>
            </a:r>
            <a:r>
              <a:rPr lang="ja-JP" altLang="en-US" sz="1200" dirty="0">
                <a:latin typeface="ＭＳ 明朝" panose="02020609040205080304" pitchFamily="17" charset="-128"/>
                <a:ea typeface="ＭＳ 明朝" panose="02020609040205080304" pitchFamily="17" charset="-128"/>
                <a:cs typeface="ＭＳ Ｐゴシック" pitchFamily="50" charset="-128"/>
              </a:rPr>
              <a:t>　　　</a:t>
            </a:r>
            <a:endParaRPr lang="en-US" altLang="zh-TW"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11" name="Rectangle 5">
            <a:extLst>
              <a:ext uri="{FF2B5EF4-FFF2-40B4-BE49-F238E27FC236}">
                <a16:creationId xmlns:a16="http://schemas.microsoft.com/office/drawing/2014/main" id="{31258C20-59E0-4CE6-8F93-B2121D65FD07}"/>
              </a:ext>
            </a:extLst>
          </p:cNvPr>
          <p:cNvSpPr>
            <a:spLocks noChangeAspect="1" noChangeArrowheads="1"/>
          </p:cNvSpPr>
          <p:nvPr/>
        </p:nvSpPr>
        <p:spPr bwMode="auto">
          <a:xfrm>
            <a:off x="165100" y="4357412"/>
            <a:ext cx="2960872"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zh-CN" altLang="en-US" sz="1200" dirty="0">
                <a:latin typeface="ＭＳ 明朝" panose="02020609040205080304" pitchFamily="17" charset="-128"/>
                <a:ea typeface="ＭＳ 明朝" panose="02020609040205080304" pitchFamily="17" charset="-128"/>
                <a:cs typeface="ＭＳ Ｐゴシック" pitchFamily="50" charset="-128"/>
              </a:rPr>
              <a:t>内臓脂肪症候群予備群者割合</a:t>
            </a:r>
            <a:endParaRPr lang="en-US" altLang="zh-CN"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12" name="Rectangle 5">
            <a:extLst>
              <a:ext uri="{FF2B5EF4-FFF2-40B4-BE49-F238E27FC236}">
                <a16:creationId xmlns:a16="http://schemas.microsoft.com/office/drawing/2014/main" id="{0233538B-4CED-4E36-8E1B-12053FDB25CA}"/>
              </a:ext>
            </a:extLst>
          </p:cNvPr>
          <p:cNvSpPr>
            <a:spLocks noChangeAspect="1" noChangeArrowheads="1"/>
          </p:cNvSpPr>
          <p:nvPr/>
        </p:nvSpPr>
        <p:spPr bwMode="auto">
          <a:xfrm>
            <a:off x="3332528" y="4360540"/>
            <a:ext cx="2960872"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zh-TW" altLang="en-US" sz="1200" dirty="0">
                <a:latin typeface="ＭＳ 明朝" panose="02020609040205080304" pitchFamily="17" charset="-128"/>
                <a:ea typeface="ＭＳ 明朝" panose="02020609040205080304" pitchFamily="17" charset="-128"/>
                <a:cs typeface="ＭＳ Ｐゴシック" pitchFamily="50" charset="-128"/>
              </a:rPr>
              <a:t>内臓脂肪症候群予備群者</a:t>
            </a:r>
            <a:endParaRPr lang="en-US" altLang="zh-TW"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20" name="Rectangle 5">
            <a:extLst>
              <a:ext uri="{FF2B5EF4-FFF2-40B4-BE49-F238E27FC236}">
                <a16:creationId xmlns:a16="http://schemas.microsoft.com/office/drawing/2014/main" id="{62B3CA1A-5F7B-4BEA-B905-48689A1E30AE}"/>
              </a:ext>
            </a:extLst>
          </p:cNvPr>
          <p:cNvSpPr>
            <a:spLocks noChangeAspect="1" noChangeArrowheads="1"/>
          </p:cNvSpPr>
          <p:nvPr/>
        </p:nvSpPr>
        <p:spPr bwMode="auto">
          <a:xfrm>
            <a:off x="165100" y="3442754"/>
            <a:ext cx="1385607" cy="215444"/>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fontAlgn="base">
              <a:spcBef>
                <a:spcPct val="0"/>
              </a:spcBef>
              <a:spcAft>
                <a:spcPct val="0"/>
              </a:spcAft>
            </a:pPr>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法定報告データ</a:t>
            </a:r>
            <a:endParaRPr lang="en-US" altLang="zh-TW" sz="800" dirty="0">
              <a:latin typeface="ＭＳ 明朝" panose="02020609040205080304" pitchFamily="17" charset="-128"/>
              <a:ea typeface="ＭＳ 明朝" panose="02020609040205080304" pitchFamily="17" charset="-128"/>
              <a:cs typeface="ＭＳ Ｐゴシック" pitchFamily="50" charset="-128"/>
            </a:endParaRPr>
          </a:p>
        </p:txBody>
      </p:sp>
      <p:sp>
        <p:nvSpPr>
          <p:cNvPr id="21" name="Rectangle 5">
            <a:extLst>
              <a:ext uri="{FF2B5EF4-FFF2-40B4-BE49-F238E27FC236}">
                <a16:creationId xmlns:a16="http://schemas.microsoft.com/office/drawing/2014/main" id="{512E50EB-436D-4408-BB0D-6362936D2D7C}"/>
              </a:ext>
            </a:extLst>
          </p:cNvPr>
          <p:cNvSpPr>
            <a:spLocks noChangeAspect="1" noChangeArrowheads="1"/>
          </p:cNvSpPr>
          <p:nvPr/>
        </p:nvSpPr>
        <p:spPr bwMode="auto">
          <a:xfrm>
            <a:off x="170434" y="6660812"/>
            <a:ext cx="1385607" cy="215444"/>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fontAlgn="base">
              <a:spcBef>
                <a:spcPct val="0"/>
              </a:spcBef>
              <a:spcAft>
                <a:spcPct val="0"/>
              </a:spcAft>
            </a:pPr>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法定報告データ</a:t>
            </a:r>
            <a:endParaRPr lang="en-US" altLang="zh-TW" sz="800" dirty="0">
              <a:latin typeface="ＭＳ 明朝" panose="02020609040205080304" pitchFamily="17" charset="-128"/>
              <a:ea typeface="ＭＳ 明朝" panose="02020609040205080304" pitchFamily="17" charset="-128"/>
              <a:cs typeface="ＭＳ Ｐゴシック" pitchFamily="50" charset="-128"/>
            </a:endParaRPr>
          </a:p>
        </p:txBody>
      </p:sp>
      <p:sp>
        <p:nvSpPr>
          <p:cNvPr id="22" name="Rectangle 5">
            <a:extLst>
              <a:ext uri="{FF2B5EF4-FFF2-40B4-BE49-F238E27FC236}">
                <a16:creationId xmlns:a16="http://schemas.microsoft.com/office/drawing/2014/main" id="{95AB912F-B296-4ED8-B888-03B42609D209}"/>
              </a:ext>
            </a:extLst>
          </p:cNvPr>
          <p:cNvSpPr>
            <a:spLocks noChangeAspect="1" noChangeArrowheads="1"/>
          </p:cNvSpPr>
          <p:nvPr/>
        </p:nvSpPr>
        <p:spPr bwMode="auto">
          <a:xfrm>
            <a:off x="3312095" y="3442754"/>
            <a:ext cx="1385607" cy="215444"/>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fontAlgn="base">
              <a:spcBef>
                <a:spcPct val="0"/>
              </a:spcBef>
              <a:spcAft>
                <a:spcPct val="0"/>
              </a:spcAft>
            </a:pPr>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法定報告データ</a:t>
            </a:r>
            <a:endParaRPr lang="en-US" altLang="zh-TW" sz="800" dirty="0">
              <a:latin typeface="ＭＳ 明朝" panose="02020609040205080304" pitchFamily="17" charset="-128"/>
              <a:ea typeface="ＭＳ 明朝" panose="02020609040205080304" pitchFamily="17" charset="-128"/>
              <a:cs typeface="ＭＳ Ｐゴシック" pitchFamily="50" charset="-128"/>
            </a:endParaRPr>
          </a:p>
        </p:txBody>
      </p:sp>
      <p:sp>
        <p:nvSpPr>
          <p:cNvPr id="23" name="Rectangle 5">
            <a:extLst>
              <a:ext uri="{FF2B5EF4-FFF2-40B4-BE49-F238E27FC236}">
                <a16:creationId xmlns:a16="http://schemas.microsoft.com/office/drawing/2014/main" id="{17E84A6A-0A88-41FC-B421-AB3AF1023924}"/>
              </a:ext>
            </a:extLst>
          </p:cNvPr>
          <p:cNvSpPr>
            <a:spLocks noChangeAspect="1" noChangeArrowheads="1"/>
          </p:cNvSpPr>
          <p:nvPr/>
        </p:nvSpPr>
        <p:spPr bwMode="auto">
          <a:xfrm>
            <a:off x="3312096" y="6660812"/>
            <a:ext cx="1385607" cy="215444"/>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fontAlgn="base">
              <a:spcBef>
                <a:spcPct val="0"/>
              </a:spcBef>
              <a:spcAft>
                <a:spcPct val="0"/>
              </a:spcAft>
            </a:pPr>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法定報告データ</a:t>
            </a:r>
            <a:endParaRPr lang="en-US" altLang="zh-TW" sz="800" dirty="0">
              <a:latin typeface="ＭＳ 明朝" panose="02020609040205080304" pitchFamily="17" charset="-128"/>
              <a:ea typeface="ＭＳ 明朝" panose="02020609040205080304" pitchFamily="17" charset="-128"/>
              <a:cs typeface="ＭＳ Ｐゴシック" pitchFamily="50" charset="-128"/>
            </a:endParaRPr>
          </a:p>
        </p:txBody>
      </p:sp>
      <p:sp>
        <p:nvSpPr>
          <p:cNvPr id="7" name="テキスト ボックス 6">
            <a:extLst>
              <a:ext uri="{FF2B5EF4-FFF2-40B4-BE49-F238E27FC236}">
                <a16:creationId xmlns:a16="http://schemas.microsoft.com/office/drawing/2014/main" id="{B75A2F29-7544-1F44-FAA3-73E09365CCF8}"/>
              </a:ext>
            </a:extLst>
          </p:cNvPr>
          <p:cNvSpPr txBox="1">
            <a:spLocks noChangeAspect="1"/>
          </p:cNvSpPr>
          <p:nvPr/>
        </p:nvSpPr>
        <p:spPr>
          <a:xfrm>
            <a:off x="170434" y="190500"/>
            <a:ext cx="6238800" cy="522259"/>
          </a:xfrm>
          <a:prstGeom prst="rect">
            <a:avLst/>
          </a:prstGeom>
          <a:noFill/>
          <a:ln>
            <a:noFill/>
          </a:ln>
        </p:spPr>
        <p:txBody>
          <a:bodyPr wrap="square" lIns="0" rIns="90000" rtlCol="0">
            <a:spAutoFit/>
          </a:bodyPr>
          <a:lstStyle/>
          <a:p>
            <a:pPr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以下は、本町の</a:t>
            </a:r>
            <a:r>
              <a:rPr kumimoji="0" lang="ja-JP" altLang="en-US" sz="1200" kern="0" dirty="0">
                <a:solidFill>
                  <a:prstClr val="black"/>
                </a:solidFill>
                <a:latin typeface="ＭＳ 明朝" panose="02020609040205080304" pitchFamily="17" charset="-128"/>
                <a:ea typeface="ＭＳ 明朝" panose="02020609040205080304" pitchFamily="17" charset="-128"/>
              </a:rPr>
              <a:t>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年度から</a:t>
            </a:r>
            <a:r>
              <a:rPr lang="ja-JP" altLang="en-US" sz="1200" dirty="0">
                <a:latin typeface="ＭＳ 明朝" panose="02020609040205080304" pitchFamily="17" charset="-128"/>
                <a:ea typeface="ＭＳ 明朝" panose="02020609040205080304" pitchFamily="17" charset="-128"/>
                <a:cs typeface="Times New Roman" pitchFamily="18" charset="0"/>
              </a:rPr>
              <a:t>令和</a:t>
            </a:r>
            <a:r>
              <a:rPr lang="en-US" altLang="ja-JP" sz="1200" dirty="0">
                <a:latin typeface="ＭＳ 明朝" panose="02020609040205080304" pitchFamily="17" charset="-128"/>
                <a:ea typeface="ＭＳ 明朝" panose="02020609040205080304" pitchFamily="17" charset="-128"/>
                <a:cs typeface="Times New Roman" pitchFamily="18" charset="0"/>
              </a:rPr>
              <a:t>3</a:t>
            </a:r>
            <a:r>
              <a:rPr lang="ja-JP" altLang="en-US" sz="1200" dirty="0">
                <a:latin typeface="ＭＳ 明朝" panose="02020609040205080304" pitchFamily="17" charset="-128"/>
                <a:ea typeface="ＭＳ 明朝" panose="02020609040205080304" pitchFamily="17" charset="-128"/>
                <a:cs typeface="Times New Roman" pitchFamily="18" charset="0"/>
              </a:rPr>
              <a:t>年度における、</a:t>
            </a:r>
            <a:r>
              <a:rPr lang="zh-CN" altLang="en-US" sz="1200" dirty="0">
                <a:latin typeface="ＭＳ 明朝" panose="02020609040205080304" pitchFamily="17" charset="-128"/>
                <a:ea typeface="ＭＳ 明朝" panose="02020609040205080304" pitchFamily="17" charset="-128"/>
                <a:cs typeface="ＭＳ Ｐゴシック" pitchFamily="50" charset="-128"/>
              </a:rPr>
              <a:t>内臓脂肪症候群該当者割合</a:t>
            </a:r>
            <a:r>
              <a:rPr lang="ja-JP" altLang="en-US" sz="1200" dirty="0">
                <a:latin typeface="ＭＳ 明朝" panose="02020609040205080304" pitchFamily="17" charset="-128"/>
                <a:ea typeface="ＭＳ 明朝" panose="02020609040205080304" pitchFamily="17" charset="-128"/>
                <a:cs typeface="Times New Roman" pitchFamily="18" charset="0"/>
              </a:rPr>
              <a:t>と</a:t>
            </a:r>
            <a:r>
              <a:rPr lang="zh-CN" altLang="en-US" sz="1200" dirty="0">
                <a:latin typeface="ＭＳ 明朝" panose="02020609040205080304" pitchFamily="17" charset="-128"/>
                <a:ea typeface="ＭＳ 明朝" panose="02020609040205080304" pitchFamily="17" charset="-128"/>
                <a:cs typeface="ＭＳ Ｐゴシック" pitchFamily="50" charset="-128"/>
              </a:rPr>
              <a:t>内臓脂肪症候群予備群者割合</a:t>
            </a:r>
            <a:r>
              <a:rPr lang="ja-JP" altLang="en-US" sz="1200" dirty="0">
                <a:latin typeface="ＭＳ 明朝" panose="02020609040205080304" pitchFamily="17" charset="-128"/>
                <a:ea typeface="ＭＳ 明朝" panose="02020609040205080304" pitchFamily="17" charset="-128"/>
                <a:cs typeface="ＭＳ Ｐゴシック" pitchFamily="50" charset="-128"/>
              </a:rPr>
              <a:t>について示したものです。</a:t>
            </a:r>
            <a:endParaRPr lang="en-US" altLang="zh-CN" sz="1200" dirty="0">
              <a:latin typeface="ＭＳ 明朝" panose="02020609040205080304" pitchFamily="17" charset="-128"/>
              <a:ea typeface="ＭＳ 明朝" panose="02020609040205080304" pitchFamily="17" charset="-128"/>
              <a:cs typeface="ＭＳ Ｐゴシック" pitchFamily="50" charset="-128"/>
            </a:endParaRPr>
          </a:p>
        </p:txBody>
      </p:sp>
      <p:pic>
        <p:nvPicPr>
          <p:cNvPr id="4" name="図 3">
            <a:extLst>
              <a:ext uri="{FF2B5EF4-FFF2-40B4-BE49-F238E27FC236}">
                <a16:creationId xmlns:a16="http://schemas.microsoft.com/office/drawing/2014/main" id="{2A775683-1408-5E06-B951-1EB5E55201CD}"/>
              </a:ext>
            </a:extLst>
          </p:cNvPr>
          <p:cNvPicPr>
            <a:picLocks noChangeAspect="1"/>
          </p:cNvPicPr>
          <p:nvPr/>
        </p:nvPicPr>
        <p:blipFill>
          <a:blip r:embed="rId2"/>
          <a:stretch>
            <a:fillRect/>
          </a:stretch>
        </p:blipFill>
        <p:spPr>
          <a:xfrm>
            <a:off x="162353" y="4642247"/>
            <a:ext cx="3039196" cy="2038493"/>
          </a:xfrm>
          <a:prstGeom prst="rect">
            <a:avLst/>
          </a:prstGeom>
        </p:spPr>
      </p:pic>
      <p:pic>
        <p:nvPicPr>
          <p:cNvPr id="5" name="図 4">
            <a:extLst>
              <a:ext uri="{FF2B5EF4-FFF2-40B4-BE49-F238E27FC236}">
                <a16:creationId xmlns:a16="http://schemas.microsoft.com/office/drawing/2014/main" id="{F15ECEE1-8BB6-34EB-D0D0-69E07B5DDABF}"/>
              </a:ext>
            </a:extLst>
          </p:cNvPr>
          <p:cNvPicPr>
            <a:picLocks noChangeAspect="1"/>
          </p:cNvPicPr>
          <p:nvPr/>
        </p:nvPicPr>
        <p:blipFill>
          <a:blip r:embed="rId3"/>
          <a:stretch>
            <a:fillRect/>
          </a:stretch>
        </p:blipFill>
        <p:spPr>
          <a:xfrm>
            <a:off x="170434" y="1444152"/>
            <a:ext cx="3039196" cy="2019192"/>
          </a:xfrm>
          <a:prstGeom prst="rect">
            <a:avLst/>
          </a:prstGeom>
        </p:spPr>
      </p:pic>
      <p:pic>
        <p:nvPicPr>
          <p:cNvPr id="6" name="図 5">
            <a:extLst>
              <a:ext uri="{FF2B5EF4-FFF2-40B4-BE49-F238E27FC236}">
                <a16:creationId xmlns:a16="http://schemas.microsoft.com/office/drawing/2014/main" id="{3D11E3FC-AFD5-4DDE-4B53-8BB0ABD6CC38}"/>
              </a:ext>
            </a:extLst>
          </p:cNvPr>
          <p:cNvPicPr>
            <a:picLocks noChangeAspect="1"/>
          </p:cNvPicPr>
          <p:nvPr/>
        </p:nvPicPr>
        <p:blipFill>
          <a:blip r:embed="rId4"/>
          <a:stretch>
            <a:fillRect/>
          </a:stretch>
        </p:blipFill>
        <p:spPr>
          <a:xfrm>
            <a:off x="3283816" y="1444759"/>
            <a:ext cx="3103748" cy="2021602"/>
          </a:xfrm>
          <a:prstGeom prst="rect">
            <a:avLst/>
          </a:prstGeom>
        </p:spPr>
      </p:pic>
      <p:pic>
        <p:nvPicPr>
          <p:cNvPr id="13" name="図 12">
            <a:extLst>
              <a:ext uri="{FF2B5EF4-FFF2-40B4-BE49-F238E27FC236}">
                <a16:creationId xmlns:a16="http://schemas.microsoft.com/office/drawing/2014/main" id="{FA2F4582-3FB0-AB3D-C5A6-326D286854A3}"/>
              </a:ext>
            </a:extLst>
          </p:cNvPr>
          <p:cNvPicPr>
            <a:picLocks noChangeAspect="1"/>
          </p:cNvPicPr>
          <p:nvPr/>
        </p:nvPicPr>
        <p:blipFill>
          <a:blip r:embed="rId5"/>
          <a:stretch>
            <a:fillRect/>
          </a:stretch>
        </p:blipFill>
        <p:spPr>
          <a:xfrm>
            <a:off x="3289171" y="4648598"/>
            <a:ext cx="3103767" cy="2022096"/>
          </a:xfrm>
          <a:prstGeom prst="rect">
            <a:avLst/>
          </a:prstGeom>
        </p:spPr>
      </p:pic>
    </p:spTree>
    <p:extLst>
      <p:ext uri="{BB962C8B-B14F-4D97-AF65-F5344CB8AC3E}">
        <p14:creationId xmlns:p14="http://schemas.microsoft.com/office/powerpoint/2010/main" val="3727063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271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spect="1" noChangeArrowheads="1"/>
          </p:cNvSpPr>
          <p:nvPr/>
        </p:nvSpPr>
        <p:spPr bwMode="auto">
          <a:xfrm>
            <a:off x="165100" y="5058911"/>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要介護度別 一件当たり介護</a:t>
            </a:r>
            <a:r>
              <a:rPr kumimoji="0" lang="ja-JP" altLang="en-US" sz="1200" kern="0">
                <a:solidFill>
                  <a:sysClr val="windowText" lastClr="000000"/>
                </a:solidFill>
                <a:latin typeface="ＭＳ 明朝" panose="02020609040205080304" pitchFamily="17" charset="-128"/>
                <a:ea typeface="ＭＳ 明朝" panose="02020609040205080304" pitchFamily="17" charset="-128"/>
              </a:rPr>
              <a:t>給付費</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年度</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12" name="タイトル 1"/>
          <p:cNvSpPr txBox="1">
            <a:spLocks noChangeAspect="1"/>
          </p:cNvSpPr>
          <p:nvPr/>
        </p:nvSpPr>
        <p:spPr>
          <a:xfrm>
            <a:off x="165100" y="275385"/>
            <a:ext cx="6238800" cy="622957"/>
          </a:xfrm>
          <a:prstGeom prst="rect">
            <a:avLst/>
          </a:prstGeom>
          <a:ln>
            <a:noFill/>
          </a:ln>
        </p:spPr>
        <p:txBody>
          <a:bodyPr vert="horz" lIns="0" tIns="45720" rIns="90000" bIns="45720" rtlCol="0" anchor="t">
            <a:noAutofit/>
          </a:bodyPr>
          <a:lstStyle/>
          <a:p>
            <a:pPr algn="just">
              <a:lnSpc>
                <a:spcPct val="125000"/>
              </a:lnSpc>
            </a:pPr>
            <a:r>
              <a:rPr lang="en-US" altLang="ja-JP" sz="1400" dirty="0">
                <a:latin typeface="ＭＳ 明朝" panose="02020609040205080304" pitchFamily="17" charset="-128"/>
                <a:ea typeface="ＭＳ 明朝" panose="02020609040205080304" pitchFamily="17" charset="-128"/>
              </a:rPr>
              <a:t>(1)</a:t>
            </a:r>
            <a:r>
              <a:rPr lang="ja-JP" altLang="en-US" sz="1400" dirty="0">
                <a:latin typeface="ＭＳ 明朝" panose="02020609040205080304" pitchFamily="17" charset="-128"/>
                <a:ea typeface="ＭＳ 明朝" panose="02020609040205080304" pitchFamily="17" charset="-128"/>
              </a:rPr>
              <a:t>要介護</a:t>
            </a:r>
            <a:r>
              <a:rPr lang="en-US" altLang="ja-JP" sz="1400" dirty="0">
                <a:latin typeface="ＭＳ 明朝" panose="02020609040205080304" pitchFamily="17" charset="-128"/>
                <a:ea typeface="ＭＳ 明朝" panose="02020609040205080304" pitchFamily="17" charset="-128"/>
              </a:rPr>
              <a:t>(</a:t>
            </a:r>
            <a:r>
              <a:rPr lang="ja-JP" altLang="en-US" sz="1400" dirty="0">
                <a:latin typeface="ＭＳ 明朝" panose="02020609040205080304" pitchFamily="17" charset="-128"/>
                <a:ea typeface="ＭＳ 明朝" panose="02020609040205080304" pitchFamily="17" charset="-128"/>
              </a:rPr>
              <a:t>支援</a:t>
            </a:r>
            <a:r>
              <a:rPr lang="en-US" altLang="ja-JP" sz="1400" dirty="0">
                <a:latin typeface="ＭＳ 明朝" panose="02020609040205080304" pitchFamily="17" charset="-128"/>
                <a:ea typeface="ＭＳ 明朝" panose="02020609040205080304" pitchFamily="17" charset="-128"/>
              </a:rPr>
              <a:t>)</a:t>
            </a:r>
            <a:r>
              <a:rPr lang="ja-JP" altLang="en-US" sz="1400" dirty="0">
                <a:latin typeface="ＭＳ 明朝" panose="02020609040205080304" pitchFamily="17" charset="-128"/>
                <a:ea typeface="ＭＳ 明朝" panose="02020609040205080304" pitchFamily="17" charset="-128"/>
              </a:rPr>
              <a:t>認定状況</a:t>
            </a:r>
            <a:endParaRPr lang="en-US" altLang="ja-JP" sz="1400" dirty="0">
              <a:latin typeface="ＭＳ 明朝" panose="02020609040205080304" pitchFamily="17" charset="-128"/>
              <a:ea typeface="ＭＳ 明朝" panose="02020609040205080304" pitchFamily="17" charset="-128"/>
            </a:endParaRPr>
          </a:p>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a:t>
            </a:r>
            <a:r>
              <a:rPr lang="ja-JP" altLang="en-US" sz="1200" dirty="0">
                <a:latin typeface="ＭＳ 明朝" panose="02020609040205080304" pitchFamily="17" charset="-128"/>
                <a:ea typeface="ＭＳ 明朝" panose="02020609040205080304" pitchFamily="17" charset="-128"/>
              </a:rPr>
              <a:t>以下は、</a:t>
            </a:r>
            <a:r>
              <a:rPr lang="ja-JP" altLang="en-US" sz="1200" dirty="0">
                <a:latin typeface="ＭＳ 明朝" panose="02020609040205080304" pitchFamily="17" charset="-128"/>
                <a:ea typeface="ＭＳ 明朝" panose="02020609040205080304" pitchFamily="17" charset="-128"/>
                <a:cs typeface="Times New Roman" pitchFamily="18" charset="0"/>
              </a:rPr>
              <a:t>本町の令和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年度における、</a:t>
            </a:r>
            <a:r>
              <a:rPr lang="zh-TW" altLang="en-US" sz="1200" dirty="0">
                <a:latin typeface="ＭＳ 明朝" panose="02020609040205080304" pitchFamily="17" charset="-128"/>
                <a:ea typeface="ＭＳ 明朝" panose="02020609040205080304" pitchFamily="17" charset="-128"/>
                <a:cs typeface="Times New Roman" pitchFamily="18" charset="0"/>
              </a:rPr>
              <a:t>要介護</a:t>
            </a:r>
            <a:r>
              <a:rPr lang="en-US" altLang="zh-TW" sz="1200" dirty="0">
                <a:latin typeface="ＭＳ 明朝" panose="02020609040205080304" pitchFamily="17" charset="-128"/>
                <a:ea typeface="ＭＳ 明朝" panose="02020609040205080304" pitchFamily="17" charset="-128"/>
                <a:cs typeface="Times New Roman" pitchFamily="18" charset="0"/>
              </a:rPr>
              <a:t>(</a:t>
            </a:r>
            <a:r>
              <a:rPr lang="zh-TW" altLang="en-US" sz="1200" dirty="0">
                <a:latin typeface="ＭＳ 明朝" panose="02020609040205080304" pitchFamily="17" charset="-128"/>
                <a:ea typeface="ＭＳ 明朝" panose="02020609040205080304" pitchFamily="17" charset="-128"/>
                <a:cs typeface="Times New Roman" pitchFamily="18" charset="0"/>
              </a:rPr>
              <a:t>支援</a:t>
            </a:r>
            <a:r>
              <a:rPr lang="en-US" altLang="zh-TW"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rPr>
              <a:t>認定率及び介護給付費等</a:t>
            </a:r>
            <a:r>
              <a:rPr lang="ja-JP" altLang="en-US" sz="1200" dirty="0">
                <a:latin typeface="ＭＳ 明朝" panose="02020609040205080304" pitchFamily="17" charset="-128"/>
                <a:ea typeface="ＭＳ 明朝" panose="02020609040205080304" pitchFamily="17" charset="-128"/>
                <a:cs typeface="Times New Roman" pitchFamily="18" charset="0"/>
              </a:rPr>
              <a:t>の状況を</a:t>
            </a:r>
            <a:r>
              <a:rPr lang="ja-JP" altLang="en-US" sz="1200" dirty="0">
                <a:latin typeface="ＭＳ 明朝" panose="02020609040205080304" pitchFamily="17" charset="-128"/>
                <a:ea typeface="ＭＳ 明朝" panose="02020609040205080304" pitchFamily="17" charset="-128"/>
              </a:rPr>
              <a:t>示したものです。</a:t>
            </a:r>
            <a:endParaRPr kumimoji="1" lang="ja-JP" altLang="ja-JP"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mj-cs"/>
            </a:endParaRPr>
          </a:p>
        </p:txBody>
      </p:sp>
      <p:sp>
        <p:nvSpPr>
          <p:cNvPr id="13" name="Rectangle 5"/>
          <p:cNvSpPr>
            <a:spLocks noChangeAspect="1" noChangeArrowheads="1"/>
          </p:cNvSpPr>
          <p:nvPr/>
        </p:nvSpPr>
        <p:spPr bwMode="auto">
          <a:xfrm>
            <a:off x="165100" y="1189859"/>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zh-TW" altLang="en-US" sz="1200" dirty="0">
                <a:latin typeface="ＭＳ 明朝"/>
                <a:ea typeface="ＭＳ 明朝"/>
                <a:cs typeface="Times New Roman" pitchFamily="18" charset="0"/>
              </a:rPr>
              <a:t>要介護</a:t>
            </a:r>
            <a:r>
              <a:rPr lang="en-US" altLang="zh-TW" sz="1200" dirty="0">
                <a:latin typeface="ＭＳ 明朝"/>
                <a:ea typeface="ＭＳ 明朝"/>
                <a:cs typeface="Times New Roman" pitchFamily="18" charset="0"/>
              </a:rPr>
              <a:t>(</a:t>
            </a:r>
            <a:r>
              <a:rPr lang="zh-TW" altLang="en-US" sz="1200" dirty="0">
                <a:latin typeface="ＭＳ 明朝"/>
                <a:ea typeface="ＭＳ 明朝"/>
                <a:cs typeface="Times New Roman" pitchFamily="18" charset="0"/>
              </a:rPr>
              <a:t>支援</a:t>
            </a:r>
            <a:r>
              <a:rPr lang="en-US" altLang="zh-TW" sz="1200" dirty="0">
                <a:latin typeface="ＭＳ 明朝"/>
                <a:ea typeface="ＭＳ 明朝"/>
                <a:cs typeface="Times New Roman" pitchFamily="18" charset="0"/>
              </a:rPr>
              <a:t>)</a:t>
            </a:r>
            <a:r>
              <a:rPr lang="ja-JP" altLang="en-US" sz="1200" dirty="0">
                <a:latin typeface="ＭＳ 明朝"/>
                <a:ea typeface="ＭＳ 明朝"/>
                <a:cs typeface="ＭＳ Ｐゴシック" pitchFamily="50" charset="-128"/>
              </a:rPr>
              <a:t>認定率及び介護給付費等</a:t>
            </a:r>
            <a:r>
              <a:rPr lang="ja-JP" altLang="en-US" sz="1200" dirty="0">
                <a:latin typeface="ＭＳ 明朝" panose="02020609040205080304" pitchFamily="17" charset="-128"/>
                <a:ea typeface="ＭＳ 明朝" panose="02020609040205080304" pitchFamily="17" charset="-128"/>
                <a:cs typeface="ＭＳ Ｐゴシック" pitchFamily="50" charset="-128"/>
              </a:rPr>
              <a:t>の状況</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2" name="スライド番号プレースホルダー 1">
            <a:extLst>
              <a:ext uri="{FF2B5EF4-FFF2-40B4-BE49-F238E27FC236}">
                <a16:creationId xmlns:a16="http://schemas.microsoft.com/office/drawing/2014/main" id="{E2A538A8-F03F-41BD-B200-7AC489D0643F}"/>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pPr/>
              <a:t>19</a:t>
            </a:fld>
            <a:endParaRPr lang="ja-JP" altLang="en-US" sz="1000" dirty="0"/>
          </a:p>
        </p:txBody>
      </p:sp>
      <p:sp>
        <p:nvSpPr>
          <p:cNvPr id="8" name="テキスト ボックス 7">
            <a:extLst>
              <a:ext uri="{FF2B5EF4-FFF2-40B4-BE49-F238E27FC236}">
                <a16:creationId xmlns:a16="http://schemas.microsoft.com/office/drawing/2014/main" id="{55892805-E7E0-475B-827D-43261623EE0A}"/>
              </a:ext>
            </a:extLst>
          </p:cNvPr>
          <p:cNvSpPr txBox="1">
            <a:spLocks noChangeAspect="1"/>
          </p:cNvSpPr>
          <p:nvPr/>
        </p:nvSpPr>
        <p:spPr>
          <a:xfrm>
            <a:off x="50800" y="0"/>
            <a:ext cx="6120000" cy="338554"/>
          </a:xfrm>
          <a:prstGeom prst="rect">
            <a:avLst/>
          </a:prstGeom>
          <a:noFill/>
          <a:ln>
            <a:noFill/>
          </a:ln>
        </p:spPr>
        <p:txBody>
          <a:bodyPr wrap="square" lIns="0" rtlCol="0">
            <a:spAutoFit/>
          </a:bodyPr>
          <a:lstStyle/>
          <a:p>
            <a:r>
              <a:rPr lang="en-US" altLang="ja-JP" sz="1600" b="1" dirty="0">
                <a:latin typeface="ＭＳ 明朝" panose="02020609040205080304" pitchFamily="17" charset="-128"/>
                <a:ea typeface="ＭＳ 明朝" panose="02020609040205080304" pitchFamily="17" charset="-128"/>
              </a:rPr>
              <a:t>4.</a:t>
            </a:r>
            <a:r>
              <a:rPr lang="ja-JP" altLang="en-US" sz="1600" b="1" dirty="0">
                <a:latin typeface="ＭＳ 明朝" panose="02020609040205080304" pitchFamily="17" charset="-128"/>
                <a:ea typeface="ＭＳ 明朝" panose="02020609040205080304" pitchFamily="17" charset="-128"/>
              </a:rPr>
              <a:t>介護保険の状況</a:t>
            </a:r>
            <a:endParaRPr lang="ja-JP" altLang="ja-JP" sz="1600" dirty="0">
              <a:latin typeface="ＭＳ 明朝" panose="02020609040205080304" pitchFamily="17" charset="-128"/>
              <a:ea typeface="ＭＳ 明朝" panose="02020609040205080304" pitchFamily="17" charset="-128"/>
            </a:endParaRPr>
          </a:p>
        </p:txBody>
      </p:sp>
      <p:sp>
        <p:nvSpPr>
          <p:cNvPr id="3" name="注釈文章 9">
            <a:extLst>
              <a:ext uri="{FF2B5EF4-FFF2-40B4-BE49-F238E27FC236}">
                <a16:creationId xmlns:a16="http://schemas.microsoft.com/office/drawing/2014/main" id="{F9FC1D7B-AB10-7B55-8925-0814418606C9}"/>
              </a:ext>
            </a:extLst>
          </p:cNvPr>
          <p:cNvSpPr txBox="1">
            <a:spLocks noChangeAspect="1"/>
          </p:cNvSpPr>
          <p:nvPr/>
        </p:nvSpPr>
        <p:spPr>
          <a:xfrm>
            <a:off x="165100" y="4698698"/>
            <a:ext cx="2912164" cy="215444"/>
          </a:xfrm>
          <a:prstGeom prst="rect">
            <a:avLst/>
          </a:prstGeom>
          <a:noFill/>
        </p:spPr>
        <p:txBody>
          <a:bodyPr wrap="none" lIns="0" rIns="90000" rtlCol="0">
            <a:spAutoFit/>
          </a:bodyPr>
          <a:lstStyle>
            <a:defPPr>
              <a:defRPr lang="ja-JP"/>
            </a:defPPr>
            <a:lvl1pPr>
              <a:defRPr sz="800">
                <a:latin typeface="ＭＳ 明朝" panose="02020609040205080304" pitchFamily="17" charset="-128"/>
                <a:ea typeface="ＭＳ 明朝" panose="02020609040205080304" pitchFamily="17" charset="-128"/>
              </a:defRPr>
            </a:lvl1pPr>
          </a:lstStyle>
          <a:p>
            <a:r>
              <a:rPr lang="ja-JP" altLang="en-US" dirty="0"/>
              <a:t>出典</a:t>
            </a:r>
            <a:r>
              <a:rPr lang="en-US" altLang="ja-JP" dirty="0"/>
              <a:t>:</a:t>
            </a:r>
            <a:r>
              <a:rPr lang="ja-JP" altLang="en-US" dirty="0"/>
              <a:t>国保データベース</a:t>
            </a:r>
            <a:r>
              <a:rPr lang="en-US" altLang="ja-JP" dirty="0"/>
              <a:t>(KDB)</a:t>
            </a:r>
            <a:r>
              <a:rPr lang="ja-JP" altLang="en-US" dirty="0"/>
              <a:t>システム </a:t>
            </a:r>
            <a:r>
              <a:rPr lang="en-US" altLang="ja-JP" dirty="0"/>
              <a:t>｢</a:t>
            </a:r>
            <a:r>
              <a:rPr lang="ja-JP" altLang="en-US" dirty="0"/>
              <a:t>地域の全体像の把握</a:t>
            </a:r>
            <a:r>
              <a:rPr lang="en-US" altLang="ja-JP" dirty="0"/>
              <a:t>｣</a:t>
            </a:r>
            <a:endParaRPr lang="ja-JP" altLang="en-US" dirty="0"/>
          </a:p>
        </p:txBody>
      </p:sp>
      <p:sp>
        <p:nvSpPr>
          <p:cNvPr id="4" name="注釈文章 9">
            <a:extLst>
              <a:ext uri="{FF2B5EF4-FFF2-40B4-BE49-F238E27FC236}">
                <a16:creationId xmlns:a16="http://schemas.microsoft.com/office/drawing/2014/main" id="{C02C0CC1-03D0-CB9D-4795-545439D38F73}"/>
              </a:ext>
            </a:extLst>
          </p:cNvPr>
          <p:cNvSpPr txBox="1">
            <a:spLocks/>
          </p:cNvSpPr>
          <p:nvPr/>
        </p:nvSpPr>
        <p:spPr>
          <a:xfrm>
            <a:off x="170434" y="8605028"/>
            <a:ext cx="2912164" cy="215444"/>
          </a:xfrm>
          <a:prstGeom prst="rect">
            <a:avLst/>
          </a:prstGeom>
          <a:noFill/>
        </p:spPr>
        <p:txBody>
          <a:bodyPr wrap="none" lIns="0" rIns="90000" rtlCol="0">
            <a:spAutoFit/>
          </a:bodyPr>
          <a:lstStyle>
            <a:defPPr>
              <a:defRPr lang="ja-JP"/>
            </a:defPPr>
            <a:lvl1pPr>
              <a:defRPr sz="800">
                <a:latin typeface="ＭＳ 明朝" panose="02020609040205080304" pitchFamily="17" charset="-128"/>
                <a:ea typeface="ＭＳ 明朝" panose="02020609040205080304" pitchFamily="17" charset="-128"/>
              </a:defRPr>
            </a:lvl1pPr>
          </a:lstStyle>
          <a:p>
            <a:r>
              <a:rPr lang="ja-JP" altLang="en-US" dirty="0"/>
              <a:t>出典</a:t>
            </a:r>
            <a:r>
              <a:rPr lang="en-US" altLang="ja-JP" dirty="0"/>
              <a:t>:</a:t>
            </a:r>
            <a:r>
              <a:rPr lang="ja-JP" altLang="en-US" dirty="0"/>
              <a:t>国保データベース</a:t>
            </a:r>
            <a:r>
              <a:rPr lang="en-US" altLang="ja-JP" dirty="0"/>
              <a:t>(KDB)</a:t>
            </a:r>
            <a:r>
              <a:rPr lang="ja-JP" altLang="en-US" dirty="0"/>
              <a:t>システム </a:t>
            </a:r>
            <a:r>
              <a:rPr lang="en-US" altLang="ja-JP" dirty="0"/>
              <a:t>｢</a:t>
            </a:r>
            <a:r>
              <a:rPr lang="ja-JP" altLang="en-US" dirty="0"/>
              <a:t>地域の全体像の把握</a:t>
            </a:r>
            <a:r>
              <a:rPr lang="en-US" altLang="ja-JP" dirty="0"/>
              <a:t>｣</a:t>
            </a:r>
            <a:endParaRPr lang="ja-JP" altLang="en-US" dirty="0"/>
          </a:p>
        </p:txBody>
      </p:sp>
      <p:pic>
        <p:nvPicPr>
          <p:cNvPr id="7" name="図 6">
            <a:extLst>
              <a:ext uri="{FF2B5EF4-FFF2-40B4-BE49-F238E27FC236}">
                <a16:creationId xmlns:a16="http://schemas.microsoft.com/office/drawing/2014/main" id="{5E1996A1-CC33-49B2-8AF0-50D8009A4918}"/>
              </a:ext>
            </a:extLst>
          </p:cNvPr>
          <p:cNvPicPr>
            <a:picLocks noChangeAspect="1"/>
          </p:cNvPicPr>
          <p:nvPr/>
        </p:nvPicPr>
        <p:blipFill>
          <a:blip r:embed="rId2"/>
          <a:stretch>
            <a:fillRect/>
          </a:stretch>
        </p:blipFill>
        <p:spPr>
          <a:xfrm>
            <a:off x="165100" y="1473241"/>
            <a:ext cx="3831008" cy="3215585"/>
          </a:xfrm>
          <a:prstGeom prst="rect">
            <a:avLst/>
          </a:prstGeom>
        </p:spPr>
      </p:pic>
      <p:pic>
        <p:nvPicPr>
          <p:cNvPr id="6" name="図 5">
            <a:extLst>
              <a:ext uri="{FF2B5EF4-FFF2-40B4-BE49-F238E27FC236}">
                <a16:creationId xmlns:a16="http://schemas.microsoft.com/office/drawing/2014/main" id="{74E4D627-187F-40E9-90B3-345471121E1B}"/>
              </a:ext>
            </a:extLst>
          </p:cNvPr>
          <p:cNvPicPr>
            <a:picLocks noChangeAspect="1"/>
          </p:cNvPicPr>
          <p:nvPr/>
        </p:nvPicPr>
        <p:blipFill>
          <a:blip r:embed="rId3"/>
          <a:stretch>
            <a:fillRect/>
          </a:stretch>
        </p:blipFill>
        <p:spPr>
          <a:xfrm>
            <a:off x="165099" y="5328920"/>
            <a:ext cx="6096000" cy="3288807"/>
          </a:xfrm>
          <a:prstGeom prst="rect">
            <a:avLst/>
          </a:prstGeom>
        </p:spPr>
      </p:pic>
    </p:spTree>
    <p:extLst>
      <p:ext uri="{BB962C8B-B14F-4D97-AF65-F5344CB8AC3E}">
        <p14:creationId xmlns:p14="http://schemas.microsoft.com/office/powerpoint/2010/main" val="80901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a:spLocks noChangeAspect="1"/>
          </p:cNvSpPr>
          <p:nvPr/>
        </p:nvSpPr>
        <p:spPr>
          <a:xfrm>
            <a:off x="165100" y="190500"/>
            <a:ext cx="6238800" cy="774116"/>
          </a:xfrm>
          <a:prstGeom prst="rect">
            <a:avLst/>
          </a:prstGeom>
          <a:noFill/>
          <a:ln>
            <a:noFill/>
          </a:ln>
        </p:spPr>
        <p:txBody>
          <a:bodyPr wrap="square" lIns="0" rIns="90000" rtlCol="0">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a:t>
            </a:r>
            <a:r>
              <a:rPr lang="ja-JP" altLang="en-US" sz="1200" dirty="0">
                <a:latin typeface="ＭＳ 明朝" panose="02020609040205080304" pitchFamily="17" charset="-128"/>
                <a:ea typeface="ＭＳ 明朝" panose="02020609040205080304" pitchFamily="17" charset="-128"/>
              </a:rPr>
              <a:t>以下は、</a:t>
            </a:r>
            <a:r>
              <a:rPr lang="ja-JP" altLang="en-US" sz="1200" dirty="0">
                <a:latin typeface="ＭＳ 明朝" panose="02020609040205080304" pitchFamily="17" charset="-128"/>
                <a:ea typeface="ＭＳ 明朝" panose="02020609040205080304" pitchFamily="17" charset="-128"/>
                <a:cs typeface="Times New Roman" pitchFamily="18" charset="0"/>
              </a:rPr>
              <a:t>平成</a:t>
            </a:r>
            <a:r>
              <a:rPr lang="en-US" altLang="ja-JP" sz="1200" dirty="0">
                <a:latin typeface="ＭＳ 明朝" panose="02020609040205080304" pitchFamily="17" charset="-128"/>
                <a:ea typeface="ＭＳ 明朝" panose="02020609040205080304" pitchFamily="17" charset="-128"/>
                <a:cs typeface="Times New Roman" pitchFamily="18" charset="0"/>
              </a:rPr>
              <a:t>30</a:t>
            </a:r>
            <a:r>
              <a:rPr lang="ja-JP" altLang="en-US" sz="1200" dirty="0">
                <a:latin typeface="ＭＳ 明朝" panose="02020609040205080304" pitchFamily="17" charset="-128"/>
                <a:ea typeface="ＭＳ 明朝" panose="02020609040205080304" pitchFamily="17" charset="-128"/>
                <a:cs typeface="Times New Roman" pitchFamily="18" charset="0"/>
              </a:rPr>
              <a:t>年度</a:t>
            </a:r>
            <a:r>
              <a:rPr lang="ja-JP" altLang="en-US" sz="1200" dirty="0">
                <a:solidFill>
                  <a:sysClr val="windowText" lastClr="000000"/>
                </a:solidFill>
                <a:latin typeface="ＭＳ 明朝" panose="02020609040205080304" pitchFamily="17" charset="-128"/>
                <a:ea typeface="ＭＳ 明朝" panose="02020609040205080304" pitchFamily="17" charset="-128"/>
              </a:rPr>
              <a:t>から令和</a:t>
            </a:r>
            <a:r>
              <a:rPr lang="en-US" altLang="ja-JP" sz="1200" dirty="0">
                <a:solidFill>
                  <a:sysClr val="windowText" lastClr="000000"/>
                </a:solidFill>
                <a:latin typeface="ＭＳ 明朝" panose="02020609040205080304" pitchFamily="17" charset="-128"/>
                <a:ea typeface="ＭＳ 明朝" panose="02020609040205080304" pitchFamily="17" charset="-128"/>
              </a:rPr>
              <a:t>4</a:t>
            </a:r>
            <a:r>
              <a:rPr lang="ja-JP" altLang="en-US" sz="1200" dirty="0">
                <a:solidFill>
                  <a:sysClr val="windowText" lastClr="000000"/>
                </a:solidFill>
                <a:latin typeface="ＭＳ 明朝" panose="02020609040205080304" pitchFamily="17" charset="-128"/>
                <a:ea typeface="ＭＳ 明朝" panose="02020609040205080304" pitchFamily="17" charset="-128"/>
              </a:rPr>
              <a:t>年度における、要介護</a:t>
            </a:r>
            <a:r>
              <a:rPr lang="en-US" altLang="ja-JP" sz="1200" dirty="0">
                <a:solidFill>
                  <a:sysClr val="windowText" lastClr="000000"/>
                </a:solidFill>
                <a:latin typeface="ＭＳ 明朝" panose="02020609040205080304" pitchFamily="17" charset="-128"/>
                <a:ea typeface="ＭＳ 明朝" panose="02020609040205080304" pitchFamily="17" charset="-128"/>
              </a:rPr>
              <a:t>(</a:t>
            </a:r>
            <a:r>
              <a:rPr lang="ja-JP" altLang="en-US" sz="1200" dirty="0">
                <a:solidFill>
                  <a:sysClr val="windowText" lastClr="000000"/>
                </a:solidFill>
                <a:latin typeface="ＭＳ 明朝" panose="02020609040205080304" pitchFamily="17" charset="-128"/>
                <a:ea typeface="ＭＳ 明朝" panose="02020609040205080304" pitchFamily="17" charset="-128"/>
              </a:rPr>
              <a:t>支援</a:t>
            </a:r>
            <a:r>
              <a:rPr lang="en-US" altLang="ja-JP" sz="1200" dirty="0">
                <a:solidFill>
                  <a:sysClr val="windowText" lastClr="000000"/>
                </a:solidFill>
                <a:latin typeface="ＭＳ 明朝" panose="02020609040205080304" pitchFamily="17" charset="-128"/>
                <a:ea typeface="ＭＳ 明朝" panose="02020609040205080304" pitchFamily="17" charset="-128"/>
              </a:rPr>
              <a:t>)</a:t>
            </a:r>
            <a:r>
              <a:rPr lang="ja-JP" altLang="en-US" sz="1200" dirty="0">
                <a:solidFill>
                  <a:sysClr val="windowText" lastClr="000000"/>
                </a:solidFill>
                <a:latin typeface="ＭＳ 明朝" panose="02020609040205080304" pitchFamily="17" charset="-128"/>
                <a:ea typeface="ＭＳ 明朝" panose="02020609040205080304" pitchFamily="17" charset="-128"/>
              </a:rPr>
              <a:t>認定率及び認定者数を年度別に</a:t>
            </a:r>
            <a:r>
              <a:rPr lang="ja-JP" altLang="en-US" sz="1200" dirty="0">
                <a:latin typeface="ＭＳ 明朝" panose="02020609040205080304" pitchFamily="17" charset="-128"/>
                <a:ea typeface="ＭＳ 明朝" panose="02020609040205080304" pitchFamily="17" charset="-128"/>
              </a:rPr>
              <a:t>示したものです</a:t>
            </a:r>
            <a:r>
              <a:rPr lang="ja-JP" altLang="en-US" sz="1200" dirty="0">
                <a:solidFill>
                  <a:sysClr val="windowText" lastClr="000000"/>
                </a:solidFill>
                <a:latin typeface="ＭＳ 明朝" panose="02020609040205080304" pitchFamily="17" charset="-128"/>
                <a:ea typeface="ＭＳ 明朝" panose="02020609040205080304" pitchFamily="17" charset="-128"/>
              </a:rPr>
              <a:t>。令和</a:t>
            </a:r>
            <a:r>
              <a:rPr lang="en-US" altLang="ja-JP" sz="1200" dirty="0">
                <a:solidFill>
                  <a:sysClr val="windowText" lastClr="000000"/>
                </a:solidFill>
                <a:latin typeface="ＭＳ 明朝" panose="02020609040205080304" pitchFamily="17" charset="-128"/>
                <a:ea typeface="ＭＳ 明朝" panose="02020609040205080304" pitchFamily="17" charset="-128"/>
              </a:rPr>
              <a:t>4</a:t>
            </a:r>
            <a:r>
              <a:rPr lang="ja-JP" altLang="en-US" sz="1200" dirty="0">
                <a:solidFill>
                  <a:sysClr val="windowText" lastClr="000000"/>
                </a:solidFill>
                <a:latin typeface="ＭＳ 明朝" panose="02020609040205080304" pitchFamily="17" charset="-128"/>
                <a:ea typeface="ＭＳ 明朝" panose="02020609040205080304" pitchFamily="17" charset="-128"/>
              </a:rPr>
              <a:t>年度認定率</a:t>
            </a:r>
            <a:r>
              <a:rPr lang="en-US" altLang="ja-JP" sz="1200" dirty="0">
                <a:solidFill>
                  <a:sysClr val="windowText" lastClr="000000"/>
                </a:solidFill>
                <a:latin typeface="ＭＳ 明朝" panose="02020609040205080304" pitchFamily="17" charset="-128"/>
                <a:ea typeface="ＭＳ 明朝" panose="02020609040205080304" pitchFamily="17" charset="-128"/>
              </a:rPr>
              <a:t>15.4%</a:t>
            </a:r>
            <a:r>
              <a:rPr lang="ja-JP" altLang="en-US" sz="1200" dirty="0">
                <a:solidFill>
                  <a:sysClr val="windowText" lastClr="000000"/>
                </a:solidFill>
                <a:latin typeface="ＭＳ 明朝" panose="02020609040205080304" pitchFamily="17" charset="-128"/>
                <a:ea typeface="ＭＳ 明朝" panose="02020609040205080304" pitchFamily="17" charset="-128"/>
              </a:rPr>
              <a:t>は平成</a:t>
            </a:r>
            <a:r>
              <a:rPr lang="en-US" altLang="ja-JP" sz="1200" dirty="0">
                <a:solidFill>
                  <a:sysClr val="windowText" lastClr="000000"/>
                </a:solidFill>
                <a:latin typeface="ＭＳ 明朝" panose="02020609040205080304" pitchFamily="17" charset="-128"/>
                <a:ea typeface="ＭＳ 明朝" panose="02020609040205080304" pitchFamily="17" charset="-128"/>
              </a:rPr>
              <a:t>30</a:t>
            </a:r>
            <a:r>
              <a:rPr lang="ja-JP" altLang="en-US" sz="1200" dirty="0">
                <a:solidFill>
                  <a:sysClr val="windowText" lastClr="000000"/>
                </a:solidFill>
                <a:latin typeface="ＭＳ 明朝" panose="02020609040205080304" pitchFamily="17" charset="-128"/>
                <a:ea typeface="ＭＳ 明朝" panose="02020609040205080304" pitchFamily="17" charset="-128"/>
              </a:rPr>
              <a:t>年度</a:t>
            </a:r>
            <a:r>
              <a:rPr lang="en-US" altLang="ja-JP" sz="1200" dirty="0">
                <a:latin typeface="ＭＳ 明朝" panose="02020609040205080304" pitchFamily="17" charset="-128"/>
                <a:ea typeface="ＭＳ 明朝" panose="02020609040205080304" pitchFamily="17" charset="-128"/>
                <a:cs typeface="Times New Roman" pitchFamily="18" charset="0"/>
              </a:rPr>
              <a:t>15.9%</a:t>
            </a:r>
            <a:r>
              <a:rPr lang="ja-JP" altLang="en-US" sz="1200" dirty="0">
                <a:solidFill>
                  <a:sysClr val="windowText" lastClr="000000"/>
                </a:solidFill>
                <a:latin typeface="ＭＳ 明朝" panose="02020609040205080304" pitchFamily="17" charset="-128"/>
                <a:ea typeface="ＭＳ 明朝" panose="02020609040205080304" pitchFamily="17" charset="-128"/>
              </a:rPr>
              <a:t>より</a:t>
            </a:r>
            <a:r>
              <a:rPr lang="en-US" altLang="ja-JP" sz="1200" dirty="0">
                <a:solidFill>
                  <a:sysClr val="windowText" lastClr="000000"/>
                </a:solidFill>
                <a:latin typeface="ＭＳ 明朝" panose="02020609040205080304" pitchFamily="17" charset="-128"/>
                <a:ea typeface="ＭＳ 明朝" panose="02020609040205080304" pitchFamily="17" charset="-128"/>
              </a:rPr>
              <a:t>0.5</a:t>
            </a:r>
            <a:r>
              <a:rPr lang="ja-JP" altLang="en-US" sz="1200" dirty="0">
                <a:solidFill>
                  <a:sysClr val="windowText" lastClr="000000"/>
                </a:solidFill>
                <a:latin typeface="ＭＳ 明朝" panose="02020609040205080304" pitchFamily="17" charset="-128"/>
                <a:ea typeface="ＭＳ 明朝" panose="02020609040205080304" pitchFamily="17" charset="-128"/>
              </a:rPr>
              <a:t>ポイント減少しており、令和</a:t>
            </a:r>
            <a:r>
              <a:rPr lang="en-US" altLang="ja-JP" sz="1200" dirty="0">
                <a:solidFill>
                  <a:sysClr val="windowText" lastClr="000000"/>
                </a:solidFill>
                <a:latin typeface="ＭＳ 明朝" panose="02020609040205080304" pitchFamily="17" charset="-128"/>
                <a:ea typeface="ＭＳ 明朝" panose="02020609040205080304" pitchFamily="17" charset="-128"/>
              </a:rPr>
              <a:t>4</a:t>
            </a:r>
            <a:r>
              <a:rPr lang="ja-JP" altLang="en-US" sz="1200" dirty="0">
                <a:solidFill>
                  <a:sysClr val="windowText" lastClr="000000"/>
                </a:solidFill>
                <a:latin typeface="ＭＳ 明朝" panose="02020609040205080304" pitchFamily="17" charset="-128"/>
                <a:ea typeface="ＭＳ 明朝" panose="02020609040205080304" pitchFamily="17" charset="-128"/>
              </a:rPr>
              <a:t>年度の認定者数</a:t>
            </a:r>
            <a:r>
              <a:rPr lang="en-US" altLang="ja-JP" sz="1200" dirty="0">
                <a:solidFill>
                  <a:sysClr val="windowText" lastClr="000000"/>
                </a:solidFill>
                <a:latin typeface="ＭＳ 明朝" panose="02020609040205080304" pitchFamily="17" charset="-128"/>
                <a:ea typeface="ＭＳ 明朝" panose="02020609040205080304" pitchFamily="17" charset="-128"/>
              </a:rPr>
              <a:t>1,165</a:t>
            </a:r>
            <a:r>
              <a:rPr lang="ja-JP" altLang="en-US" sz="1200" dirty="0">
                <a:solidFill>
                  <a:sysClr val="windowText" lastClr="000000"/>
                </a:solidFill>
                <a:latin typeface="ＭＳ 明朝" panose="02020609040205080304" pitchFamily="17" charset="-128"/>
                <a:ea typeface="ＭＳ 明朝" panose="02020609040205080304" pitchFamily="17" charset="-128"/>
              </a:rPr>
              <a:t>人は平成</a:t>
            </a:r>
            <a:r>
              <a:rPr lang="en-US" altLang="ja-JP" sz="1200" dirty="0">
                <a:solidFill>
                  <a:sysClr val="windowText" lastClr="000000"/>
                </a:solidFill>
                <a:latin typeface="ＭＳ 明朝" panose="02020609040205080304" pitchFamily="17" charset="-128"/>
                <a:ea typeface="ＭＳ 明朝" panose="02020609040205080304" pitchFamily="17" charset="-128"/>
              </a:rPr>
              <a:t>30</a:t>
            </a:r>
            <a:r>
              <a:rPr lang="ja-JP" altLang="en-US" sz="1200" dirty="0">
                <a:solidFill>
                  <a:sysClr val="windowText" lastClr="000000"/>
                </a:solidFill>
                <a:latin typeface="ＭＳ 明朝" panose="02020609040205080304" pitchFamily="17" charset="-128"/>
                <a:ea typeface="ＭＳ 明朝" panose="02020609040205080304" pitchFamily="17" charset="-128"/>
              </a:rPr>
              <a:t>年度</a:t>
            </a:r>
            <a:r>
              <a:rPr lang="en-US" altLang="ja-JP" sz="1200" dirty="0">
                <a:solidFill>
                  <a:sysClr val="windowText" lastClr="000000"/>
                </a:solidFill>
                <a:latin typeface="ＭＳ 明朝" panose="02020609040205080304" pitchFamily="17" charset="-128"/>
                <a:ea typeface="ＭＳ 明朝" panose="02020609040205080304" pitchFamily="17" charset="-128"/>
              </a:rPr>
              <a:t>1,087</a:t>
            </a:r>
            <a:r>
              <a:rPr lang="ja-JP" altLang="en-US" sz="1200" dirty="0">
                <a:solidFill>
                  <a:sysClr val="windowText" lastClr="000000"/>
                </a:solidFill>
                <a:latin typeface="ＭＳ 明朝" panose="02020609040205080304" pitchFamily="17" charset="-128"/>
                <a:ea typeface="ＭＳ 明朝" panose="02020609040205080304" pitchFamily="17" charset="-128"/>
              </a:rPr>
              <a:t>人より</a:t>
            </a:r>
            <a:r>
              <a:rPr lang="en-US" altLang="ja-JP" sz="1200" dirty="0">
                <a:solidFill>
                  <a:sysClr val="windowText" lastClr="000000"/>
                </a:solidFill>
                <a:latin typeface="ＭＳ 明朝" panose="02020609040205080304" pitchFamily="17" charset="-128"/>
                <a:ea typeface="ＭＳ 明朝" panose="02020609040205080304" pitchFamily="17" charset="-128"/>
              </a:rPr>
              <a:t>78</a:t>
            </a:r>
            <a:r>
              <a:rPr lang="ja-JP" altLang="en-US" sz="1200" dirty="0">
                <a:solidFill>
                  <a:sysClr val="windowText" lastClr="000000"/>
                </a:solidFill>
                <a:latin typeface="ＭＳ 明朝" panose="02020609040205080304" pitchFamily="17" charset="-128"/>
                <a:ea typeface="ＭＳ 明朝" panose="02020609040205080304" pitchFamily="17" charset="-128"/>
              </a:rPr>
              <a:t>人増加しています</a:t>
            </a: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a:t>
            </a: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2" name="スライド番号プレースホルダー 1">
            <a:extLst>
              <a:ext uri="{FF2B5EF4-FFF2-40B4-BE49-F238E27FC236}">
                <a16:creationId xmlns:a16="http://schemas.microsoft.com/office/drawing/2014/main" id="{76EA3D36-5199-43BD-838E-6B0C1504AD1F}"/>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pPr/>
              <a:t>20</a:t>
            </a:fld>
            <a:endParaRPr lang="ja-JP" altLang="en-US" sz="1000" dirty="0"/>
          </a:p>
        </p:txBody>
      </p:sp>
      <p:sp>
        <p:nvSpPr>
          <p:cNvPr id="15" name="Rectangle 5"/>
          <p:cNvSpPr>
            <a:spLocks noChangeAspect="1" noChangeArrowheads="1"/>
          </p:cNvSpPr>
          <p:nvPr/>
        </p:nvSpPr>
        <p:spPr bwMode="auto">
          <a:xfrm>
            <a:off x="165100" y="1126649"/>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要介護</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支援</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認定率及び認定者数</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4" name="注釈文章 9">
            <a:extLst>
              <a:ext uri="{FF2B5EF4-FFF2-40B4-BE49-F238E27FC236}">
                <a16:creationId xmlns:a16="http://schemas.microsoft.com/office/drawing/2014/main" id="{C1ED7CC0-7E08-4C1F-7D3E-F171FC649B3F}"/>
              </a:ext>
            </a:extLst>
          </p:cNvPr>
          <p:cNvSpPr txBox="1">
            <a:spLocks noChangeAspect="1"/>
          </p:cNvSpPr>
          <p:nvPr/>
        </p:nvSpPr>
        <p:spPr>
          <a:xfrm>
            <a:off x="170434" y="4410784"/>
            <a:ext cx="2912164" cy="215444"/>
          </a:xfrm>
          <a:prstGeom prst="rect">
            <a:avLst/>
          </a:prstGeom>
          <a:noFill/>
        </p:spPr>
        <p:txBody>
          <a:bodyPr wrap="none" lIns="0" rIns="90000" rtlCol="0">
            <a:spAutoFit/>
          </a:bodyPr>
          <a:lstStyle>
            <a:defPPr>
              <a:defRPr lang="ja-JP"/>
            </a:defPPr>
            <a:lvl1pPr>
              <a:defRPr sz="800">
                <a:latin typeface="ＭＳ 明朝" panose="02020609040205080304" pitchFamily="17" charset="-128"/>
                <a:ea typeface="ＭＳ 明朝" panose="02020609040205080304" pitchFamily="17" charset="-128"/>
              </a:defRPr>
            </a:lvl1pPr>
          </a:lstStyle>
          <a:p>
            <a:r>
              <a:rPr lang="ja-JP" altLang="en-US" dirty="0"/>
              <a:t>出典</a:t>
            </a:r>
            <a:r>
              <a:rPr lang="en-US" altLang="ja-JP" dirty="0"/>
              <a:t>:</a:t>
            </a:r>
            <a:r>
              <a:rPr lang="ja-JP" altLang="en-US" dirty="0"/>
              <a:t>国保データベース</a:t>
            </a:r>
            <a:r>
              <a:rPr lang="en-US" altLang="ja-JP" dirty="0"/>
              <a:t>(KDB)</a:t>
            </a:r>
            <a:r>
              <a:rPr lang="ja-JP" altLang="en-US" dirty="0"/>
              <a:t>システム </a:t>
            </a:r>
            <a:r>
              <a:rPr lang="en-US" altLang="ja-JP" dirty="0"/>
              <a:t>｢</a:t>
            </a:r>
            <a:r>
              <a:rPr lang="ja-JP" altLang="en-US" dirty="0"/>
              <a:t>地域の全体像の把握</a:t>
            </a:r>
            <a:r>
              <a:rPr lang="en-US" altLang="ja-JP" dirty="0"/>
              <a:t>｣</a:t>
            </a:r>
            <a:endParaRPr lang="ja-JP" altLang="en-US" dirty="0"/>
          </a:p>
        </p:txBody>
      </p:sp>
      <p:sp>
        <p:nvSpPr>
          <p:cNvPr id="8" name="注釈文章 9">
            <a:extLst>
              <a:ext uri="{FF2B5EF4-FFF2-40B4-BE49-F238E27FC236}">
                <a16:creationId xmlns:a16="http://schemas.microsoft.com/office/drawing/2014/main" id="{BC42BBF9-DDF6-41D5-833B-39F17A573EDB}"/>
              </a:ext>
            </a:extLst>
          </p:cNvPr>
          <p:cNvSpPr txBox="1">
            <a:spLocks/>
          </p:cNvSpPr>
          <p:nvPr/>
        </p:nvSpPr>
        <p:spPr>
          <a:xfrm>
            <a:off x="170434" y="7431856"/>
            <a:ext cx="2912164" cy="215444"/>
          </a:xfrm>
          <a:prstGeom prst="rect">
            <a:avLst/>
          </a:prstGeom>
          <a:noFill/>
        </p:spPr>
        <p:txBody>
          <a:bodyPr wrap="none" lIns="0" rIns="90000" rtlCol="0">
            <a:spAutoFit/>
          </a:bodyPr>
          <a:lstStyle>
            <a:defPPr>
              <a:defRPr lang="ja-JP"/>
            </a:defPPr>
            <a:lvl1pPr>
              <a:defRPr sz="800">
                <a:latin typeface="ＭＳ 明朝" panose="02020609040205080304" pitchFamily="17" charset="-128"/>
                <a:ea typeface="ＭＳ 明朝" panose="02020609040205080304" pitchFamily="17" charset="-128"/>
              </a:defRPr>
            </a:lvl1pPr>
          </a:lstStyle>
          <a:p>
            <a:r>
              <a:rPr lang="ja-JP" altLang="en-US" dirty="0"/>
              <a:t>出典</a:t>
            </a:r>
            <a:r>
              <a:rPr lang="en-US" altLang="ja-JP" dirty="0"/>
              <a:t>:</a:t>
            </a:r>
            <a:r>
              <a:rPr lang="ja-JP" altLang="en-US" dirty="0"/>
              <a:t>国保データベース</a:t>
            </a:r>
            <a:r>
              <a:rPr lang="en-US" altLang="ja-JP" dirty="0"/>
              <a:t>(KDB)</a:t>
            </a:r>
            <a:r>
              <a:rPr lang="ja-JP" altLang="en-US" dirty="0"/>
              <a:t>システム </a:t>
            </a:r>
            <a:r>
              <a:rPr lang="en-US" altLang="ja-JP" dirty="0"/>
              <a:t>｢</a:t>
            </a:r>
            <a:r>
              <a:rPr lang="ja-JP" altLang="en-US" dirty="0"/>
              <a:t>地域の全体像の把握</a:t>
            </a:r>
            <a:r>
              <a:rPr lang="en-US" altLang="ja-JP" dirty="0"/>
              <a:t>｣</a:t>
            </a:r>
            <a:endParaRPr lang="ja-JP" altLang="en-US" dirty="0"/>
          </a:p>
        </p:txBody>
      </p:sp>
      <p:sp>
        <p:nvSpPr>
          <p:cNvPr id="9" name="テキスト ボックス 8">
            <a:extLst>
              <a:ext uri="{FF2B5EF4-FFF2-40B4-BE49-F238E27FC236}">
                <a16:creationId xmlns:a16="http://schemas.microsoft.com/office/drawing/2014/main" id="{771D89CA-C2E7-0FAA-8853-A1F93F56DA55}"/>
              </a:ext>
            </a:extLst>
          </p:cNvPr>
          <p:cNvSpPr txBox="1">
            <a:spLocks noChangeAspect="1"/>
          </p:cNvSpPr>
          <p:nvPr/>
        </p:nvSpPr>
        <p:spPr>
          <a:xfrm>
            <a:off x="183347" y="4860032"/>
            <a:ext cx="2014482" cy="314234"/>
          </a:xfrm>
          <a:prstGeom prst="rect">
            <a:avLst/>
          </a:prstGeom>
          <a:noFill/>
          <a:ln>
            <a:noFill/>
          </a:ln>
        </p:spPr>
        <p:txBody>
          <a:bodyPr wrap="none" lIns="0" tIns="34017" rIns="90000" rtlCol="0" anchor="ctr">
            <a:spAutoFit/>
          </a:bodyPr>
          <a:lstStyle>
            <a:defPPr>
              <a:defRPr lang="ja-JP"/>
            </a:defPPr>
            <a:lvl1pPr indent="0" defTabSz="864017">
              <a:lnSpc>
                <a:spcPct val="150000"/>
              </a:lnSpc>
              <a:defRPr kumimoji="0" sz="1200" kern="0">
                <a:solidFill>
                  <a:sysClr val="windowText" lastClr="000000"/>
                </a:solidFill>
                <a:latin typeface="ＭＳ 明朝" panose="02020609040205080304" pitchFamily="17" charset="-128"/>
                <a:ea typeface="ＭＳ 明朝" panose="02020609040205080304" pitchFamily="17" charset="-128"/>
              </a:defRPr>
            </a:lvl1pPr>
          </a:lstStyle>
          <a:p>
            <a:r>
              <a:rPr lang="ja-JP" altLang="en-US" dirty="0"/>
              <a:t>年度別 </a:t>
            </a:r>
            <a:r>
              <a:rPr lang="zh-TW" altLang="en-US" sz="1200" dirty="0">
                <a:latin typeface="ＭＳ 明朝"/>
                <a:ea typeface="ＭＳ 明朝"/>
                <a:cs typeface="Times New Roman" pitchFamily="18" charset="0"/>
              </a:rPr>
              <a:t>要介護</a:t>
            </a:r>
            <a:r>
              <a:rPr lang="en-US" altLang="zh-TW" sz="1200" dirty="0">
                <a:latin typeface="ＭＳ 明朝"/>
                <a:ea typeface="ＭＳ 明朝"/>
                <a:cs typeface="Times New Roman" pitchFamily="18" charset="0"/>
              </a:rPr>
              <a:t>(</a:t>
            </a:r>
            <a:r>
              <a:rPr lang="zh-TW" altLang="en-US" sz="1200" dirty="0">
                <a:latin typeface="ＭＳ 明朝"/>
                <a:ea typeface="ＭＳ 明朝"/>
                <a:cs typeface="Times New Roman" pitchFamily="18" charset="0"/>
              </a:rPr>
              <a:t>支援</a:t>
            </a:r>
            <a:r>
              <a:rPr lang="en-US" altLang="zh-TW" sz="1200" dirty="0">
                <a:latin typeface="ＭＳ 明朝"/>
                <a:ea typeface="ＭＳ 明朝"/>
                <a:cs typeface="Times New Roman" pitchFamily="18" charset="0"/>
              </a:rPr>
              <a:t>)</a:t>
            </a:r>
            <a:r>
              <a:rPr lang="ja-JP" altLang="en-US" dirty="0"/>
              <a:t>認定率</a:t>
            </a:r>
            <a:endParaRPr lang="en-US" altLang="ja-JP" dirty="0"/>
          </a:p>
        </p:txBody>
      </p:sp>
      <p:pic>
        <p:nvPicPr>
          <p:cNvPr id="10" name="図 9">
            <a:extLst>
              <a:ext uri="{FF2B5EF4-FFF2-40B4-BE49-F238E27FC236}">
                <a16:creationId xmlns:a16="http://schemas.microsoft.com/office/drawing/2014/main" id="{D2EE4524-2106-4199-8320-01C040134B8D}"/>
              </a:ext>
            </a:extLst>
          </p:cNvPr>
          <p:cNvPicPr>
            <a:picLocks noChangeAspect="1"/>
          </p:cNvPicPr>
          <p:nvPr/>
        </p:nvPicPr>
        <p:blipFill>
          <a:blip r:embed="rId2"/>
          <a:stretch>
            <a:fillRect/>
          </a:stretch>
        </p:blipFill>
        <p:spPr>
          <a:xfrm>
            <a:off x="165100" y="5177284"/>
            <a:ext cx="4546600" cy="2277418"/>
          </a:xfrm>
          <a:prstGeom prst="rect">
            <a:avLst/>
          </a:prstGeom>
        </p:spPr>
      </p:pic>
      <p:pic>
        <p:nvPicPr>
          <p:cNvPr id="7" name="図 6">
            <a:extLst>
              <a:ext uri="{FF2B5EF4-FFF2-40B4-BE49-F238E27FC236}">
                <a16:creationId xmlns:a16="http://schemas.microsoft.com/office/drawing/2014/main" id="{5F8C19A3-3A04-435E-925E-D5AC0F80E156}"/>
              </a:ext>
            </a:extLst>
          </p:cNvPr>
          <p:cNvPicPr>
            <a:picLocks noChangeAspect="1"/>
          </p:cNvPicPr>
          <p:nvPr/>
        </p:nvPicPr>
        <p:blipFill>
          <a:blip r:embed="rId3"/>
          <a:stretch>
            <a:fillRect/>
          </a:stretch>
        </p:blipFill>
        <p:spPr>
          <a:xfrm>
            <a:off x="165100" y="1397000"/>
            <a:ext cx="4394200" cy="3031938"/>
          </a:xfrm>
          <a:prstGeom prst="rect">
            <a:avLst/>
          </a:prstGeom>
        </p:spPr>
      </p:pic>
    </p:spTree>
    <p:extLst>
      <p:ext uri="{BB962C8B-B14F-4D97-AF65-F5344CB8AC3E}">
        <p14:creationId xmlns:p14="http://schemas.microsoft.com/office/powerpoint/2010/main" val="4082443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6EA3D36-5199-43BD-838E-6B0C1504AD1F}"/>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pPr/>
              <a:t>21</a:t>
            </a:fld>
            <a:endParaRPr lang="ja-JP" altLang="en-US" sz="1000" dirty="0"/>
          </a:p>
        </p:txBody>
      </p:sp>
      <p:sp>
        <p:nvSpPr>
          <p:cNvPr id="5" name="Rectangle 5">
            <a:extLst>
              <a:ext uri="{FF2B5EF4-FFF2-40B4-BE49-F238E27FC236}">
                <a16:creationId xmlns:a16="http://schemas.microsoft.com/office/drawing/2014/main" id="{FD7288F5-2B8B-4C18-8107-28987078DC67}"/>
              </a:ext>
            </a:extLst>
          </p:cNvPr>
          <p:cNvSpPr>
            <a:spLocks noChangeAspect="1" noChangeArrowheads="1"/>
          </p:cNvSpPr>
          <p:nvPr/>
        </p:nvSpPr>
        <p:spPr bwMode="auto">
          <a:xfrm>
            <a:off x="165100" y="1126649"/>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要介護状態区分別認定率の推移</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対象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第</a:t>
            </a:r>
            <a:r>
              <a:rPr lang="en-US" altLang="ja-JP" sz="1200" dirty="0">
                <a:latin typeface="ＭＳ 明朝" panose="02020609040205080304" pitchFamily="17" charset="-128"/>
                <a:ea typeface="ＭＳ 明朝" panose="02020609040205080304" pitchFamily="17" charset="-128"/>
                <a:cs typeface="ＭＳ Ｐゴシック" pitchFamily="50" charset="-128"/>
              </a:rPr>
              <a:t>1</a:t>
            </a:r>
            <a:r>
              <a:rPr lang="ja-JP" altLang="en-US" sz="1200" dirty="0">
                <a:latin typeface="ＭＳ 明朝" panose="02020609040205080304" pitchFamily="17" charset="-128"/>
                <a:ea typeface="ＭＳ 明朝" panose="02020609040205080304" pitchFamily="17" charset="-128"/>
                <a:cs typeface="ＭＳ Ｐゴシック" pitchFamily="50" charset="-128"/>
              </a:rPr>
              <a:t>号被保険者</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8" name="注釈文章 9">
            <a:extLst>
              <a:ext uri="{FF2B5EF4-FFF2-40B4-BE49-F238E27FC236}">
                <a16:creationId xmlns:a16="http://schemas.microsoft.com/office/drawing/2014/main" id="{2AF2E4C3-8F14-4499-ADD7-D97E0B5A2EAC}"/>
              </a:ext>
            </a:extLst>
          </p:cNvPr>
          <p:cNvSpPr txBox="1">
            <a:spLocks noChangeAspect="1"/>
          </p:cNvSpPr>
          <p:nvPr/>
        </p:nvSpPr>
        <p:spPr>
          <a:xfrm>
            <a:off x="215458" y="5436096"/>
            <a:ext cx="3168645" cy="215444"/>
          </a:xfrm>
          <a:prstGeom prst="rect">
            <a:avLst/>
          </a:prstGeom>
          <a:noFill/>
        </p:spPr>
        <p:txBody>
          <a:bodyPr wrap="none" lIns="0" rIns="90000" rtlCol="0">
            <a:spAutoFit/>
          </a:bodyPr>
          <a:lstStyle>
            <a:defPPr>
              <a:defRPr lang="ja-JP"/>
            </a:defPPr>
            <a:lvl1pPr>
              <a:defRPr sz="800">
                <a:latin typeface="ＭＳ 明朝" panose="02020609040205080304" pitchFamily="17" charset="-128"/>
                <a:ea typeface="ＭＳ 明朝" panose="02020609040205080304" pitchFamily="17" charset="-128"/>
              </a:defRPr>
            </a:lvl1pPr>
          </a:lstStyle>
          <a:p>
            <a:r>
              <a:rPr lang="ja-JP" altLang="en-US" dirty="0"/>
              <a:t>出典</a:t>
            </a:r>
            <a:r>
              <a:rPr lang="en-US" altLang="ja-JP" dirty="0"/>
              <a:t>:</a:t>
            </a:r>
            <a:r>
              <a:rPr lang="ja-JP" altLang="en-US" dirty="0"/>
              <a:t>国保データベース</a:t>
            </a:r>
            <a:r>
              <a:rPr lang="en-US" altLang="ja-JP" dirty="0"/>
              <a:t>(KDB)</a:t>
            </a:r>
            <a:r>
              <a:rPr lang="ja-JP" altLang="en-US" dirty="0"/>
              <a:t>システム </a:t>
            </a:r>
            <a:r>
              <a:rPr lang="en-US" altLang="ja-JP" dirty="0"/>
              <a:t>｢</a:t>
            </a:r>
            <a:r>
              <a:rPr lang="ja-JP" altLang="en-US" dirty="0"/>
              <a:t>要介護</a:t>
            </a:r>
            <a:r>
              <a:rPr lang="en-US" altLang="ja-JP" dirty="0"/>
              <a:t>(</a:t>
            </a:r>
            <a:r>
              <a:rPr lang="ja-JP" altLang="en-US" dirty="0"/>
              <a:t>支援</a:t>
            </a:r>
            <a:r>
              <a:rPr lang="en-US" altLang="ja-JP" dirty="0"/>
              <a:t>)</a:t>
            </a:r>
            <a:r>
              <a:rPr lang="ja-JP" altLang="en-US" dirty="0"/>
              <a:t>者認定状況</a:t>
            </a:r>
            <a:r>
              <a:rPr lang="en-US" altLang="ja-JP" dirty="0"/>
              <a:t>｣</a:t>
            </a:r>
            <a:endParaRPr lang="ja-JP" altLang="en-US" dirty="0"/>
          </a:p>
        </p:txBody>
      </p:sp>
      <p:sp>
        <p:nvSpPr>
          <p:cNvPr id="4" name="テキスト ボックス 3">
            <a:extLst>
              <a:ext uri="{FF2B5EF4-FFF2-40B4-BE49-F238E27FC236}">
                <a16:creationId xmlns:a16="http://schemas.microsoft.com/office/drawing/2014/main" id="{5029C5EE-D429-FC48-E6D2-2BBF96FC05B4}"/>
              </a:ext>
            </a:extLst>
          </p:cNvPr>
          <p:cNvSpPr txBox="1">
            <a:spLocks noChangeAspect="1"/>
          </p:cNvSpPr>
          <p:nvPr/>
        </p:nvSpPr>
        <p:spPr>
          <a:xfrm>
            <a:off x="71735" y="171308"/>
            <a:ext cx="6238800" cy="522259"/>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以下は、本町における平成</a:t>
            </a:r>
            <a:r>
              <a:rPr lang="en-US" altLang="ja-JP" sz="1200" dirty="0">
                <a:latin typeface="ＭＳ 明朝" panose="02020609040205080304" pitchFamily="17" charset="-128"/>
                <a:ea typeface="ＭＳ 明朝" panose="02020609040205080304" pitchFamily="17" charset="-128"/>
                <a:cs typeface="Times New Roman" pitchFamily="18" charset="0"/>
              </a:rPr>
              <a:t>30</a:t>
            </a:r>
            <a:r>
              <a:rPr lang="ja-JP" altLang="en-US" sz="1200" dirty="0">
                <a:latin typeface="ＭＳ 明朝" panose="02020609040205080304" pitchFamily="17" charset="-128"/>
                <a:ea typeface="ＭＳ 明朝" panose="02020609040205080304" pitchFamily="17" charset="-128"/>
                <a:cs typeface="Times New Roman" pitchFamily="18" charset="0"/>
              </a:rPr>
              <a:t>年度から令和</a:t>
            </a:r>
            <a:r>
              <a:rPr lang="en-US" altLang="ja-JP" sz="1200" dirty="0">
                <a:latin typeface="ＭＳ 明朝" panose="02020609040205080304" pitchFamily="17" charset="-128"/>
                <a:ea typeface="ＭＳ 明朝" panose="02020609040205080304" pitchFamily="17" charset="-128"/>
                <a:cs typeface="Times New Roman" pitchFamily="18" charset="0"/>
              </a:rPr>
              <a:t>3</a:t>
            </a:r>
            <a:r>
              <a:rPr lang="ja-JP" altLang="en-US" sz="1200" dirty="0">
                <a:latin typeface="ＭＳ 明朝" panose="02020609040205080304" pitchFamily="17" charset="-128"/>
                <a:ea typeface="ＭＳ 明朝" panose="02020609040205080304" pitchFamily="17" charset="-128"/>
                <a:cs typeface="Times New Roman" pitchFamily="18" charset="0"/>
              </a:rPr>
              <a:t>年度までの要介護状態区分別認定率の推移を示したものです。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pic>
        <p:nvPicPr>
          <p:cNvPr id="9" name="図 8">
            <a:extLst>
              <a:ext uri="{FF2B5EF4-FFF2-40B4-BE49-F238E27FC236}">
                <a16:creationId xmlns:a16="http://schemas.microsoft.com/office/drawing/2014/main" id="{80B98AB3-368F-9667-A477-E1B923D6E256}"/>
              </a:ext>
            </a:extLst>
          </p:cNvPr>
          <p:cNvPicPr>
            <a:picLocks noChangeAspect="1"/>
          </p:cNvPicPr>
          <p:nvPr/>
        </p:nvPicPr>
        <p:blipFill>
          <a:blip r:embed="rId2"/>
          <a:stretch>
            <a:fillRect/>
          </a:stretch>
        </p:blipFill>
        <p:spPr>
          <a:xfrm>
            <a:off x="165099" y="1453429"/>
            <a:ext cx="4805653" cy="3982667"/>
          </a:xfrm>
          <a:prstGeom prst="rect">
            <a:avLst/>
          </a:prstGeom>
        </p:spPr>
      </p:pic>
    </p:spTree>
    <p:extLst>
      <p:ext uri="{BB962C8B-B14F-4D97-AF65-F5344CB8AC3E}">
        <p14:creationId xmlns:p14="http://schemas.microsoft.com/office/powerpoint/2010/main" val="2073729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注釈文章 9"/>
          <p:cNvSpPr txBox="1">
            <a:spLocks noChangeAspect="1"/>
          </p:cNvSpPr>
          <p:nvPr/>
        </p:nvSpPr>
        <p:spPr>
          <a:xfrm>
            <a:off x="170434" y="4932620"/>
            <a:ext cx="5782833" cy="215444"/>
          </a:xfrm>
          <a:prstGeom prst="rect">
            <a:avLst/>
          </a:prstGeom>
          <a:noFill/>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18" name="Rectangle 5"/>
          <p:cNvSpPr>
            <a:spLocks noChangeAspect="1" noChangeArrowheads="1"/>
          </p:cNvSpPr>
          <p:nvPr/>
        </p:nvSpPr>
        <p:spPr bwMode="auto">
          <a:xfrm>
            <a:off x="165100" y="5309243"/>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要介護</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支援</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認定者の疾病別</a:t>
            </a:r>
            <a:r>
              <a:rPr lang="ja-JP" altLang="en-US" sz="1200">
                <a:latin typeface="ＭＳ 明朝" panose="02020609040205080304" pitchFamily="17" charset="-128"/>
                <a:ea typeface="ＭＳ 明朝" panose="02020609040205080304" pitchFamily="17" charset="-128"/>
                <a:cs typeface="ＭＳ Ｐゴシック" pitchFamily="50" charset="-128"/>
              </a:rPr>
              <a:t>有病率</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年度</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11" name="タイトル 1"/>
          <p:cNvSpPr txBox="1">
            <a:spLocks/>
          </p:cNvSpPr>
          <p:nvPr/>
        </p:nvSpPr>
        <p:spPr>
          <a:xfrm>
            <a:off x="345514" y="631305"/>
            <a:ext cx="5775331" cy="1008112"/>
          </a:xfrm>
          <a:prstGeom prst="rect">
            <a:avLst/>
          </a:prstGeom>
        </p:spPr>
        <p:txBody>
          <a:bodyPr vert="horz" lIns="91440" tIns="45720" rIns="91440" bIns="45720" rtlCol="0" anchor="t">
            <a:noAutofit/>
          </a:bodyPr>
          <a:lstStyle/>
          <a:p>
            <a:pPr marL="90488">
              <a:lnSpc>
                <a:spcPct val="150000"/>
              </a:lnSpc>
              <a:spcBef>
                <a:spcPct val="0"/>
              </a:spcBef>
              <a:defRPr/>
            </a:pPr>
            <a:endParaRPr lang="en-US" altLang="ja-JP" sz="1000" dirty="0">
              <a:solidFill>
                <a:prstClr val="black"/>
              </a:solidFill>
              <a:latin typeface="ＭＳ 明朝" panose="02020609040205080304" pitchFamily="17" charset="-128"/>
              <a:ea typeface="ＭＳ 明朝" panose="02020609040205080304" pitchFamily="17" charset="-128"/>
              <a:cs typeface="+mj-cs"/>
            </a:endParaRPr>
          </a:p>
        </p:txBody>
      </p:sp>
      <p:sp>
        <p:nvSpPr>
          <p:cNvPr id="20" name="注釈文章 9"/>
          <p:cNvSpPr txBox="1">
            <a:spLocks noChangeAspect="1"/>
          </p:cNvSpPr>
          <p:nvPr/>
        </p:nvSpPr>
        <p:spPr>
          <a:xfrm>
            <a:off x="170434" y="8533020"/>
            <a:ext cx="5782833" cy="215444"/>
          </a:xfrm>
          <a:prstGeom prst="rect">
            <a:avLst/>
          </a:prstGeom>
          <a:noFill/>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14" name="Rectangle 5"/>
          <p:cNvSpPr>
            <a:spLocks noChangeAspect="1" noChangeArrowheads="1"/>
          </p:cNvSpPr>
          <p:nvPr/>
        </p:nvSpPr>
        <p:spPr bwMode="auto">
          <a:xfrm>
            <a:off x="165100" y="1214166"/>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要介護</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支援</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認定者の疾病別有病</a:t>
            </a:r>
            <a:r>
              <a:rPr lang="ja-JP" altLang="en-US" sz="1200">
                <a:latin typeface="ＭＳ 明朝" panose="02020609040205080304" pitchFamily="17" charset="-128"/>
                <a:ea typeface="ＭＳ 明朝" panose="02020609040205080304" pitchFamily="17" charset="-128"/>
                <a:cs typeface="ＭＳ Ｐゴシック" pitchFamily="50" charset="-128"/>
              </a:rPr>
              <a:t>状況</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年度</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2" name="スライド番号プレースホルダー 1">
            <a:extLst>
              <a:ext uri="{FF2B5EF4-FFF2-40B4-BE49-F238E27FC236}">
                <a16:creationId xmlns:a16="http://schemas.microsoft.com/office/drawing/2014/main" id="{69DF5BAE-C0DB-474E-A1C1-9A9E5D23C2F5}"/>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pPr/>
              <a:t>22</a:t>
            </a:fld>
            <a:endParaRPr lang="ja-JP" altLang="en-US" sz="1000" dirty="0"/>
          </a:p>
        </p:txBody>
      </p:sp>
      <p:sp>
        <p:nvSpPr>
          <p:cNvPr id="23" name="テキスト ボックス 22">
            <a:extLst>
              <a:ext uri="{FF2B5EF4-FFF2-40B4-BE49-F238E27FC236}">
                <a16:creationId xmlns:a16="http://schemas.microsoft.com/office/drawing/2014/main" id="{2662874F-9370-4C06-A621-A5B35417D0FE}"/>
              </a:ext>
            </a:extLst>
          </p:cNvPr>
          <p:cNvSpPr txBox="1">
            <a:spLocks noChangeAspect="1"/>
          </p:cNvSpPr>
          <p:nvPr/>
        </p:nvSpPr>
        <p:spPr>
          <a:xfrm>
            <a:off x="165100" y="127000"/>
            <a:ext cx="6238800" cy="560023"/>
          </a:xfrm>
          <a:prstGeom prst="rect">
            <a:avLst/>
          </a:prstGeom>
          <a:noFill/>
          <a:ln>
            <a:noFill/>
          </a:ln>
        </p:spPr>
        <p:txBody>
          <a:bodyPr wrap="square" lIns="0" rIns="90000" rtlCol="0">
            <a:noAutofit/>
          </a:bodyPr>
          <a:lstStyle/>
          <a:p>
            <a:pPr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cs typeface="Times New Roman" pitchFamily="18" charset="0"/>
              </a:rPr>
              <a:t>(2)</a:t>
            </a:r>
            <a:r>
              <a:rPr lang="ja-JP" altLang="en-US" sz="1400" dirty="0">
                <a:latin typeface="ＭＳ 明朝" panose="02020609040205080304" pitchFamily="17" charset="-128"/>
                <a:ea typeface="ＭＳ 明朝" panose="02020609040205080304" pitchFamily="17" charset="-128"/>
                <a:cs typeface="Times New Roman" pitchFamily="18" charset="0"/>
              </a:rPr>
              <a:t>要介護</a:t>
            </a:r>
            <a:r>
              <a:rPr lang="en-US" altLang="ja-JP" sz="1400" dirty="0">
                <a:latin typeface="ＭＳ 明朝" panose="02020609040205080304" pitchFamily="17" charset="-128"/>
                <a:ea typeface="ＭＳ 明朝" panose="02020609040205080304" pitchFamily="17" charset="-128"/>
                <a:cs typeface="Times New Roman" pitchFamily="18" charset="0"/>
              </a:rPr>
              <a:t>(</a:t>
            </a:r>
            <a:r>
              <a:rPr lang="ja-JP" altLang="en-US" sz="1400" dirty="0">
                <a:latin typeface="ＭＳ 明朝" panose="02020609040205080304" pitchFamily="17" charset="-128"/>
                <a:ea typeface="ＭＳ 明朝" panose="02020609040205080304" pitchFamily="17" charset="-128"/>
                <a:cs typeface="Times New Roman" pitchFamily="18" charset="0"/>
              </a:rPr>
              <a:t>支援</a:t>
            </a:r>
            <a:r>
              <a:rPr lang="en-US" altLang="ja-JP" sz="1400" dirty="0">
                <a:latin typeface="ＭＳ 明朝" panose="02020609040205080304" pitchFamily="17" charset="-128"/>
                <a:ea typeface="ＭＳ 明朝" panose="02020609040205080304" pitchFamily="17" charset="-128"/>
                <a:cs typeface="Times New Roman" pitchFamily="18" charset="0"/>
              </a:rPr>
              <a:t>)</a:t>
            </a:r>
            <a:r>
              <a:rPr lang="ja-JP" altLang="en-US" sz="1400" dirty="0">
                <a:latin typeface="ＭＳ 明朝" panose="02020609040205080304" pitchFamily="17" charset="-128"/>
                <a:ea typeface="ＭＳ 明朝" panose="02020609040205080304" pitchFamily="17" charset="-128"/>
                <a:cs typeface="Times New Roman" pitchFamily="18" charset="0"/>
              </a:rPr>
              <a:t>認定者の疾病別有病状況</a:t>
            </a:r>
            <a:endParaRPr lang="en-US" altLang="ja-JP" sz="1400" dirty="0">
              <a:latin typeface="ＭＳ 明朝" panose="02020609040205080304" pitchFamily="17" charset="-128"/>
              <a:ea typeface="ＭＳ 明朝" panose="02020609040205080304" pitchFamily="17" charset="-128"/>
              <a:cs typeface="Times New Roman" pitchFamily="18" charset="0"/>
            </a:endParaRPr>
          </a:p>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以下は、本町の令和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年度における、要介護</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支援</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認定者の疾病別有病率を示したものです。</a:t>
            </a:r>
            <a:r>
              <a:rPr lang="ja-JP" altLang="en-US" sz="1200" dirty="0">
                <a:latin typeface="ＭＳ 明朝" panose="02020609040205080304" pitchFamily="17" charset="-128"/>
                <a:ea typeface="ＭＳ 明朝" panose="02020609040205080304" pitchFamily="17" charset="-128"/>
                <a:cs typeface="ＭＳ Ｐゴシック" pitchFamily="50" charset="-128"/>
              </a:rPr>
              <a:t>疾病別の有病者数を合計すると</a:t>
            </a:r>
            <a:r>
              <a:rPr lang="en-US" altLang="zh-TW" sz="1200" dirty="0">
                <a:latin typeface="ＭＳ 明朝" panose="02020609040205080304" pitchFamily="17" charset="-128"/>
                <a:ea typeface="ＭＳ 明朝" panose="02020609040205080304" pitchFamily="17" charset="-128"/>
              </a:rPr>
              <a:t>3,433</a:t>
            </a:r>
            <a:r>
              <a:rPr lang="ja-JP" altLang="en-US" sz="1200" dirty="0">
                <a:latin typeface="ＭＳ 明朝" panose="02020609040205080304" pitchFamily="17" charset="-128"/>
                <a:ea typeface="ＭＳ 明朝" panose="02020609040205080304" pitchFamily="17" charset="-128"/>
              </a:rPr>
              <a:t>人となり、これを認定者数の実数で除すと</a:t>
            </a:r>
            <a:r>
              <a:rPr lang="en-US" altLang="zh-TW" sz="1200" dirty="0">
                <a:latin typeface="ＭＳ 明朝" panose="02020609040205080304" pitchFamily="17" charset="-128"/>
                <a:ea typeface="ＭＳ 明朝" panose="02020609040205080304" pitchFamily="17" charset="-128"/>
              </a:rPr>
              <a:t>2.9</a:t>
            </a:r>
            <a:r>
              <a:rPr lang="ja-JP" altLang="en-US" sz="1200" dirty="0">
                <a:latin typeface="ＭＳ 明朝" panose="02020609040205080304" pitchFamily="17" charset="-128"/>
                <a:ea typeface="ＭＳ 明朝" panose="02020609040205080304" pitchFamily="17" charset="-128"/>
              </a:rPr>
              <a:t>となることから、</a:t>
            </a:r>
            <a:r>
              <a:rPr lang="ja-JP" altLang="en-US" sz="1200" dirty="0">
                <a:latin typeface="ＭＳ 明朝"/>
                <a:ea typeface="ＭＳ 明朝"/>
              </a:rPr>
              <a:t>認定者は</a:t>
            </a:r>
            <a:r>
              <a:rPr lang="ja-JP" altLang="en-US" sz="1200" dirty="0">
                <a:latin typeface="ＭＳ 明朝" panose="02020609040205080304" pitchFamily="17" charset="-128"/>
                <a:ea typeface="ＭＳ 明朝" panose="02020609040205080304" pitchFamily="17" charset="-128"/>
              </a:rPr>
              <a:t>平均</a:t>
            </a:r>
            <a:r>
              <a:rPr lang="en-US" altLang="zh-TW" sz="1200" dirty="0">
                <a:latin typeface="ＭＳ 明朝" panose="02020609040205080304" pitchFamily="17" charset="-128"/>
                <a:ea typeface="ＭＳ 明朝" panose="02020609040205080304" pitchFamily="17" charset="-128"/>
              </a:rPr>
              <a:t>2.9</a:t>
            </a:r>
            <a:r>
              <a:rPr lang="ja-JP" altLang="en-US" sz="1200" dirty="0">
                <a:latin typeface="ＭＳ 明朝" panose="02020609040205080304" pitchFamily="17" charset="-128"/>
                <a:ea typeface="ＭＳ 明朝" panose="02020609040205080304" pitchFamily="17" charset="-128"/>
              </a:rPr>
              <a:t>疾病を有していることがわかります。</a:t>
            </a: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p:txBody>
      </p:sp>
      <p:pic>
        <p:nvPicPr>
          <p:cNvPr id="10" name="図 9">
            <a:extLst>
              <a:ext uri="{FF2B5EF4-FFF2-40B4-BE49-F238E27FC236}">
                <a16:creationId xmlns:a16="http://schemas.microsoft.com/office/drawing/2014/main" id="{70A50491-CC61-460B-A9C0-7081245934F1}"/>
              </a:ext>
            </a:extLst>
          </p:cNvPr>
          <p:cNvPicPr>
            <a:picLocks noChangeAspect="1"/>
          </p:cNvPicPr>
          <p:nvPr/>
        </p:nvPicPr>
        <p:blipFill>
          <a:blip r:embed="rId2"/>
          <a:stretch>
            <a:fillRect/>
          </a:stretch>
        </p:blipFill>
        <p:spPr>
          <a:xfrm>
            <a:off x="165100" y="1499795"/>
            <a:ext cx="4443139" cy="3423402"/>
          </a:xfrm>
          <a:prstGeom prst="rect">
            <a:avLst/>
          </a:prstGeom>
        </p:spPr>
      </p:pic>
      <p:pic>
        <p:nvPicPr>
          <p:cNvPr id="5" name="図 4">
            <a:extLst>
              <a:ext uri="{FF2B5EF4-FFF2-40B4-BE49-F238E27FC236}">
                <a16:creationId xmlns:a16="http://schemas.microsoft.com/office/drawing/2014/main" id="{A070FB24-BF21-4CA1-AE81-F07C40E29AAF}"/>
              </a:ext>
            </a:extLst>
          </p:cNvPr>
          <p:cNvPicPr>
            <a:picLocks noChangeAspect="1"/>
          </p:cNvPicPr>
          <p:nvPr/>
        </p:nvPicPr>
        <p:blipFill>
          <a:blip r:embed="rId3"/>
          <a:stretch>
            <a:fillRect/>
          </a:stretch>
        </p:blipFill>
        <p:spPr>
          <a:xfrm>
            <a:off x="165100" y="5588002"/>
            <a:ext cx="6096000" cy="2928885"/>
          </a:xfrm>
          <a:prstGeom prst="rect">
            <a:avLst/>
          </a:prstGeom>
        </p:spPr>
      </p:pic>
      <p:sp>
        <p:nvSpPr>
          <p:cNvPr id="7" name="テキスト ボックス 6">
            <a:extLst>
              <a:ext uri="{FF2B5EF4-FFF2-40B4-BE49-F238E27FC236}">
                <a16:creationId xmlns:a16="http://schemas.microsoft.com/office/drawing/2014/main" id="{9AED8F89-FCDB-70EA-AFE8-9FB4A5A729E5}"/>
              </a:ext>
            </a:extLst>
          </p:cNvPr>
          <p:cNvSpPr txBox="1">
            <a:spLocks noChangeAspect="1"/>
          </p:cNvSpPr>
          <p:nvPr/>
        </p:nvSpPr>
        <p:spPr>
          <a:xfrm>
            <a:off x="3996108" y="1181792"/>
            <a:ext cx="2585554" cy="36587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r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800" dirty="0">
                <a:latin typeface="ＭＳ 明朝" panose="02020609040205080304" pitchFamily="17" charset="-128"/>
                <a:ea typeface="ＭＳ 明朝" panose="02020609040205080304" pitchFamily="17" charset="-128"/>
              </a:rPr>
              <a:t>※</a:t>
            </a:r>
            <a:r>
              <a:rPr kumimoji="1" lang="ja-JP" altLang="en-US" sz="800" dirty="0">
                <a:latin typeface="ＭＳ 明朝" panose="02020609040205080304" pitchFamily="17" charset="-128"/>
                <a:ea typeface="ＭＳ 明朝" panose="02020609040205080304" pitchFamily="17" charset="-128"/>
              </a:rPr>
              <a:t>各項目毎に上位</a:t>
            </a:r>
            <a:r>
              <a:rPr kumimoji="1" lang="en-US" altLang="ja-JP" sz="800" dirty="0">
                <a:latin typeface="ＭＳ 明朝" panose="02020609040205080304" pitchFamily="17" charset="-128"/>
                <a:ea typeface="ＭＳ 明朝" panose="02020609040205080304" pitchFamily="17" charset="-128"/>
              </a:rPr>
              <a:t>5</a:t>
            </a:r>
            <a:r>
              <a:rPr kumimoji="1" lang="ja-JP" altLang="en-US" sz="800" dirty="0">
                <a:latin typeface="ＭＳ 明朝" panose="02020609040205080304" pitchFamily="17" charset="-128"/>
                <a:ea typeface="ＭＳ 明朝" panose="02020609040205080304" pitchFamily="17" charset="-128"/>
              </a:rPr>
              <a:t>疾病を　　　　　　表示する。</a:t>
            </a:r>
          </a:p>
        </p:txBody>
      </p:sp>
      <p:sp>
        <p:nvSpPr>
          <p:cNvPr id="8" name="テキスト ボックス 7">
            <a:extLst>
              <a:ext uri="{FF2B5EF4-FFF2-40B4-BE49-F238E27FC236}">
                <a16:creationId xmlns:a16="http://schemas.microsoft.com/office/drawing/2014/main" id="{EB885783-7372-0D28-C45D-AA0CFBE4224C}"/>
              </a:ext>
            </a:extLst>
          </p:cNvPr>
          <p:cNvSpPr txBox="1"/>
          <p:nvPr/>
        </p:nvSpPr>
        <p:spPr>
          <a:xfrm>
            <a:off x="5239767" y="1270301"/>
            <a:ext cx="442217" cy="192360"/>
          </a:xfrm>
          <a:prstGeom prst="rect">
            <a:avLst/>
          </a:prstGeom>
          <a:solidFill>
            <a:srgbClr val="FFCD2F"/>
          </a:solidFill>
          <a:ln>
            <a:solidFill>
              <a:schemeClr val="tx1">
                <a:lumMod val="95000"/>
                <a:lumOff val="5000"/>
              </a:schemeClr>
            </a:solidFill>
          </a:ln>
        </p:spPr>
        <p:txBody>
          <a:bodyPr wrap="square" rtlCol="0">
            <a:spAutoFit/>
          </a:bodyPr>
          <a:lstStyle/>
          <a:p>
            <a:pPr algn="r"/>
            <a:r>
              <a:rPr lang="ja-JP" altLang="en-US" sz="650" dirty="0">
                <a:solidFill>
                  <a:prstClr val="black"/>
                </a:solidFill>
                <a:latin typeface="ＭＳ 明朝" panose="02020609040205080304" pitchFamily="17" charset="-128"/>
                <a:ea typeface="ＭＳ 明朝" panose="02020609040205080304" pitchFamily="17" charset="-128"/>
              </a:rPr>
              <a:t>網掛け</a:t>
            </a:r>
          </a:p>
        </p:txBody>
      </p:sp>
    </p:spTree>
    <p:extLst>
      <p:ext uri="{BB962C8B-B14F-4D97-AF65-F5344CB8AC3E}">
        <p14:creationId xmlns:p14="http://schemas.microsoft.com/office/powerpoint/2010/main" val="3805088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a:spLocks noChangeAspect="1"/>
          </p:cNvSpPr>
          <p:nvPr/>
        </p:nvSpPr>
        <p:spPr>
          <a:xfrm>
            <a:off x="165100" y="190500"/>
            <a:ext cx="6238800" cy="963793"/>
          </a:xfrm>
          <a:prstGeom prst="rect">
            <a:avLst/>
          </a:prstGeom>
          <a:noFill/>
          <a:ln>
            <a:noFill/>
          </a:ln>
        </p:spPr>
        <p:txBody>
          <a:bodyPr wrap="square" lIns="0" rIns="90000" rtlCol="0">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a:t>
            </a:r>
            <a:r>
              <a:rPr lang="ja-JP" altLang="en-US" sz="1200" dirty="0">
                <a:latin typeface="ＭＳ 明朝" panose="02020609040205080304" pitchFamily="17" charset="-128"/>
                <a:ea typeface="ＭＳ 明朝" panose="02020609040205080304" pitchFamily="17" charset="-128"/>
              </a:rPr>
              <a:t>以下は</a:t>
            </a:r>
            <a:r>
              <a:rPr lang="ja-JP" altLang="en-US" sz="120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cs typeface="Times New Roman" pitchFamily="18" charset="0"/>
              </a:rPr>
              <a:t>本町の平成</a:t>
            </a:r>
            <a:r>
              <a:rPr lang="en-US" altLang="ja-JP" sz="1200" dirty="0">
                <a:latin typeface="ＭＳ 明朝" panose="02020609040205080304" pitchFamily="17" charset="-128"/>
                <a:ea typeface="ＭＳ 明朝" panose="02020609040205080304" pitchFamily="17" charset="-128"/>
                <a:cs typeface="Times New Roman" pitchFamily="18" charset="0"/>
              </a:rPr>
              <a:t>30</a:t>
            </a:r>
            <a:r>
              <a:rPr lang="ja-JP" altLang="en-US" sz="1200">
                <a:latin typeface="ＭＳ 明朝" panose="02020609040205080304" pitchFamily="17" charset="-128"/>
                <a:ea typeface="ＭＳ 明朝" panose="02020609040205080304" pitchFamily="17" charset="-128"/>
                <a:cs typeface="Times New Roman" pitchFamily="18" charset="0"/>
              </a:rPr>
              <a:t>年度から令和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a:latin typeface="ＭＳ 明朝" panose="02020609040205080304" pitchFamily="17" charset="-128"/>
                <a:ea typeface="ＭＳ 明朝" panose="02020609040205080304" pitchFamily="17" charset="-128"/>
                <a:cs typeface="Times New Roman" pitchFamily="18" charset="0"/>
              </a:rPr>
              <a:t>年度に</a:t>
            </a:r>
            <a:r>
              <a:rPr lang="ja-JP" altLang="en-US" sz="1200" dirty="0">
                <a:latin typeface="ＭＳ 明朝" panose="02020609040205080304" pitchFamily="17" charset="-128"/>
                <a:ea typeface="ＭＳ 明朝" panose="02020609040205080304" pitchFamily="17" charset="-128"/>
                <a:cs typeface="Times New Roman" pitchFamily="18" charset="0"/>
              </a:rPr>
              <a:t>おける、要介護</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支援</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認定者の疾病別有病率を年度別に</a:t>
            </a:r>
            <a:r>
              <a:rPr lang="ja-JP" altLang="en-US" sz="1200" dirty="0">
                <a:latin typeface="ＭＳ 明朝" panose="02020609040205080304" pitchFamily="17" charset="-128"/>
                <a:ea typeface="ＭＳ 明朝" panose="02020609040205080304" pitchFamily="17" charset="-128"/>
              </a:rPr>
              <a:t>示したもの</a:t>
            </a:r>
            <a:r>
              <a:rPr lang="ja-JP" altLang="en-US" sz="1200">
                <a:latin typeface="ＭＳ 明朝" panose="02020609040205080304" pitchFamily="17" charset="-128"/>
                <a:ea typeface="ＭＳ 明朝" panose="02020609040205080304" pitchFamily="17" charset="-128"/>
              </a:rPr>
              <a:t>です</a:t>
            </a:r>
            <a:r>
              <a:rPr lang="ja-JP" altLang="en-US" sz="1200">
                <a:latin typeface="ＭＳ 明朝" panose="02020609040205080304" pitchFamily="17" charset="-128"/>
                <a:ea typeface="ＭＳ 明朝" panose="02020609040205080304" pitchFamily="17" charset="-128"/>
                <a:cs typeface="Times New Roman" pitchFamily="18" charset="0"/>
              </a:rPr>
              <a:t>。令和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a:latin typeface="ＭＳ 明朝" panose="02020609040205080304" pitchFamily="17" charset="-128"/>
                <a:ea typeface="ＭＳ 明朝" panose="02020609040205080304" pitchFamily="17" charset="-128"/>
                <a:cs typeface="Times New Roman" pitchFamily="18" charset="0"/>
              </a:rPr>
              <a:t>年度の</a:t>
            </a:r>
            <a:r>
              <a:rPr lang="ja-JP" altLang="en-US" sz="1200" dirty="0">
                <a:latin typeface="ＭＳ 明朝" panose="02020609040205080304" pitchFamily="17" charset="-128"/>
                <a:ea typeface="ＭＳ 明朝" panose="02020609040205080304" pitchFamily="17" charset="-128"/>
                <a:cs typeface="Times New Roman" pitchFamily="18" charset="0"/>
              </a:rPr>
              <a:t>認定者が有している平均</a:t>
            </a:r>
            <a:r>
              <a:rPr lang="ja-JP" altLang="en-US" sz="1200">
                <a:latin typeface="ＭＳ 明朝" panose="02020609040205080304" pitchFamily="17" charset="-128"/>
                <a:ea typeface="ＭＳ 明朝" panose="02020609040205080304" pitchFamily="17" charset="-128"/>
                <a:cs typeface="Times New Roman" pitchFamily="18" charset="0"/>
              </a:rPr>
              <a:t>疾病数</a:t>
            </a:r>
            <a:r>
              <a:rPr lang="en-US" altLang="ja-JP" sz="1200" dirty="0">
                <a:latin typeface="ＭＳ 明朝" panose="02020609040205080304" pitchFamily="17" charset="-128"/>
                <a:ea typeface="ＭＳ 明朝" panose="02020609040205080304" pitchFamily="17" charset="-128"/>
                <a:cs typeface="Times New Roman" pitchFamily="18" charset="0"/>
              </a:rPr>
              <a:t>2.9</a:t>
            </a:r>
            <a:r>
              <a:rPr lang="ja-JP" altLang="en-US" sz="1200">
                <a:latin typeface="ＭＳ 明朝" panose="02020609040205080304" pitchFamily="17" charset="-128"/>
                <a:ea typeface="ＭＳ 明朝" panose="02020609040205080304" pitchFamily="17" charset="-128"/>
                <a:cs typeface="Times New Roman" pitchFamily="18" charset="0"/>
              </a:rPr>
              <a:t>疾病は平成</a:t>
            </a:r>
            <a:r>
              <a:rPr lang="en-US" altLang="ja-JP" sz="1200" dirty="0">
                <a:latin typeface="ＭＳ 明朝" panose="02020609040205080304" pitchFamily="17" charset="-128"/>
                <a:ea typeface="ＭＳ 明朝" panose="02020609040205080304" pitchFamily="17" charset="-128"/>
                <a:cs typeface="Times New Roman" pitchFamily="18" charset="0"/>
              </a:rPr>
              <a:t>30</a:t>
            </a:r>
            <a:r>
              <a:rPr lang="ja-JP" altLang="en-US" sz="1200">
                <a:latin typeface="ＭＳ 明朝" panose="02020609040205080304" pitchFamily="17" charset="-128"/>
                <a:ea typeface="ＭＳ 明朝" panose="02020609040205080304" pitchFamily="17" charset="-128"/>
                <a:cs typeface="Times New Roman" pitchFamily="18" charset="0"/>
              </a:rPr>
              <a:t>年度</a:t>
            </a:r>
            <a:r>
              <a:rPr lang="en-US" altLang="ja-JP" sz="1200" dirty="0">
                <a:latin typeface="ＭＳ 明朝" panose="02020609040205080304" pitchFamily="17" charset="-128"/>
                <a:ea typeface="ＭＳ 明朝" panose="02020609040205080304" pitchFamily="17" charset="-128"/>
                <a:cs typeface="Times New Roman" pitchFamily="18" charset="0"/>
              </a:rPr>
              <a:t>3</a:t>
            </a:r>
            <a:r>
              <a:rPr lang="ja-JP" altLang="en-US" sz="1200">
                <a:latin typeface="ＭＳ 明朝" panose="02020609040205080304" pitchFamily="17" charset="-128"/>
                <a:ea typeface="ＭＳ 明朝" panose="02020609040205080304" pitchFamily="17" charset="-128"/>
                <a:cs typeface="Times New Roman" pitchFamily="18" charset="0"/>
              </a:rPr>
              <a:t>疾病より減少しています</a:t>
            </a:r>
            <a:r>
              <a:rPr lang="ja-JP" altLang="en-US" sz="1200" dirty="0">
                <a:latin typeface="ＭＳ 明朝" panose="02020609040205080304" pitchFamily="17" charset="-128"/>
                <a:ea typeface="ＭＳ 明朝" panose="02020609040205080304" pitchFamily="17" charset="-128"/>
                <a:cs typeface="Times New Roman" pitchFamily="18" charset="0"/>
              </a:rPr>
              <a:t>。</a:t>
            </a: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20" name="Rectangle 5"/>
          <p:cNvSpPr>
            <a:spLocks noChangeAspect="1" noChangeArrowheads="1"/>
          </p:cNvSpPr>
          <p:nvPr/>
        </p:nvSpPr>
        <p:spPr bwMode="auto">
          <a:xfrm>
            <a:off x="165099" y="1118538"/>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要介護</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支援</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認定者の疾病別有病状況</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2" name="スライド番号プレースホルダー 1">
            <a:extLst>
              <a:ext uri="{FF2B5EF4-FFF2-40B4-BE49-F238E27FC236}">
                <a16:creationId xmlns:a16="http://schemas.microsoft.com/office/drawing/2014/main" id="{F1E7EACE-AF62-EBBE-ACF8-B39B501DEFFD}"/>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pPr/>
              <a:t>23</a:t>
            </a:fld>
            <a:endParaRPr lang="ja-JP" altLang="en-US" sz="1000" dirty="0"/>
          </a:p>
        </p:txBody>
      </p:sp>
      <p:sp>
        <p:nvSpPr>
          <p:cNvPr id="3" name="テキスト ボックス 2">
            <a:extLst>
              <a:ext uri="{FF2B5EF4-FFF2-40B4-BE49-F238E27FC236}">
                <a16:creationId xmlns:a16="http://schemas.microsoft.com/office/drawing/2014/main" id="{09C28746-C18F-1F65-C8B1-63141B0CC9B8}"/>
              </a:ext>
            </a:extLst>
          </p:cNvPr>
          <p:cNvSpPr txBox="1">
            <a:spLocks noChangeAspect="1"/>
          </p:cNvSpPr>
          <p:nvPr/>
        </p:nvSpPr>
        <p:spPr>
          <a:xfrm>
            <a:off x="3996108" y="1076557"/>
            <a:ext cx="2585554" cy="36587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r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800" dirty="0">
                <a:latin typeface="ＭＳ 明朝" panose="02020609040205080304" pitchFamily="17" charset="-128"/>
                <a:ea typeface="ＭＳ 明朝" panose="02020609040205080304" pitchFamily="17" charset="-128"/>
              </a:rPr>
              <a:t>※</a:t>
            </a:r>
            <a:r>
              <a:rPr kumimoji="1" lang="ja-JP" altLang="en-US" sz="800" dirty="0">
                <a:latin typeface="ＭＳ 明朝" panose="02020609040205080304" pitchFamily="17" charset="-128"/>
                <a:ea typeface="ＭＳ 明朝" panose="02020609040205080304" pitchFamily="17" charset="-128"/>
              </a:rPr>
              <a:t>各項目毎に上位</a:t>
            </a:r>
            <a:r>
              <a:rPr kumimoji="1" lang="en-US" altLang="ja-JP" sz="800" dirty="0">
                <a:latin typeface="ＭＳ 明朝" panose="02020609040205080304" pitchFamily="17" charset="-128"/>
                <a:ea typeface="ＭＳ 明朝" panose="02020609040205080304" pitchFamily="17" charset="-128"/>
              </a:rPr>
              <a:t>5</a:t>
            </a:r>
            <a:r>
              <a:rPr kumimoji="1" lang="ja-JP" altLang="en-US" sz="800" dirty="0">
                <a:latin typeface="ＭＳ 明朝" panose="02020609040205080304" pitchFamily="17" charset="-128"/>
                <a:ea typeface="ＭＳ 明朝" panose="02020609040205080304" pitchFamily="17" charset="-128"/>
              </a:rPr>
              <a:t>疾病を　　　　　　表示する。</a:t>
            </a:r>
          </a:p>
        </p:txBody>
      </p:sp>
      <p:sp>
        <p:nvSpPr>
          <p:cNvPr id="4" name="テキスト ボックス 3">
            <a:extLst>
              <a:ext uri="{FF2B5EF4-FFF2-40B4-BE49-F238E27FC236}">
                <a16:creationId xmlns:a16="http://schemas.microsoft.com/office/drawing/2014/main" id="{275ABD80-E757-B104-59B8-60EF4967A15E}"/>
              </a:ext>
            </a:extLst>
          </p:cNvPr>
          <p:cNvSpPr txBox="1"/>
          <p:nvPr/>
        </p:nvSpPr>
        <p:spPr>
          <a:xfrm>
            <a:off x="5239767" y="1165066"/>
            <a:ext cx="442217" cy="192360"/>
          </a:xfrm>
          <a:prstGeom prst="rect">
            <a:avLst/>
          </a:prstGeom>
          <a:solidFill>
            <a:srgbClr val="FFCD2F"/>
          </a:solidFill>
          <a:ln>
            <a:solidFill>
              <a:schemeClr val="tx1">
                <a:lumMod val="95000"/>
                <a:lumOff val="5000"/>
              </a:schemeClr>
            </a:solidFill>
          </a:ln>
        </p:spPr>
        <p:txBody>
          <a:bodyPr wrap="square" rtlCol="0">
            <a:spAutoFit/>
          </a:bodyPr>
          <a:lstStyle/>
          <a:p>
            <a:pPr algn="r"/>
            <a:r>
              <a:rPr lang="ja-JP" altLang="en-US" sz="650" dirty="0">
                <a:solidFill>
                  <a:prstClr val="black"/>
                </a:solidFill>
                <a:latin typeface="ＭＳ 明朝" panose="02020609040205080304" pitchFamily="17" charset="-128"/>
                <a:ea typeface="ＭＳ 明朝" panose="02020609040205080304" pitchFamily="17" charset="-128"/>
              </a:rPr>
              <a:t>網掛け</a:t>
            </a:r>
          </a:p>
        </p:txBody>
      </p:sp>
      <p:sp>
        <p:nvSpPr>
          <p:cNvPr id="6" name="注釈文章 9">
            <a:extLst>
              <a:ext uri="{FF2B5EF4-FFF2-40B4-BE49-F238E27FC236}">
                <a16:creationId xmlns:a16="http://schemas.microsoft.com/office/drawing/2014/main" id="{697665D1-D12F-5A92-DBF5-97503D9F1C1E}"/>
              </a:ext>
            </a:extLst>
          </p:cNvPr>
          <p:cNvSpPr txBox="1">
            <a:spLocks noChangeAspect="1"/>
          </p:cNvSpPr>
          <p:nvPr/>
        </p:nvSpPr>
        <p:spPr>
          <a:xfrm>
            <a:off x="156004" y="7592144"/>
            <a:ext cx="4956546" cy="215444"/>
          </a:xfrm>
          <a:prstGeom prst="rect">
            <a:avLst/>
          </a:prstGeom>
          <a:noFill/>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7" name="注釈文章 9">
            <a:extLst>
              <a:ext uri="{FF2B5EF4-FFF2-40B4-BE49-F238E27FC236}">
                <a16:creationId xmlns:a16="http://schemas.microsoft.com/office/drawing/2014/main" id="{D8EBF2E5-F34C-BE8A-A386-6FA162CFEAC2}"/>
              </a:ext>
            </a:extLst>
          </p:cNvPr>
          <p:cNvSpPr txBox="1">
            <a:spLocks noChangeAspect="1"/>
          </p:cNvSpPr>
          <p:nvPr/>
        </p:nvSpPr>
        <p:spPr>
          <a:xfrm>
            <a:off x="156004" y="4427984"/>
            <a:ext cx="5782833" cy="215444"/>
          </a:xfrm>
          <a:prstGeom prst="rect">
            <a:avLst/>
          </a:prstGeom>
          <a:noFill/>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11" name="Rectangle 5">
            <a:extLst>
              <a:ext uri="{FF2B5EF4-FFF2-40B4-BE49-F238E27FC236}">
                <a16:creationId xmlns:a16="http://schemas.microsoft.com/office/drawing/2014/main" id="{12BF69C2-C52B-D73E-E0F8-25CB295320E8}"/>
              </a:ext>
            </a:extLst>
          </p:cNvPr>
          <p:cNvSpPr>
            <a:spLocks noChangeAspect="1" noChangeArrowheads="1"/>
          </p:cNvSpPr>
          <p:nvPr/>
        </p:nvSpPr>
        <p:spPr bwMode="auto">
          <a:xfrm>
            <a:off x="165100" y="4942673"/>
            <a:ext cx="5783475" cy="276999"/>
          </a:xfrm>
          <a:prstGeom prst="rect">
            <a:avLst/>
          </a:prstGeom>
          <a:noFill/>
          <a:ln w="9525">
            <a:noFill/>
            <a:miter lim="800000"/>
            <a:headEnd/>
            <a:tailEnd/>
          </a:ln>
          <a:effectLst/>
        </p:spPr>
        <p:txBody>
          <a:bodyPr vert="horz" wrap="square" lIns="0" tIns="45720" rIns="288000" bIns="45720" numCol="1" anchor="ctr" anchorCtr="0" compatLnSpc="1">
            <a:prstTxWarp prst="textNoShape">
              <a:avLst/>
            </a:prstTxWarp>
            <a:spAutoFit/>
          </a:bodyPr>
          <a:lstStyle/>
          <a:p>
            <a:pPr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a:t>
            </a:r>
            <a:r>
              <a:rPr lang="zh-TW" altLang="en-US" sz="1200" dirty="0">
                <a:latin typeface="ＭＳ 明朝"/>
                <a:ea typeface="ＭＳ 明朝"/>
                <a:cs typeface="Times New Roman" pitchFamily="18" charset="0"/>
              </a:rPr>
              <a:t>要介護</a:t>
            </a:r>
            <a:r>
              <a:rPr lang="en-US" altLang="zh-TW" sz="1200" dirty="0">
                <a:latin typeface="ＭＳ 明朝"/>
                <a:ea typeface="ＭＳ 明朝"/>
                <a:cs typeface="Times New Roman" pitchFamily="18" charset="0"/>
              </a:rPr>
              <a:t>(</a:t>
            </a:r>
            <a:r>
              <a:rPr lang="zh-TW" altLang="en-US" sz="1200" dirty="0">
                <a:latin typeface="ＭＳ 明朝"/>
                <a:ea typeface="ＭＳ 明朝"/>
                <a:cs typeface="Times New Roman" pitchFamily="18" charset="0"/>
              </a:rPr>
              <a:t>支援</a:t>
            </a:r>
            <a:r>
              <a:rPr lang="en-US" altLang="zh-TW" sz="1200" dirty="0">
                <a:latin typeface="ＭＳ 明朝"/>
                <a:ea typeface="ＭＳ 明朝"/>
                <a:cs typeface="Times New Roman" pitchFamily="18" charset="0"/>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認定者の疾病別有病率</a:t>
            </a:r>
            <a:endParaRPr lang="en-US" altLang="ja-JP" sz="1200" dirty="0">
              <a:latin typeface="ＭＳ 明朝" panose="02020609040205080304" pitchFamily="17" charset="-128"/>
              <a:ea typeface="ＭＳ 明朝" panose="02020609040205080304" pitchFamily="17" charset="-128"/>
            </a:endParaRPr>
          </a:p>
        </p:txBody>
      </p:sp>
      <p:pic>
        <p:nvPicPr>
          <p:cNvPr id="9" name="図 8">
            <a:extLst>
              <a:ext uri="{FF2B5EF4-FFF2-40B4-BE49-F238E27FC236}">
                <a16:creationId xmlns:a16="http://schemas.microsoft.com/office/drawing/2014/main" id="{13BC7FBE-6721-4989-9355-BF13CC117C51}"/>
              </a:ext>
            </a:extLst>
          </p:cNvPr>
          <p:cNvPicPr>
            <a:picLocks noChangeAspect="1"/>
          </p:cNvPicPr>
          <p:nvPr/>
        </p:nvPicPr>
        <p:blipFill>
          <a:blip r:embed="rId2"/>
          <a:stretch>
            <a:fillRect/>
          </a:stretch>
        </p:blipFill>
        <p:spPr>
          <a:xfrm>
            <a:off x="165100" y="1397001"/>
            <a:ext cx="4972050" cy="3058031"/>
          </a:xfrm>
          <a:prstGeom prst="rect">
            <a:avLst/>
          </a:prstGeom>
        </p:spPr>
      </p:pic>
      <p:pic>
        <p:nvPicPr>
          <p:cNvPr id="5" name="図 4">
            <a:extLst>
              <a:ext uri="{FF2B5EF4-FFF2-40B4-BE49-F238E27FC236}">
                <a16:creationId xmlns:a16="http://schemas.microsoft.com/office/drawing/2014/main" id="{C4D03C80-283C-46AF-BD66-65F8425132C0}"/>
              </a:ext>
            </a:extLst>
          </p:cNvPr>
          <p:cNvPicPr>
            <a:picLocks noChangeAspect="1"/>
          </p:cNvPicPr>
          <p:nvPr/>
        </p:nvPicPr>
        <p:blipFill>
          <a:blip r:embed="rId3"/>
          <a:stretch>
            <a:fillRect/>
          </a:stretch>
        </p:blipFill>
        <p:spPr>
          <a:xfrm>
            <a:off x="165100" y="5219700"/>
            <a:ext cx="6223000" cy="2379382"/>
          </a:xfrm>
          <a:prstGeom prst="rect">
            <a:avLst/>
          </a:prstGeom>
        </p:spPr>
      </p:pic>
    </p:spTree>
    <p:extLst>
      <p:ext uri="{BB962C8B-B14F-4D97-AF65-F5344CB8AC3E}">
        <p14:creationId xmlns:p14="http://schemas.microsoft.com/office/powerpoint/2010/main" val="1841097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FD7C3E9-0C82-4DD1-846C-F400FB8DA5DC}"/>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pPr/>
              <a:t>24</a:t>
            </a:fld>
            <a:endParaRPr lang="ja-JP" altLang="en-US" sz="1000" dirty="0"/>
          </a:p>
        </p:txBody>
      </p:sp>
      <p:sp>
        <p:nvSpPr>
          <p:cNvPr id="8" name="テキスト ボックス 7">
            <a:extLst>
              <a:ext uri="{FF2B5EF4-FFF2-40B4-BE49-F238E27FC236}">
                <a16:creationId xmlns:a16="http://schemas.microsoft.com/office/drawing/2014/main" id="{06995902-C42B-46D7-8714-5ED0404D7305}"/>
              </a:ext>
            </a:extLst>
          </p:cNvPr>
          <p:cNvSpPr txBox="1">
            <a:spLocks noChangeAspect="1"/>
          </p:cNvSpPr>
          <p:nvPr/>
        </p:nvSpPr>
        <p:spPr>
          <a:xfrm>
            <a:off x="50800" y="0"/>
            <a:ext cx="6120000" cy="338554"/>
          </a:xfrm>
          <a:prstGeom prst="rect">
            <a:avLst/>
          </a:prstGeom>
          <a:noFill/>
          <a:ln>
            <a:noFill/>
          </a:ln>
        </p:spPr>
        <p:txBody>
          <a:bodyPr wrap="square" lIns="0" rtlCol="0">
            <a:spAutoFit/>
          </a:bodyPr>
          <a:lstStyle/>
          <a:p>
            <a:r>
              <a:rPr lang="en-US" altLang="ja-JP" sz="1600" b="1" dirty="0">
                <a:latin typeface="ＭＳ 明朝" panose="02020609040205080304" pitchFamily="17" charset="-128"/>
                <a:ea typeface="ＭＳ 明朝" panose="02020609040205080304" pitchFamily="17" charset="-128"/>
              </a:rPr>
              <a:t>5.</a:t>
            </a:r>
            <a:r>
              <a:rPr lang="ja-JP" altLang="en-US" sz="1600" b="1" dirty="0">
                <a:latin typeface="ＭＳ 明朝" panose="02020609040205080304" pitchFamily="17" charset="-128"/>
                <a:ea typeface="ＭＳ 明朝" panose="02020609040205080304" pitchFamily="17" charset="-128"/>
              </a:rPr>
              <a:t>死亡の状況</a:t>
            </a:r>
            <a:endParaRPr lang="ja-JP" altLang="ja-JP" sz="1600" dirty="0">
              <a:latin typeface="ＭＳ 明朝" panose="02020609040205080304" pitchFamily="17" charset="-128"/>
              <a:ea typeface="ＭＳ 明朝" panose="02020609040205080304" pitchFamily="17" charset="-128"/>
            </a:endParaRPr>
          </a:p>
        </p:txBody>
      </p:sp>
      <p:sp>
        <p:nvSpPr>
          <p:cNvPr id="21" name="タイトル 1">
            <a:extLst>
              <a:ext uri="{FF2B5EF4-FFF2-40B4-BE49-F238E27FC236}">
                <a16:creationId xmlns:a16="http://schemas.microsoft.com/office/drawing/2014/main" id="{4DF5CBB1-5F31-44EF-A1F0-58582286B085}"/>
              </a:ext>
            </a:extLst>
          </p:cNvPr>
          <p:cNvSpPr txBox="1">
            <a:spLocks noChangeAspect="1"/>
          </p:cNvSpPr>
          <p:nvPr/>
        </p:nvSpPr>
        <p:spPr>
          <a:xfrm>
            <a:off x="165100" y="335545"/>
            <a:ext cx="6238800" cy="731553"/>
          </a:xfrm>
          <a:prstGeom prst="rect">
            <a:avLst/>
          </a:prstGeom>
          <a:ln>
            <a:noFill/>
          </a:ln>
        </p:spPr>
        <p:txBody>
          <a:bodyPr vert="horz" lIns="0" tIns="45720" rIns="90000" bIns="45720" rtlCol="0" anchor="t">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a:t>
            </a:r>
            <a:r>
              <a:rPr lang="ja-JP" altLang="en-US" sz="1200" dirty="0">
                <a:latin typeface="ＭＳ 明朝" panose="02020609040205080304" pitchFamily="17" charset="-128"/>
                <a:ea typeface="ＭＳ 明朝" panose="02020609040205080304" pitchFamily="17" charset="-128"/>
              </a:rPr>
              <a:t>以下は、</a:t>
            </a:r>
            <a:r>
              <a:rPr lang="ja-JP" altLang="en-US" sz="1200" dirty="0">
                <a:latin typeface="ＭＳ 明朝" panose="02020609040205080304" pitchFamily="17" charset="-128"/>
                <a:ea typeface="ＭＳ 明朝" panose="02020609040205080304" pitchFamily="17" charset="-128"/>
                <a:cs typeface="Times New Roman" pitchFamily="18" charset="0"/>
              </a:rPr>
              <a:t>本町の</a:t>
            </a:r>
            <a:r>
              <a:rPr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死亡</a:t>
            </a:r>
            <a:r>
              <a:rPr lang="ja-JP" altLang="en-US" sz="1200" dirty="0">
                <a:latin typeface="ＭＳ 明朝" panose="02020609040205080304" pitchFamily="17" charset="-128"/>
                <a:ea typeface="ＭＳ 明朝" panose="02020609040205080304" pitchFamily="17" charset="-128"/>
                <a:cs typeface="Times New Roman" pitchFamily="18" charset="0"/>
              </a:rPr>
              <a:t>の状況を</a:t>
            </a:r>
            <a:r>
              <a:rPr lang="ja-JP" altLang="en-US" sz="1200" dirty="0">
                <a:latin typeface="ＭＳ 明朝" panose="02020609040205080304" pitchFamily="17" charset="-128"/>
                <a:ea typeface="ＭＳ 明朝" panose="02020609040205080304" pitchFamily="17" charset="-128"/>
              </a:rPr>
              <a:t>示したものです</a:t>
            </a:r>
            <a:r>
              <a:rPr lang="ja-JP" altLang="en-US"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mj-cs"/>
              </a:rPr>
              <a:t>　</a:t>
            </a:r>
            <a:endParaRPr kumimoji="1" lang="ja-JP" altLang="ja-JP"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mj-cs"/>
            </a:endParaRPr>
          </a:p>
        </p:txBody>
      </p:sp>
      <p:sp>
        <p:nvSpPr>
          <p:cNvPr id="16" name="Rectangle 5">
            <a:extLst>
              <a:ext uri="{FF2B5EF4-FFF2-40B4-BE49-F238E27FC236}">
                <a16:creationId xmlns:a16="http://schemas.microsoft.com/office/drawing/2014/main" id="{3CE1B155-9D7C-4792-8DB2-B9072C535075}"/>
              </a:ext>
            </a:extLst>
          </p:cNvPr>
          <p:cNvSpPr>
            <a:spLocks noChangeAspect="1" noChangeArrowheads="1"/>
          </p:cNvSpPr>
          <p:nvPr/>
        </p:nvSpPr>
        <p:spPr bwMode="auto">
          <a:xfrm>
            <a:off x="165100" y="764579"/>
            <a:ext cx="2399203" cy="314234"/>
          </a:xfrm>
          <a:prstGeom prst="rect">
            <a:avLst/>
          </a:prstGeom>
          <a:noFill/>
          <a:ln>
            <a:noFill/>
          </a:ln>
        </p:spPr>
        <p:txBody>
          <a:bodyPr wrap="none" lIns="0" tIns="34017" rIns="90000" rtlCol="0" anchor="ctr">
            <a:spAutoFit/>
          </a:bodyPr>
          <a:lstStyle/>
          <a:p>
            <a:pPr defTabSz="864017">
              <a:lnSpc>
                <a:spcPct val="150000"/>
              </a:lnSpc>
            </a:pP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男女別 標準化死亡比</a:t>
            </a:r>
            <a:r>
              <a:rPr kumimoji="0" lang="en-US" altLang="ja-JP" sz="1200" kern="0" dirty="0">
                <a:solidFill>
                  <a:sysClr val="windowText" lastClr="000000"/>
                </a:solidFill>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cs typeface="Times New Roman" pitchFamily="18" charset="0"/>
              </a:rPr>
              <a:t>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a:t>
            </a:r>
            <a:r>
              <a:rPr kumimoji="0" lang="en-US" altLang="ja-JP" sz="1200" kern="0" dirty="0">
                <a:solidFill>
                  <a:sysClr val="windowText" lastClr="000000"/>
                </a:solidFill>
                <a:latin typeface="ＭＳ 明朝" panose="02020609040205080304" pitchFamily="17" charset="-128"/>
                <a:ea typeface="ＭＳ 明朝" panose="02020609040205080304" pitchFamily="17" charset="-128"/>
              </a:rPr>
              <a:t>)</a:t>
            </a:r>
          </a:p>
        </p:txBody>
      </p:sp>
      <p:sp>
        <p:nvSpPr>
          <p:cNvPr id="22" name="注釈文章 9">
            <a:extLst>
              <a:ext uri="{FF2B5EF4-FFF2-40B4-BE49-F238E27FC236}">
                <a16:creationId xmlns:a16="http://schemas.microsoft.com/office/drawing/2014/main" id="{9152B758-AA35-400D-A1EA-62F55F5A06B8}"/>
              </a:ext>
            </a:extLst>
          </p:cNvPr>
          <p:cNvSpPr txBox="1">
            <a:spLocks noChangeAspect="1"/>
          </p:cNvSpPr>
          <p:nvPr/>
        </p:nvSpPr>
        <p:spPr>
          <a:xfrm>
            <a:off x="165100" y="1640735"/>
            <a:ext cx="2912164" cy="215444"/>
          </a:xfrm>
          <a:prstGeom prst="rect">
            <a:avLst/>
          </a:prstGeom>
          <a:noFill/>
        </p:spPr>
        <p:txBody>
          <a:bodyPr wrap="none" lIns="0" rIns="90000" rtlCol="0">
            <a:spAutoFit/>
          </a:bodyPr>
          <a:lstStyle>
            <a:defPPr>
              <a:defRPr lang="ja-JP"/>
            </a:defPPr>
            <a:lvl1pPr>
              <a:defRPr sz="800">
                <a:latin typeface="ＭＳ 明朝" panose="02020609040205080304" pitchFamily="17" charset="-128"/>
                <a:ea typeface="ＭＳ 明朝" panose="02020609040205080304" pitchFamily="17" charset="-128"/>
              </a:defRPr>
            </a:lvl1pPr>
          </a:lstStyle>
          <a:p>
            <a:r>
              <a:rPr lang="ja-JP" altLang="en-US" dirty="0"/>
              <a:t>出典</a:t>
            </a:r>
            <a:r>
              <a:rPr lang="en-US" altLang="ja-JP" dirty="0"/>
              <a:t>:</a:t>
            </a:r>
            <a:r>
              <a:rPr lang="ja-JP" altLang="en-US" dirty="0"/>
              <a:t>国保データベース</a:t>
            </a:r>
            <a:r>
              <a:rPr lang="en-US" altLang="ja-JP" dirty="0"/>
              <a:t>(KDB)</a:t>
            </a:r>
            <a:r>
              <a:rPr lang="ja-JP" altLang="en-US" dirty="0"/>
              <a:t>システム </a:t>
            </a:r>
            <a:r>
              <a:rPr lang="en-US" altLang="ja-JP" dirty="0"/>
              <a:t>｢</a:t>
            </a:r>
            <a:r>
              <a:rPr lang="ja-JP" altLang="en-US" dirty="0"/>
              <a:t>地域の全体像の把握</a:t>
            </a:r>
            <a:r>
              <a:rPr lang="en-US" altLang="ja-JP" dirty="0"/>
              <a:t>｣</a:t>
            </a:r>
            <a:endParaRPr lang="ja-JP" altLang="en-US" dirty="0"/>
          </a:p>
        </p:txBody>
      </p:sp>
      <p:sp>
        <p:nvSpPr>
          <p:cNvPr id="11" name="Rectangle 5">
            <a:extLst>
              <a:ext uri="{FF2B5EF4-FFF2-40B4-BE49-F238E27FC236}">
                <a16:creationId xmlns:a16="http://schemas.microsoft.com/office/drawing/2014/main" id="{E8FBB575-FBFF-4E8C-926A-5E4DED7EB804}"/>
              </a:ext>
            </a:extLst>
          </p:cNvPr>
          <p:cNvSpPr>
            <a:spLocks noChangeAspect="1" noChangeArrowheads="1"/>
          </p:cNvSpPr>
          <p:nvPr/>
        </p:nvSpPr>
        <p:spPr bwMode="auto">
          <a:xfrm>
            <a:off x="165100" y="1979712"/>
            <a:ext cx="1783650" cy="314234"/>
          </a:xfrm>
          <a:prstGeom prst="rect">
            <a:avLst/>
          </a:prstGeom>
          <a:noFill/>
          <a:ln>
            <a:noFill/>
          </a:ln>
        </p:spPr>
        <p:txBody>
          <a:bodyPr wrap="none" lIns="0" tIns="34017" rIns="90000" rtlCol="0" anchor="ctr">
            <a:spAutoFit/>
          </a:bodyPr>
          <a:lstStyle/>
          <a:p>
            <a:pPr defTabSz="864017">
              <a:lnSpc>
                <a:spcPct val="150000"/>
              </a:lnSpc>
            </a:pP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主要死因別死亡数</a:t>
            </a:r>
            <a:r>
              <a:rPr kumimoji="0" lang="en-US" altLang="ja-JP" sz="1200"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男性</a:t>
            </a:r>
            <a:r>
              <a:rPr kumimoji="0" lang="en-US" altLang="ja-JP" sz="1200" kern="0" dirty="0">
                <a:solidFill>
                  <a:sysClr val="windowText" lastClr="000000"/>
                </a:solidFill>
                <a:latin typeface="ＭＳ 明朝" panose="02020609040205080304" pitchFamily="17" charset="-128"/>
                <a:ea typeface="ＭＳ 明朝" panose="02020609040205080304" pitchFamily="17" charset="-128"/>
              </a:rPr>
              <a:t>)</a:t>
            </a:r>
          </a:p>
        </p:txBody>
      </p:sp>
      <p:sp>
        <p:nvSpPr>
          <p:cNvPr id="18" name="Rectangle 5">
            <a:extLst>
              <a:ext uri="{FF2B5EF4-FFF2-40B4-BE49-F238E27FC236}">
                <a16:creationId xmlns:a16="http://schemas.microsoft.com/office/drawing/2014/main" id="{13ECE86B-0B65-4826-BDA1-E1FE347287D9}"/>
              </a:ext>
            </a:extLst>
          </p:cNvPr>
          <p:cNvSpPr>
            <a:spLocks noChangeAspect="1" noChangeArrowheads="1"/>
          </p:cNvSpPr>
          <p:nvPr/>
        </p:nvSpPr>
        <p:spPr bwMode="auto">
          <a:xfrm>
            <a:off x="165100" y="5234981"/>
            <a:ext cx="2322259" cy="314234"/>
          </a:xfrm>
          <a:prstGeom prst="rect">
            <a:avLst/>
          </a:prstGeom>
          <a:noFill/>
          <a:ln>
            <a:noFill/>
          </a:ln>
        </p:spPr>
        <p:txBody>
          <a:bodyPr wrap="none" lIns="0" tIns="34017" rIns="90000" rtlCol="0" anchor="ctr">
            <a:spAutoFit/>
          </a:bodyPr>
          <a:lstStyle/>
          <a:p>
            <a:pPr defTabSz="864017">
              <a:lnSpc>
                <a:spcPct val="150000"/>
              </a:lnSpc>
            </a:pPr>
            <a:r>
              <a:rPr kumimoji="0" lang="zh-TW" altLang="en-US" sz="1200" kern="0" dirty="0">
                <a:solidFill>
                  <a:sysClr val="windowText" lastClr="000000"/>
                </a:solidFill>
                <a:latin typeface="ＭＳ 明朝" panose="02020609040205080304" pitchFamily="17" charset="-128"/>
                <a:ea typeface="ＭＳ 明朝" panose="02020609040205080304" pitchFamily="17" charset="-128"/>
              </a:rPr>
              <a:t>主要死因別標準化死亡比</a:t>
            </a:r>
            <a:r>
              <a:rPr kumimoji="0" lang="en-US" altLang="ja-JP" sz="1200" kern="0" dirty="0">
                <a:solidFill>
                  <a:sysClr val="windowText" lastClr="000000"/>
                </a:solidFill>
                <a:latin typeface="ＭＳ 明朝" panose="02020609040205080304" pitchFamily="17" charset="-128"/>
                <a:ea typeface="ＭＳ 明朝" panose="02020609040205080304" pitchFamily="17" charset="-128"/>
              </a:rPr>
              <a:t>(</a:t>
            </a:r>
            <a:r>
              <a:rPr kumimoji="0" lang="zh-TW" altLang="en-US" sz="1200" kern="0" dirty="0">
                <a:solidFill>
                  <a:sysClr val="windowText" lastClr="000000"/>
                </a:solidFill>
                <a:latin typeface="ＭＳ 明朝" panose="02020609040205080304" pitchFamily="17" charset="-128"/>
                <a:ea typeface="ＭＳ 明朝" panose="02020609040205080304" pitchFamily="17" charset="-128"/>
              </a:rPr>
              <a:t>男性</a:t>
            </a:r>
            <a:r>
              <a:rPr kumimoji="0" lang="en-US" altLang="ja-JP" sz="1200" kern="0" dirty="0">
                <a:solidFill>
                  <a:sysClr val="windowText" lastClr="000000"/>
                </a:solidFill>
                <a:latin typeface="ＭＳ 明朝" panose="02020609040205080304" pitchFamily="17" charset="-128"/>
                <a:ea typeface="ＭＳ 明朝" panose="02020609040205080304" pitchFamily="17" charset="-128"/>
              </a:rPr>
              <a:t>)</a:t>
            </a:r>
          </a:p>
        </p:txBody>
      </p:sp>
      <p:sp>
        <p:nvSpPr>
          <p:cNvPr id="17" name="注釈文章 9">
            <a:extLst>
              <a:ext uri="{FF2B5EF4-FFF2-40B4-BE49-F238E27FC236}">
                <a16:creationId xmlns:a16="http://schemas.microsoft.com/office/drawing/2014/main" id="{E5226D75-7FFD-46D9-88A5-F1B8F91A3DB6}"/>
              </a:ext>
            </a:extLst>
          </p:cNvPr>
          <p:cNvSpPr txBox="1">
            <a:spLocks noChangeAspect="1"/>
          </p:cNvSpPr>
          <p:nvPr/>
        </p:nvSpPr>
        <p:spPr>
          <a:xfrm>
            <a:off x="165100" y="4910335"/>
            <a:ext cx="5782833" cy="216256"/>
          </a:xfrm>
          <a:prstGeom prst="rect">
            <a:avLst/>
          </a:prstGeom>
          <a:noFill/>
        </p:spPr>
        <p:txBody>
          <a:bodyPr wrap="square" lIns="0" rIns="90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人口動態特殊報告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平成</a:t>
            </a:r>
            <a:r>
              <a:rPr lang="en-US" altLang="ja-JP" sz="800" dirty="0">
                <a:latin typeface="ＭＳ 明朝" panose="02020609040205080304" pitchFamily="17" charset="-128"/>
                <a:ea typeface="ＭＳ 明朝" panose="02020609040205080304" pitchFamily="17" charset="-128"/>
              </a:rPr>
              <a:t>25</a:t>
            </a:r>
            <a:r>
              <a:rPr lang="ja-JP" altLang="en-US" sz="800" dirty="0">
                <a:latin typeface="ＭＳ 明朝" panose="02020609040205080304" pitchFamily="17" charset="-128"/>
                <a:ea typeface="ＭＳ 明朝" panose="02020609040205080304" pitchFamily="17" charset="-128"/>
              </a:rPr>
              <a:t>年～平成</a:t>
            </a:r>
            <a:r>
              <a:rPr lang="en-US" altLang="ja-JP" sz="800" dirty="0">
                <a:latin typeface="ＭＳ 明朝" panose="02020609040205080304" pitchFamily="17" charset="-128"/>
                <a:ea typeface="ＭＳ 明朝" panose="02020609040205080304" pitchFamily="17" charset="-128"/>
              </a:rPr>
              <a:t>29</a:t>
            </a:r>
            <a:r>
              <a:rPr lang="ja-JP" altLang="en-US" sz="800" dirty="0">
                <a:latin typeface="ＭＳ 明朝" panose="02020609040205080304" pitchFamily="17" charset="-128"/>
                <a:ea typeface="ＭＳ 明朝" panose="02020609040205080304" pitchFamily="17" charset="-128"/>
              </a:rPr>
              <a:t>年 人口動態保健所･市区町村別</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統計第</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表</a:t>
            </a:r>
            <a:endParaRPr kumimoji="1" lang="ja-JP" altLang="en-US" sz="800" dirty="0">
              <a:latin typeface="ＭＳ 明朝" panose="02020609040205080304" pitchFamily="17" charset="-128"/>
              <a:ea typeface="ＭＳ 明朝" panose="02020609040205080304" pitchFamily="17" charset="-128"/>
            </a:endParaRPr>
          </a:p>
        </p:txBody>
      </p:sp>
      <p:sp>
        <p:nvSpPr>
          <p:cNvPr id="19" name="注釈文章 9">
            <a:extLst>
              <a:ext uri="{FF2B5EF4-FFF2-40B4-BE49-F238E27FC236}">
                <a16:creationId xmlns:a16="http://schemas.microsoft.com/office/drawing/2014/main" id="{77C1DEA7-71E2-416A-98DA-33EB70E0402C}"/>
              </a:ext>
            </a:extLst>
          </p:cNvPr>
          <p:cNvSpPr txBox="1">
            <a:spLocks noChangeAspect="1"/>
          </p:cNvSpPr>
          <p:nvPr/>
        </p:nvSpPr>
        <p:spPr>
          <a:xfrm>
            <a:off x="165100" y="8769481"/>
            <a:ext cx="5782833" cy="216256"/>
          </a:xfrm>
          <a:prstGeom prst="rect">
            <a:avLst/>
          </a:prstGeom>
          <a:noFill/>
        </p:spPr>
        <p:txBody>
          <a:bodyPr wrap="square" lIns="0" rIns="90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人口動態特殊報告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平成</a:t>
            </a:r>
            <a:r>
              <a:rPr lang="en-US" altLang="ja-JP" sz="800" dirty="0">
                <a:latin typeface="ＭＳ 明朝" panose="02020609040205080304" pitchFamily="17" charset="-128"/>
                <a:ea typeface="ＭＳ 明朝" panose="02020609040205080304" pitchFamily="17" charset="-128"/>
              </a:rPr>
              <a:t>25</a:t>
            </a:r>
            <a:r>
              <a:rPr lang="ja-JP" altLang="en-US" sz="800" dirty="0">
                <a:latin typeface="ＭＳ 明朝" panose="02020609040205080304" pitchFamily="17" charset="-128"/>
                <a:ea typeface="ＭＳ 明朝" panose="02020609040205080304" pitchFamily="17" charset="-128"/>
              </a:rPr>
              <a:t>年～平成</a:t>
            </a:r>
            <a:r>
              <a:rPr lang="en-US" altLang="ja-JP" sz="800" dirty="0">
                <a:latin typeface="ＭＳ 明朝" panose="02020609040205080304" pitchFamily="17" charset="-128"/>
                <a:ea typeface="ＭＳ 明朝" panose="02020609040205080304" pitchFamily="17" charset="-128"/>
              </a:rPr>
              <a:t>29</a:t>
            </a:r>
            <a:r>
              <a:rPr lang="ja-JP" altLang="en-US" sz="800" dirty="0">
                <a:latin typeface="ＭＳ 明朝" panose="02020609040205080304" pitchFamily="17" charset="-128"/>
                <a:ea typeface="ＭＳ 明朝" panose="02020609040205080304" pitchFamily="17" charset="-128"/>
              </a:rPr>
              <a:t>年 人口動態保健所･市区町村別</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統計第</a:t>
            </a:r>
            <a:r>
              <a:rPr lang="en-US" altLang="ja-JP" sz="800" dirty="0">
                <a:latin typeface="ＭＳ 明朝" panose="02020609040205080304" pitchFamily="17" charset="-128"/>
                <a:ea typeface="ＭＳ 明朝" panose="02020609040205080304" pitchFamily="17" charset="-128"/>
              </a:rPr>
              <a:t>5</a:t>
            </a:r>
            <a:r>
              <a:rPr lang="ja-JP" altLang="en-US" sz="800" dirty="0">
                <a:latin typeface="ＭＳ 明朝" panose="02020609040205080304" pitchFamily="17" charset="-128"/>
                <a:ea typeface="ＭＳ 明朝" panose="02020609040205080304" pitchFamily="17" charset="-128"/>
              </a:rPr>
              <a:t>表</a:t>
            </a:r>
            <a:endParaRPr kumimoji="1" lang="ja-JP" altLang="en-US" sz="800" dirty="0">
              <a:latin typeface="ＭＳ 明朝" panose="02020609040205080304" pitchFamily="17" charset="-128"/>
              <a:ea typeface="ＭＳ 明朝" panose="02020609040205080304" pitchFamily="17" charset="-128"/>
            </a:endParaRPr>
          </a:p>
        </p:txBody>
      </p:sp>
      <p:pic>
        <p:nvPicPr>
          <p:cNvPr id="5" name="図 4">
            <a:extLst>
              <a:ext uri="{FF2B5EF4-FFF2-40B4-BE49-F238E27FC236}">
                <a16:creationId xmlns:a16="http://schemas.microsoft.com/office/drawing/2014/main" id="{076B48D4-8333-453C-99AC-CAA73E85386E}"/>
              </a:ext>
            </a:extLst>
          </p:cNvPr>
          <p:cNvPicPr>
            <a:picLocks noChangeAspect="1"/>
          </p:cNvPicPr>
          <p:nvPr/>
        </p:nvPicPr>
        <p:blipFill>
          <a:blip r:embed="rId2"/>
          <a:stretch>
            <a:fillRect/>
          </a:stretch>
        </p:blipFill>
        <p:spPr>
          <a:xfrm>
            <a:off x="165100" y="1068385"/>
            <a:ext cx="3079905" cy="597193"/>
          </a:xfrm>
          <a:prstGeom prst="rect">
            <a:avLst/>
          </a:prstGeom>
        </p:spPr>
      </p:pic>
      <p:pic>
        <p:nvPicPr>
          <p:cNvPr id="6" name="図 5">
            <a:extLst>
              <a:ext uri="{FF2B5EF4-FFF2-40B4-BE49-F238E27FC236}">
                <a16:creationId xmlns:a16="http://schemas.microsoft.com/office/drawing/2014/main" id="{76A5E113-BDFA-494E-9529-D600AA526A80}"/>
              </a:ext>
            </a:extLst>
          </p:cNvPr>
          <p:cNvPicPr>
            <a:picLocks noChangeAspect="1"/>
          </p:cNvPicPr>
          <p:nvPr/>
        </p:nvPicPr>
        <p:blipFill>
          <a:blip r:embed="rId3"/>
          <a:stretch>
            <a:fillRect/>
          </a:stretch>
        </p:blipFill>
        <p:spPr>
          <a:xfrm>
            <a:off x="165100" y="2299198"/>
            <a:ext cx="3219450" cy="2609850"/>
          </a:xfrm>
          <a:prstGeom prst="rect">
            <a:avLst/>
          </a:prstGeom>
        </p:spPr>
      </p:pic>
      <p:pic>
        <p:nvPicPr>
          <p:cNvPr id="10" name="図 9">
            <a:extLst>
              <a:ext uri="{FF2B5EF4-FFF2-40B4-BE49-F238E27FC236}">
                <a16:creationId xmlns:a16="http://schemas.microsoft.com/office/drawing/2014/main" id="{0ECCBE17-591B-4BB9-ACBA-C1A4CE5FE6ED}"/>
              </a:ext>
            </a:extLst>
          </p:cNvPr>
          <p:cNvPicPr>
            <a:picLocks noChangeAspect="1"/>
          </p:cNvPicPr>
          <p:nvPr/>
        </p:nvPicPr>
        <p:blipFill>
          <a:blip r:embed="rId4"/>
          <a:stretch>
            <a:fillRect/>
          </a:stretch>
        </p:blipFill>
        <p:spPr>
          <a:xfrm>
            <a:off x="165100" y="5539125"/>
            <a:ext cx="4581954" cy="3258801"/>
          </a:xfrm>
          <a:prstGeom prst="rect">
            <a:avLst/>
          </a:prstGeom>
        </p:spPr>
      </p:pic>
    </p:spTree>
    <p:extLst>
      <p:ext uri="{BB962C8B-B14F-4D97-AF65-F5344CB8AC3E}">
        <p14:creationId xmlns:p14="http://schemas.microsoft.com/office/powerpoint/2010/main" val="1542838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8C46DC-9AD5-4565-97E5-1505A3E86F25}"/>
              </a:ext>
            </a:extLst>
          </p:cNvPr>
          <p:cNvSpPr>
            <a:spLocks noGrp="1"/>
          </p:cNvSpPr>
          <p:nvPr>
            <p:ph type="sldNum" sz="quarter" idx="4"/>
          </p:nvPr>
        </p:nvSpPr>
        <p:spPr/>
        <p:txBody>
          <a:bodyPr/>
          <a:lstStyle/>
          <a:p>
            <a:fld id="{420EA04B-0610-44E1-BBA9-CB539F9A7CEB}" type="slidenum">
              <a:rPr lang="ja-JP" altLang="en-US" sz="1000" smtClean="0"/>
              <a:pPr/>
              <a:t>25</a:t>
            </a:fld>
            <a:endParaRPr lang="ja-JP" altLang="en-US" sz="1000" dirty="0"/>
          </a:p>
        </p:txBody>
      </p:sp>
      <p:sp>
        <p:nvSpPr>
          <p:cNvPr id="6" name="Rectangle 5">
            <a:extLst>
              <a:ext uri="{FF2B5EF4-FFF2-40B4-BE49-F238E27FC236}">
                <a16:creationId xmlns:a16="http://schemas.microsoft.com/office/drawing/2014/main" id="{D364FCBD-299C-4957-8FEA-63E5B30551DF}"/>
              </a:ext>
            </a:extLst>
          </p:cNvPr>
          <p:cNvSpPr>
            <a:spLocks noChangeAspect="1" noChangeArrowheads="1"/>
          </p:cNvSpPr>
          <p:nvPr/>
        </p:nvSpPr>
        <p:spPr bwMode="auto">
          <a:xfrm>
            <a:off x="186065" y="539552"/>
            <a:ext cx="1783650" cy="314234"/>
          </a:xfrm>
          <a:prstGeom prst="rect">
            <a:avLst/>
          </a:prstGeom>
          <a:noFill/>
          <a:ln>
            <a:noFill/>
          </a:ln>
        </p:spPr>
        <p:txBody>
          <a:bodyPr wrap="none" lIns="0" tIns="34017" rIns="90000" rtlCol="0" anchor="ctr">
            <a:spAutoFit/>
          </a:bodyPr>
          <a:lstStyle/>
          <a:p>
            <a:pPr defTabSz="864017">
              <a:lnSpc>
                <a:spcPct val="150000"/>
              </a:lnSpc>
            </a:pP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主要死因別死亡数</a:t>
            </a:r>
            <a:r>
              <a:rPr kumimoji="0" lang="en-US" altLang="ja-JP" sz="1200"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女性</a:t>
            </a:r>
            <a:r>
              <a:rPr kumimoji="0" lang="en-US" altLang="ja-JP" sz="1200" kern="0" dirty="0">
                <a:solidFill>
                  <a:sysClr val="windowText" lastClr="000000"/>
                </a:solidFill>
                <a:latin typeface="ＭＳ 明朝" panose="02020609040205080304" pitchFamily="17" charset="-128"/>
                <a:ea typeface="ＭＳ 明朝" panose="02020609040205080304" pitchFamily="17" charset="-128"/>
              </a:rPr>
              <a:t>)</a:t>
            </a:r>
          </a:p>
        </p:txBody>
      </p:sp>
      <p:sp>
        <p:nvSpPr>
          <p:cNvPr id="9" name="Rectangle 5">
            <a:extLst>
              <a:ext uri="{FF2B5EF4-FFF2-40B4-BE49-F238E27FC236}">
                <a16:creationId xmlns:a16="http://schemas.microsoft.com/office/drawing/2014/main" id="{ED5E5A62-87F0-45EB-A50E-04A192EE3AC1}"/>
              </a:ext>
            </a:extLst>
          </p:cNvPr>
          <p:cNvSpPr>
            <a:spLocks noChangeAspect="1" noChangeArrowheads="1"/>
          </p:cNvSpPr>
          <p:nvPr/>
        </p:nvSpPr>
        <p:spPr bwMode="auto">
          <a:xfrm>
            <a:off x="186065" y="3779912"/>
            <a:ext cx="2322259" cy="314234"/>
          </a:xfrm>
          <a:prstGeom prst="rect">
            <a:avLst/>
          </a:prstGeom>
          <a:noFill/>
          <a:ln>
            <a:noFill/>
          </a:ln>
        </p:spPr>
        <p:txBody>
          <a:bodyPr wrap="none" lIns="0" tIns="34017" rIns="90000" rtlCol="0" anchor="ctr">
            <a:spAutoFit/>
          </a:bodyPr>
          <a:lstStyle/>
          <a:p>
            <a:pPr defTabSz="864017">
              <a:lnSpc>
                <a:spcPct val="150000"/>
              </a:lnSpc>
            </a:pPr>
            <a:r>
              <a:rPr kumimoji="0" lang="zh-TW" altLang="en-US" sz="1200" kern="0" dirty="0">
                <a:solidFill>
                  <a:sysClr val="windowText" lastClr="000000"/>
                </a:solidFill>
                <a:latin typeface="ＭＳ 明朝" panose="02020609040205080304" pitchFamily="17" charset="-128"/>
                <a:ea typeface="ＭＳ 明朝" panose="02020609040205080304" pitchFamily="17" charset="-128"/>
              </a:rPr>
              <a:t>主要死因別標準化死亡比</a:t>
            </a:r>
            <a:r>
              <a:rPr kumimoji="0" lang="en-US" altLang="ja-JP" sz="1200"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女性</a:t>
            </a:r>
            <a:r>
              <a:rPr kumimoji="0" lang="en-US" altLang="ja-JP" sz="1200" kern="0" dirty="0">
                <a:solidFill>
                  <a:sysClr val="windowText" lastClr="000000"/>
                </a:solidFill>
                <a:latin typeface="ＭＳ 明朝" panose="02020609040205080304" pitchFamily="17" charset="-128"/>
                <a:ea typeface="ＭＳ 明朝" panose="02020609040205080304" pitchFamily="17" charset="-128"/>
              </a:rPr>
              <a:t>)</a:t>
            </a:r>
          </a:p>
        </p:txBody>
      </p:sp>
      <p:sp>
        <p:nvSpPr>
          <p:cNvPr id="11" name="注釈文章 9">
            <a:extLst>
              <a:ext uri="{FF2B5EF4-FFF2-40B4-BE49-F238E27FC236}">
                <a16:creationId xmlns:a16="http://schemas.microsoft.com/office/drawing/2014/main" id="{49578230-74C9-42A8-B5EF-D862F27A7C9A}"/>
              </a:ext>
            </a:extLst>
          </p:cNvPr>
          <p:cNvSpPr txBox="1">
            <a:spLocks noChangeAspect="1"/>
          </p:cNvSpPr>
          <p:nvPr/>
        </p:nvSpPr>
        <p:spPr>
          <a:xfrm>
            <a:off x="186065" y="3462924"/>
            <a:ext cx="5782833" cy="216256"/>
          </a:xfrm>
          <a:prstGeom prst="rect">
            <a:avLst/>
          </a:prstGeom>
          <a:noFill/>
        </p:spPr>
        <p:txBody>
          <a:bodyPr wrap="square" lIns="0" rIns="90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人口動態特殊報告</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平成</a:t>
            </a:r>
            <a:r>
              <a:rPr lang="en-US" altLang="ja-JP" sz="800" dirty="0">
                <a:latin typeface="ＭＳ 明朝" panose="02020609040205080304" pitchFamily="17" charset="-128"/>
                <a:ea typeface="ＭＳ 明朝" panose="02020609040205080304" pitchFamily="17" charset="-128"/>
              </a:rPr>
              <a:t>25</a:t>
            </a:r>
            <a:r>
              <a:rPr lang="ja-JP" altLang="en-US" sz="800" dirty="0">
                <a:latin typeface="ＭＳ 明朝" panose="02020609040205080304" pitchFamily="17" charset="-128"/>
                <a:ea typeface="ＭＳ 明朝" panose="02020609040205080304" pitchFamily="17" charset="-128"/>
              </a:rPr>
              <a:t>年～平成</a:t>
            </a:r>
            <a:r>
              <a:rPr lang="en-US" altLang="ja-JP" sz="800" dirty="0">
                <a:latin typeface="ＭＳ 明朝" panose="02020609040205080304" pitchFamily="17" charset="-128"/>
                <a:ea typeface="ＭＳ 明朝" panose="02020609040205080304" pitchFamily="17" charset="-128"/>
              </a:rPr>
              <a:t>29</a:t>
            </a:r>
            <a:r>
              <a:rPr lang="ja-JP" altLang="en-US" sz="800" dirty="0">
                <a:latin typeface="ＭＳ 明朝" panose="02020609040205080304" pitchFamily="17" charset="-128"/>
                <a:ea typeface="ＭＳ 明朝" panose="02020609040205080304" pitchFamily="17" charset="-128"/>
              </a:rPr>
              <a:t>年 人口動態保健所･市区町村別</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統計第</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表</a:t>
            </a:r>
            <a:endParaRPr kumimoji="1" lang="ja-JP" altLang="en-US" sz="800" dirty="0">
              <a:latin typeface="ＭＳ 明朝" panose="02020609040205080304" pitchFamily="17" charset="-128"/>
              <a:ea typeface="ＭＳ 明朝" panose="02020609040205080304" pitchFamily="17" charset="-128"/>
            </a:endParaRPr>
          </a:p>
        </p:txBody>
      </p:sp>
      <p:sp>
        <p:nvSpPr>
          <p:cNvPr id="12" name="注釈文章 9">
            <a:extLst>
              <a:ext uri="{FF2B5EF4-FFF2-40B4-BE49-F238E27FC236}">
                <a16:creationId xmlns:a16="http://schemas.microsoft.com/office/drawing/2014/main" id="{8D89D120-CAD3-4BDD-9A6C-F25B1010DA41}"/>
              </a:ext>
            </a:extLst>
          </p:cNvPr>
          <p:cNvSpPr txBox="1">
            <a:spLocks noChangeAspect="1"/>
          </p:cNvSpPr>
          <p:nvPr/>
        </p:nvSpPr>
        <p:spPr>
          <a:xfrm>
            <a:off x="186065" y="7322070"/>
            <a:ext cx="5782833" cy="216256"/>
          </a:xfrm>
          <a:prstGeom prst="rect">
            <a:avLst/>
          </a:prstGeom>
          <a:noFill/>
        </p:spPr>
        <p:txBody>
          <a:bodyPr wrap="square" lIns="0" rIns="90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人口動態特殊報告</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平成</a:t>
            </a:r>
            <a:r>
              <a:rPr lang="en-US" altLang="ja-JP" sz="800" dirty="0">
                <a:latin typeface="ＭＳ 明朝" panose="02020609040205080304" pitchFamily="17" charset="-128"/>
                <a:ea typeface="ＭＳ 明朝" panose="02020609040205080304" pitchFamily="17" charset="-128"/>
              </a:rPr>
              <a:t>25</a:t>
            </a:r>
            <a:r>
              <a:rPr lang="ja-JP" altLang="en-US" sz="800" dirty="0">
                <a:latin typeface="ＭＳ 明朝" panose="02020609040205080304" pitchFamily="17" charset="-128"/>
                <a:ea typeface="ＭＳ 明朝" panose="02020609040205080304" pitchFamily="17" charset="-128"/>
              </a:rPr>
              <a:t>年～平成</a:t>
            </a:r>
            <a:r>
              <a:rPr lang="en-US" altLang="ja-JP" sz="800" dirty="0">
                <a:latin typeface="ＭＳ 明朝" panose="02020609040205080304" pitchFamily="17" charset="-128"/>
                <a:ea typeface="ＭＳ 明朝" panose="02020609040205080304" pitchFamily="17" charset="-128"/>
              </a:rPr>
              <a:t>29</a:t>
            </a:r>
            <a:r>
              <a:rPr lang="ja-JP" altLang="en-US" sz="800" dirty="0">
                <a:latin typeface="ＭＳ 明朝" panose="02020609040205080304" pitchFamily="17" charset="-128"/>
                <a:ea typeface="ＭＳ 明朝" panose="02020609040205080304" pitchFamily="17" charset="-128"/>
              </a:rPr>
              <a:t>年 人口動態保健所･市区町村別</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統計第</a:t>
            </a:r>
            <a:r>
              <a:rPr lang="en-US" altLang="ja-JP" sz="800" dirty="0">
                <a:latin typeface="ＭＳ 明朝" panose="02020609040205080304" pitchFamily="17" charset="-128"/>
                <a:ea typeface="ＭＳ 明朝" panose="02020609040205080304" pitchFamily="17" charset="-128"/>
              </a:rPr>
              <a:t>5</a:t>
            </a:r>
            <a:r>
              <a:rPr lang="ja-JP" altLang="en-US" sz="800" dirty="0">
                <a:latin typeface="ＭＳ 明朝" panose="02020609040205080304" pitchFamily="17" charset="-128"/>
                <a:ea typeface="ＭＳ 明朝" panose="02020609040205080304" pitchFamily="17" charset="-128"/>
              </a:rPr>
              <a:t>表</a:t>
            </a:r>
            <a:endParaRPr kumimoji="1" lang="ja-JP" altLang="en-US" sz="800" dirty="0">
              <a:latin typeface="ＭＳ 明朝" panose="02020609040205080304" pitchFamily="17" charset="-128"/>
              <a:ea typeface="ＭＳ 明朝" panose="02020609040205080304" pitchFamily="17" charset="-128"/>
            </a:endParaRPr>
          </a:p>
        </p:txBody>
      </p:sp>
      <p:pic>
        <p:nvPicPr>
          <p:cNvPr id="3" name="図 2">
            <a:extLst>
              <a:ext uri="{FF2B5EF4-FFF2-40B4-BE49-F238E27FC236}">
                <a16:creationId xmlns:a16="http://schemas.microsoft.com/office/drawing/2014/main" id="{B299AB2B-5198-41FF-BE1B-444646F2844C}"/>
              </a:ext>
            </a:extLst>
          </p:cNvPr>
          <p:cNvPicPr>
            <a:picLocks noChangeAspect="1"/>
          </p:cNvPicPr>
          <p:nvPr/>
        </p:nvPicPr>
        <p:blipFill>
          <a:blip r:embed="rId2"/>
          <a:stretch>
            <a:fillRect/>
          </a:stretch>
        </p:blipFill>
        <p:spPr>
          <a:xfrm>
            <a:off x="186065" y="851787"/>
            <a:ext cx="3219450" cy="2609850"/>
          </a:xfrm>
          <a:prstGeom prst="rect">
            <a:avLst/>
          </a:prstGeom>
        </p:spPr>
      </p:pic>
      <p:pic>
        <p:nvPicPr>
          <p:cNvPr id="5" name="図 4">
            <a:extLst>
              <a:ext uri="{FF2B5EF4-FFF2-40B4-BE49-F238E27FC236}">
                <a16:creationId xmlns:a16="http://schemas.microsoft.com/office/drawing/2014/main" id="{7DDD0403-364D-4888-B587-391C66EACDC0}"/>
              </a:ext>
            </a:extLst>
          </p:cNvPr>
          <p:cNvPicPr>
            <a:picLocks noChangeAspect="1"/>
          </p:cNvPicPr>
          <p:nvPr/>
        </p:nvPicPr>
        <p:blipFill>
          <a:blip r:embed="rId3"/>
          <a:stretch>
            <a:fillRect/>
          </a:stretch>
        </p:blipFill>
        <p:spPr>
          <a:xfrm>
            <a:off x="186067" y="4091714"/>
            <a:ext cx="4581954" cy="3234401"/>
          </a:xfrm>
          <a:prstGeom prst="rect">
            <a:avLst/>
          </a:prstGeom>
        </p:spPr>
      </p:pic>
    </p:spTree>
    <p:extLst>
      <p:ext uri="{BB962C8B-B14F-4D97-AF65-F5344CB8AC3E}">
        <p14:creationId xmlns:p14="http://schemas.microsoft.com/office/powerpoint/2010/main" val="1081582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DB60E128-5615-841A-A261-6B801967D85A}"/>
              </a:ext>
            </a:extLst>
          </p:cNvPr>
          <p:cNvSpPr>
            <a:spLocks noGrp="1"/>
          </p:cNvSpPr>
          <p:nvPr>
            <p:ph type="sldNum" sz="quarter" idx="4"/>
          </p:nvPr>
        </p:nvSpPr>
        <p:spPr>
          <a:xfrm>
            <a:off x="2484067" y="8820472"/>
            <a:ext cx="1512041" cy="4857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1000" b="0" i="0" u="none" strike="noStrike" kern="1200" cap="none" spc="0" normalizeH="0" baseline="0" noProof="0" smtClean="0">
                <a:ln>
                  <a:noFill/>
                </a:ln>
                <a:solidFill>
                  <a:srgbClr val="898989"/>
                </a:solidFill>
                <a:effectLst/>
                <a:uLnTx/>
                <a:uFillTx/>
                <a:latin typeface="ＭＳ 明朝" panose="02020609040205080304" pitchFamily="17" charset="-128"/>
                <a:ea typeface="ＭＳ 明朝" panose="02020609040205080304" pitchFamily="17"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1" lang="ja-JP" altLang="en-US" sz="1000" b="0" i="0" u="none" strike="noStrike" kern="1200" cap="none" spc="0" normalizeH="0" baseline="0" noProof="0" dirty="0">
              <a:ln>
                <a:noFill/>
              </a:ln>
              <a:solidFill>
                <a:srgbClr val="898989"/>
              </a:solidFill>
              <a:effectLst/>
              <a:uLnTx/>
              <a:uFillTx/>
              <a:latin typeface="ＭＳ 明朝" panose="02020609040205080304" pitchFamily="17" charset="-128"/>
              <a:ea typeface="ＭＳ 明朝" panose="02020609040205080304" pitchFamily="17" charset="-128"/>
              <a:cs typeface="+mn-cs"/>
            </a:endParaRPr>
          </a:p>
        </p:txBody>
      </p:sp>
      <p:sp>
        <p:nvSpPr>
          <p:cNvPr id="6" name="Rectangle 5">
            <a:extLst>
              <a:ext uri="{FF2B5EF4-FFF2-40B4-BE49-F238E27FC236}">
                <a16:creationId xmlns:a16="http://schemas.microsoft.com/office/drawing/2014/main" id="{81E17585-A06F-967B-407A-0287ECEDE868}"/>
              </a:ext>
            </a:extLst>
          </p:cNvPr>
          <p:cNvSpPr>
            <a:spLocks noChangeAspect="1" noChangeArrowheads="1"/>
          </p:cNvSpPr>
          <p:nvPr/>
        </p:nvSpPr>
        <p:spPr bwMode="auto">
          <a:xfrm>
            <a:off x="165099" y="2550639"/>
            <a:ext cx="6149975" cy="265182"/>
          </a:xfrm>
          <a:prstGeom prst="rect">
            <a:avLst/>
          </a:prstGeom>
          <a:noFill/>
          <a:ln>
            <a:noFill/>
          </a:ln>
        </p:spPr>
        <p:txBody>
          <a:bodyPr wrap="square" lIns="0" tIns="34017" rIns="9000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rPr>
              <a:t>(</a:t>
            </a:r>
            <a:r>
              <a:rPr kumimoji="0" lang="ja-JP" altLang="en-US"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rPr>
              <a:t>男性</a:t>
            </a:r>
            <a:r>
              <a:rPr kumimoji="0" lang="en-US" altLang="ja-JP"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rPr>
              <a:t>)</a:t>
            </a:r>
            <a:r>
              <a:rPr kumimoji="0" lang="ja-JP" altLang="en-US"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rPr>
              <a:t>平均余命と平均自立期間、日常生活に制限がある期間の平均</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年度</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endParaRPr kumimoji="0" lang="en-US" altLang="ja-JP"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endParaRPr>
          </a:p>
        </p:txBody>
      </p:sp>
      <p:sp>
        <p:nvSpPr>
          <p:cNvPr id="28" name="テキスト ボックス 27">
            <a:extLst>
              <a:ext uri="{FF2B5EF4-FFF2-40B4-BE49-F238E27FC236}">
                <a16:creationId xmlns:a16="http://schemas.microsoft.com/office/drawing/2014/main" id="{856EC12F-66DC-B660-14DB-D31ECC500CCF}"/>
              </a:ext>
            </a:extLst>
          </p:cNvPr>
          <p:cNvSpPr txBox="1">
            <a:spLocks/>
          </p:cNvSpPr>
          <p:nvPr/>
        </p:nvSpPr>
        <p:spPr>
          <a:xfrm>
            <a:off x="50800" y="0"/>
            <a:ext cx="6120000" cy="338554"/>
          </a:xfrm>
          <a:prstGeom prst="rect">
            <a:avLst/>
          </a:prstGeom>
          <a:noFill/>
          <a:ln>
            <a:noFill/>
          </a:ln>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mn-cs"/>
              </a:rPr>
              <a:t>6</a:t>
            </a:r>
            <a:r>
              <a:rPr kumimoji="1" lang="en-US" altLang="ja-JP"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r>
              <a:rPr kumimoji="1" lang="ja-JP" altLang="en-US"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平均余命と平均自立期間</a:t>
            </a:r>
            <a:endParaRPr kumimoji="1" lang="ja-JP" altLang="ja-JP" sz="16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29" name="タイトル 1">
            <a:extLst>
              <a:ext uri="{FF2B5EF4-FFF2-40B4-BE49-F238E27FC236}">
                <a16:creationId xmlns:a16="http://schemas.microsoft.com/office/drawing/2014/main" id="{5158DCE4-B448-754E-E606-9B7BBC499EBE}"/>
              </a:ext>
            </a:extLst>
          </p:cNvPr>
          <p:cNvSpPr txBox="1">
            <a:spLocks/>
          </p:cNvSpPr>
          <p:nvPr/>
        </p:nvSpPr>
        <p:spPr>
          <a:xfrm>
            <a:off x="170434" y="289864"/>
            <a:ext cx="6238800" cy="2132999"/>
          </a:xfrm>
          <a:prstGeom prst="rect">
            <a:avLst/>
          </a:prstGeom>
          <a:noFill/>
          <a:ln>
            <a:noFill/>
          </a:ln>
        </p:spPr>
        <p:txBody>
          <a:bodyPr vert="horz" lIns="0" tIns="43201" rIns="90000" bIns="43201" rtlCol="0" anchor="t">
            <a:spAutoFit/>
          </a:bodyPr>
          <a:lstStyle/>
          <a:p>
            <a:pPr marL="0" marR="0" lvl="0" indent="0" algn="just" defTabSz="914400" rtl="0" eaLnBrk="1" fontAlgn="base" latinLnBrk="0" hangingPunct="1">
              <a:lnSpc>
                <a:spcPct val="125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　以下は、</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年度</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における平均余命と平均自立期間の状況を示したものです。平均余命は、ある年齢の人々がその後何年生きられるかという期待値を指し、ここでは</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0</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歳時点の平均余命を示して</a:t>
            </a:r>
            <a:r>
              <a:rPr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います</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。また、平均自立期間は、要介護</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2</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以上になるまでの期間を</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日常生活動作が自立している期間</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としてその平均を算出したもので、健康寿命の指標の一つで</a:t>
            </a:r>
            <a:r>
              <a:rPr lang="ja-JP" altLang="en-US" sz="1200" dirty="0">
                <a:solidFill>
                  <a:prstClr val="black"/>
                </a:solidFill>
                <a:latin typeface="ＭＳ 明朝" panose="02020609040205080304" pitchFamily="17" charset="-128"/>
                <a:ea typeface="ＭＳ 明朝" panose="02020609040205080304" pitchFamily="17" charset="-128"/>
                <a:cs typeface="Times New Roman" pitchFamily="18" charset="0"/>
              </a:rPr>
              <a:t>す</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。平均余命と平均自立</a:t>
            </a:r>
            <a:r>
              <a:rPr kumimoji="1" lang="ja-JP" altLang="en-US"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Times New Roman" pitchFamily="18" charset="0"/>
              </a:rPr>
              <a:t>期間の差は、日常生活に制限がある期間を意味しています。</a:t>
            </a:r>
            <a:endParaRPr kumimoji="1" lang="en-US" altLang="ja-JP"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Times New Roman" pitchFamily="18" charset="0"/>
            </a:endParaRPr>
          </a:p>
          <a:p>
            <a:pPr marL="0" marR="0" lvl="0" indent="0" algn="just" defTabSz="914400" rtl="0" eaLnBrk="1" fontAlgn="base" latinLnBrk="0" hangingPunct="1">
              <a:lnSpc>
                <a:spcPct val="125000"/>
              </a:lnSpc>
              <a:spcBef>
                <a:spcPct val="0"/>
              </a:spcBef>
              <a:spcAft>
                <a:spcPct val="0"/>
              </a:spcAft>
              <a:buClrTx/>
              <a:buSzTx/>
              <a:buFontTx/>
              <a:buNone/>
              <a:tabLst/>
              <a:defRPr/>
            </a:pPr>
            <a:r>
              <a:rPr kumimoji="1" lang="ja-JP" altLang="en-US"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Times New Roman" pitchFamily="18" charset="0"/>
              </a:rPr>
              <a:t>　</a:t>
            </a:r>
            <a:r>
              <a:rPr kumimoji="1" lang="ja-JP" altLang="en-US"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mn-cs"/>
              </a:rPr>
              <a:t>本町</a:t>
            </a:r>
            <a:r>
              <a:rPr kumimoji="1" lang="ja-JP" altLang="en-US"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Times New Roman" pitchFamily="18" charset="0"/>
              </a:rPr>
              <a:t>の男性の平均余命は</a:t>
            </a:r>
            <a:r>
              <a:rPr kumimoji="1" lang="en-US" altLang="ja-JP"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ＭＳ Ｐゴシック" pitchFamily="50" charset="-128"/>
              </a:rPr>
              <a:t>80.3</a:t>
            </a:r>
            <a:r>
              <a:rPr kumimoji="1" lang="ja-JP" altLang="en-US"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ＭＳ Ｐゴシック" pitchFamily="50" charset="-128"/>
              </a:rPr>
              <a:t>年で県より</a:t>
            </a:r>
            <a:r>
              <a:rPr kumimoji="1" lang="en-US" altLang="ja-JP"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ＭＳ Ｐゴシック" pitchFamily="50" charset="-128"/>
              </a:rPr>
              <a:t>1.0</a:t>
            </a:r>
            <a:r>
              <a:rPr kumimoji="1" lang="ja-JP" altLang="en-US"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ＭＳ Ｐゴシック" pitchFamily="50" charset="-128"/>
              </a:rPr>
              <a:t>年短く</a:t>
            </a:r>
            <a:r>
              <a:rPr kumimoji="1" lang="ja-JP" altLang="en-US"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Times New Roman" pitchFamily="18" charset="0"/>
              </a:rPr>
              <a:t>、平均自立期間は</a:t>
            </a:r>
            <a:r>
              <a:rPr kumimoji="1" lang="en-US" altLang="ja-JP"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ＭＳ Ｐゴシック" pitchFamily="50" charset="-128"/>
              </a:rPr>
              <a:t>79.1</a:t>
            </a:r>
            <a:r>
              <a:rPr kumimoji="1" lang="ja-JP" altLang="en-US"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Times New Roman" pitchFamily="18" charset="0"/>
              </a:rPr>
              <a:t>年で</a:t>
            </a:r>
            <a:r>
              <a:rPr lang="ja-JP" altLang="en-US" sz="1200" dirty="0">
                <a:latin typeface="ＭＳ 明朝" panose="02020609040205080304" pitchFamily="17" charset="-128"/>
                <a:ea typeface="ＭＳ 明朝" panose="02020609040205080304" pitchFamily="17" charset="-128"/>
                <a:cs typeface="Times New Roman" pitchFamily="18" charset="0"/>
              </a:rPr>
              <a:t>県</a:t>
            </a:r>
            <a:r>
              <a:rPr kumimoji="1" lang="ja-JP" altLang="en-US"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Times New Roman" pitchFamily="18" charset="0"/>
              </a:rPr>
              <a:t>より</a:t>
            </a:r>
            <a:r>
              <a:rPr kumimoji="1" lang="en-US" altLang="ja-JP"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Times New Roman" pitchFamily="18" charset="0"/>
              </a:rPr>
              <a:t>0.8</a:t>
            </a:r>
            <a:r>
              <a:rPr kumimoji="1" lang="ja-JP" altLang="en-US"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Times New Roman" pitchFamily="18" charset="0"/>
              </a:rPr>
              <a:t>年短</a:t>
            </a:r>
            <a:r>
              <a:rPr lang="ja-JP" altLang="en-US" sz="1200" dirty="0">
                <a:latin typeface="ＭＳ 明朝" panose="02020609040205080304" pitchFamily="17" charset="-128"/>
                <a:ea typeface="ＭＳ 明朝" panose="02020609040205080304" pitchFamily="17" charset="-128"/>
                <a:cs typeface="Times New Roman" pitchFamily="18" charset="0"/>
              </a:rPr>
              <a:t>いです。</a:t>
            </a:r>
            <a:r>
              <a:rPr kumimoji="1" lang="ja-JP" altLang="en-US"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Times New Roman" pitchFamily="18" charset="0"/>
              </a:rPr>
              <a:t>日常生活に制限がある期間の平均は</a:t>
            </a:r>
            <a:r>
              <a:rPr kumimoji="1" lang="en-US" altLang="ja-JP"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ＭＳ Ｐゴシック" pitchFamily="50" charset="-128"/>
              </a:rPr>
              <a:t>1.2</a:t>
            </a:r>
            <a:r>
              <a:rPr kumimoji="1" lang="ja-JP" altLang="en-US"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Times New Roman" pitchFamily="18" charset="0"/>
              </a:rPr>
              <a:t>年で、県の</a:t>
            </a:r>
            <a:r>
              <a:rPr kumimoji="1" lang="en-US" altLang="ja-JP"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ＭＳ Ｐゴシック" pitchFamily="50" charset="-128"/>
              </a:rPr>
              <a:t>1.4</a:t>
            </a:r>
            <a:r>
              <a:rPr kumimoji="1" lang="ja-JP" altLang="en-US"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ＭＳ Ｐゴシック" pitchFamily="50" charset="-128"/>
              </a:rPr>
              <a:t>年よりも短いです</a:t>
            </a:r>
            <a:r>
              <a:rPr kumimoji="1" lang="ja-JP" altLang="en-US"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Times New Roman" pitchFamily="18" charset="0"/>
              </a:rPr>
              <a:t>。</a:t>
            </a:r>
            <a:r>
              <a:rPr kumimoji="1" lang="ja-JP" altLang="en-US"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mn-cs"/>
              </a:rPr>
              <a:t>本町</a:t>
            </a:r>
            <a:r>
              <a:rPr kumimoji="1" lang="ja-JP" altLang="en-US"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Times New Roman" pitchFamily="18" charset="0"/>
              </a:rPr>
              <a:t>の女性の平均余命は</a:t>
            </a:r>
            <a:r>
              <a:rPr kumimoji="1" lang="en-US" altLang="ja-JP"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ＭＳ Ｐゴシック" pitchFamily="50" charset="-128"/>
              </a:rPr>
              <a:t>87.5</a:t>
            </a:r>
            <a:r>
              <a:rPr kumimoji="1" lang="ja-JP" altLang="en-US"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Times New Roman" pitchFamily="18" charset="0"/>
              </a:rPr>
              <a:t>年で県より</a:t>
            </a:r>
            <a:r>
              <a:rPr kumimoji="1" lang="en-US" altLang="ja-JP"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Times New Roman" pitchFamily="18" charset="0"/>
              </a:rPr>
              <a:t>0.5</a:t>
            </a:r>
            <a:r>
              <a:rPr kumimoji="1" lang="ja-JP" altLang="en-US"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Times New Roman" pitchFamily="18" charset="0"/>
              </a:rPr>
              <a:t>年</a:t>
            </a:r>
            <a:r>
              <a:rPr lang="ja-JP" altLang="en-US" sz="1200" dirty="0">
                <a:latin typeface="ＭＳ 明朝" panose="02020609040205080304" pitchFamily="17" charset="-128"/>
                <a:ea typeface="ＭＳ 明朝" panose="02020609040205080304" pitchFamily="17" charset="-128"/>
                <a:cs typeface="Times New Roman" pitchFamily="18" charset="0"/>
              </a:rPr>
              <a:t>長く</a:t>
            </a:r>
            <a:r>
              <a:rPr kumimoji="1" lang="ja-JP" altLang="en-US"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Times New Roman" pitchFamily="18" charset="0"/>
              </a:rPr>
              <a:t>、平均自立期間は</a:t>
            </a:r>
            <a:r>
              <a:rPr kumimoji="1" lang="en-US" altLang="ja-JP"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ＭＳ Ｐゴシック" pitchFamily="50" charset="-128"/>
              </a:rPr>
              <a:t>84.0</a:t>
            </a:r>
            <a:r>
              <a:rPr kumimoji="1" lang="ja-JP" altLang="en-US"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Times New Roman" pitchFamily="18" charset="0"/>
              </a:rPr>
              <a:t>年で県と同じです。日常生活に制限がある期間の平均は</a:t>
            </a:r>
            <a:r>
              <a:rPr lang="en-US" altLang="ja-JP" sz="1200" dirty="0">
                <a:latin typeface="ＭＳ 明朝" panose="02020609040205080304" pitchFamily="17" charset="-128"/>
                <a:ea typeface="ＭＳ 明朝" panose="02020609040205080304" pitchFamily="17" charset="-128"/>
                <a:cs typeface="Times New Roman" pitchFamily="18" charset="0"/>
              </a:rPr>
              <a:t>3.5</a:t>
            </a:r>
            <a:r>
              <a:rPr kumimoji="1" lang="ja-JP" altLang="en-US"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Times New Roman" pitchFamily="18" charset="0"/>
              </a:rPr>
              <a:t>年で、県の</a:t>
            </a:r>
            <a:r>
              <a:rPr kumimoji="1" lang="en-US" altLang="ja-JP"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ＭＳ Ｐゴシック" pitchFamily="50" charset="-128"/>
              </a:rPr>
              <a:t>3.0</a:t>
            </a:r>
            <a:r>
              <a:rPr kumimoji="1" lang="ja-JP" altLang="en-US"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ＭＳ Ｐゴシック" pitchFamily="50" charset="-128"/>
              </a:rPr>
              <a:t>年よりも</a:t>
            </a:r>
            <a:r>
              <a:rPr lang="ja-JP" altLang="en-US" sz="1200" dirty="0">
                <a:latin typeface="ＭＳ 明朝" panose="02020609040205080304" pitchFamily="17" charset="-128"/>
                <a:ea typeface="ＭＳ 明朝" panose="02020609040205080304" pitchFamily="17" charset="-128"/>
                <a:cs typeface="ＭＳ Ｐゴシック" pitchFamily="50" charset="-128"/>
              </a:rPr>
              <a:t>長いです</a:t>
            </a:r>
            <a:r>
              <a:rPr kumimoji="1" lang="ja-JP" altLang="en-US"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Times New Roman" pitchFamily="18" charset="0"/>
              </a:rPr>
              <a:t>。</a:t>
            </a:r>
            <a:endParaRPr kumimoji="1" lang="en-US" altLang="ja-JP"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Times New Roman" pitchFamily="18" charset="0"/>
            </a:endParaRPr>
          </a:p>
        </p:txBody>
      </p:sp>
      <p:sp>
        <p:nvSpPr>
          <p:cNvPr id="5" name="Rectangle 5">
            <a:extLst>
              <a:ext uri="{FF2B5EF4-FFF2-40B4-BE49-F238E27FC236}">
                <a16:creationId xmlns:a16="http://schemas.microsoft.com/office/drawing/2014/main" id="{AD1B20F5-6FA3-ED70-6328-D06009B9849D}"/>
              </a:ext>
            </a:extLst>
          </p:cNvPr>
          <p:cNvSpPr>
            <a:spLocks noChangeArrowheads="1"/>
          </p:cNvSpPr>
          <p:nvPr/>
        </p:nvSpPr>
        <p:spPr bwMode="auto">
          <a:xfrm>
            <a:off x="170434" y="7233484"/>
            <a:ext cx="2912164" cy="215444"/>
          </a:xfrm>
          <a:prstGeom prst="rect">
            <a:avLst/>
          </a:prstGeom>
          <a:noFill/>
        </p:spPr>
        <p:txBody>
          <a:bodyPr wrap="none" lIns="0" rIns="9000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システム </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地域の全体像の把握</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2" name="Rectangle 5">
            <a:extLst>
              <a:ext uri="{FF2B5EF4-FFF2-40B4-BE49-F238E27FC236}">
                <a16:creationId xmlns:a16="http://schemas.microsoft.com/office/drawing/2014/main" id="{2F0F9EA6-8184-AFD5-2981-5EC23CF1C21D}"/>
              </a:ext>
            </a:extLst>
          </p:cNvPr>
          <p:cNvSpPr>
            <a:spLocks noChangeAspect="1" noChangeArrowheads="1"/>
          </p:cNvSpPr>
          <p:nvPr/>
        </p:nvSpPr>
        <p:spPr bwMode="auto">
          <a:xfrm>
            <a:off x="165100" y="4940988"/>
            <a:ext cx="6149974" cy="265182"/>
          </a:xfrm>
          <a:prstGeom prst="rect">
            <a:avLst/>
          </a:prstGeom>
          <a:noFill/>
          <a:ln>
            <a:noFill/>
          </a:ln>
        </p:spPr>
        <p:txBody>
          <a:bodyPr wrap="square" lIns="0" tIns="34017" rIns="9000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rPr>
              <a:t>(</a:t>
            </a:r>
            <a:r>
              <a:rPr kumimoji="0" lang="ja-JP" altLang="en-US"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rPr>
              <a:t>女性</a:t>
            </a:r>
            <a:r>
              <a:rPr kumimoji="0" lang="en-US" altLang="ja-JP"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rPr>
              <a:t>)</a:t>
            </a:r>
            <a:r>
              <a:rPr kumimoji="0" lang="ja-JP" altLang="en-US"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rPr>
              <a:t>平均余命と平均自立期間、日常生活に制限がある期間の</a:t>
            </a:r>
            <a:r>
              <a:rPr kumimoji="0" lang="ja-JP" altLang="en-US" sz="1200" b="0" i="0" u="none" strike="noStrike" kern="0" cap="none" spc="0" normalizeH="0" baseline="0" noProof="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rPr>
              <a:t>平均</a:t>
            </a:r>
            <a:r>
              <a:rPr kumimoji="1" lang="en-US" altLang="ja-JP" sz="1200" b="0" i="0" u="none" strike="noStrike" kern="1200" cap="none" spc="0" normalizeH="0" baseline="0" noProof="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r>
              <a:rPr kumimoji="1" lang="ja-JP" altLang="en-US" sz="1200" b="0" i="0" u="none" strike="noStrike" kern="1200" cap="none" spc="0" normalizeH="0" baseline="0" noProof="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令和</a:t>
            </a:r>
            <a:r>
              <a:rPr kumimoji="1" lang="en-US" altLang="ja-JP" sz="1200" b="0" i="0" u="none" strike="noStrike" kern="1200" cap="none" spc="0" normalizeH="0" baseline="0" noProof="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4</a:t>
            </a:r>
            <a:r>
              <a:rPr kumimoji="1" lang="ja-JP" altLang="en-US" sz="1200" b="0" i="0" u="none" strike="noStrike" kern="1200" cap="none" spc="0" normalizeH="0" baseline="0" noProof="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年度</a:t>
            </a:r>
            <a:r>
              <a:rPr kumimoji="1" lang="en-US" altLang="ja-JP" sz="1200" b="0" i="0" u="none" strike="noStrike" kern="1200" cap="none" spc="0" normalizeH="0" baseline="0" noProof="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a:t>
            </a:r>
            <a:endParaRPr kumimoji="0" lang="en-US" altLang="ja-JP"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endParaRPr>
          </a:p>
        </p:txBody>
      </p:sp>
      <p:grpSp>
        <p:nvGrpSpPr>
          <p:cNvPr id="30" name="グループ化 29">
            <a:extLst>
              <a:ext uri="{FF2B5EF4-FFF2-40B4-BE49-F238E27FC236}">
                <a16:creationId xmlns:a16="http://schemas.microsoft.com/office/drawing/2014/main" id="{5E92F758-00A9-B7F3-549A-75F8A8A30DE6}"/>
              </a:ext>
            </a:extLst>
          </p:cNvPr>
          <p:cNvGrpSpPr/>
          <p:nvPr/>
        </p:nvGrpSpPr>
        <p:grpSpPr>
          <a:xfrm>
            <a:off x="176239" y="7735374"/>
            <a:ext cx="4557727" cy="1085098"/>
            <a:chOff x="7189514" y="6418237"/>
            <a:chExt cx="4884943" cy="1349413"/>
          </a:xfrm>
        </p:grpSpPr>
        <p:sp>
          <p:nvSpPr>
            <p:cNvPr id="8" name="矢印: 左右 7">
              <a:extLst>
                <a:ext uri="{FF2B5EF4-FFF2-40B4-BE49-F238E27FC236}">
                  <a16:creationId xmlns:a16="http://schemas.microsoft.com/office/drawing/2014/main" id="{EA72B636-54D3-A8E2-1EE5-14F6BBBDC576}"/>
                </a:ext>
              </a:extLst>
            </p:cNvPr>
            <p:cNvSpPr/>
            <p:nvPr/>
          </p:nvSpPr>
          <p:spPr>
            <a:xfrm>
              <a:off x="7268975" y="6449059"/>
              <a:ext cx="4805482" cy="626767"/>
            </a:xfrm>
            <a:prstGeom prst="leftRightArrow">
              <a:avLst>
                <a:gd name="adj1" fmla="val 45923"/>
                <a:gd name="adj2" fmla="val 50000"/>
              </a:avLst>
            </a:prstGeom>
            <a:solidFill>
              <a:srgbClr val="CCE7F0"/>
            </a:solidFill>
            <a:ln w="3175">
              <a:solidFill>
                <a:srgbClr val="CCE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1F497D">
                      <a:lumMod val="50000"/>
                    </a:srgbClr>
                  </a:solidFill>
                  <a:effectLst/>
                  <a:uLnTx/>
                  <a:uFillTx/>
                  <a:latin typeface="ＭＳ 明朝" panose="02020609040205080304" pitchFamily="17" charset="-128"/>
                  <a:ea typeface="ＭＳ 明朝" panose="02020609040205080304" pitchFamily="17" charset="-128"/>
                  <a:cs typeface="+mn-cs"/>
                </a:rPr>
                <a:t>平均余命</a:t>
              </a:r>
            </a:p>
          </p:txBody>
        </p:sp>
        <p:sp>
          <p:nvSpPr>
            <p:cNvPr id="9" name="矢印: 左右 8">
              <a:extLst>
                <a:ext uri="{FF2B5EF4-FFF2-40B4-BE49-F238E27FC236}">
                  <a16:creationId xmlns:a16="http://schemas.microsoft.com/office/drawing/2014/main" id="{AD556D79-9C8A-0C03-D31D-B4E68BAF702F}"/>
                </a:ext>
              </a:extLst>
            </p:cNvPr>
            <p:cNvSpPr/>
            <p:nvPr/>
          </p:nvSpPr>
          <p:spPr>
            <a:xfrm>
              <a:off x="7268975" y="7090737"/>
              <a:ext cx="2818462" cy="626767"/>
            </a:xfrm>
            <a:prstGeom prst="leftRightArrow">
              <a:avLst/>
            </a:prstGeom>
            <a:solidFill>
              <a:srgbClr val="E8F4F8"/>
            </a:solidFill>
            <a:ln w="3175">
              <a:solidFill>
                <a:srgbClr val="E8F4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10253F"/>
                  </a:solidFill>
                  <a:effectLst/>
                  <a:uLnTx/>
                  <a:uFillTx/>
                  <a:latin typeface="ＭＳ 明朝" panose="02020609040205080304" pitchFamily="17" charset="-128"/>
                  <a:ea typeface="ＭＳ 明朝" panose="02020609040205080304" pitchFamily="17" charset="-128"/>
                  <a:cs typeface="+mn-cs"/>
                </a:rPr>
                <a:t>日常生活動作が自立している期間の平均</a:t>
              </a:r>
              <a:endParaRPr kumimoji="1" lang="en-US" altLang="ja-JP" sz="800" b="0" i="0" u="none" strike="noStrike" kern="1200" cap="none" spc="0" normalizeH="0" baseline="0" noProof="0" dirty="0">
                <a:ln>
                  <a:noFill/>
                </a:ln>
                <a:solidFill>
                  <a:srgbClr val="10253F"/>
                </a:solidFill>
                <a:effectLst/>
                <a:uLnTx/>
                <a:uFillTx/>
                <a:latin typeface="ＭＳ 明朝" panose="02020609040205080304" pitchFamily="17" charset="-128"/>
                <a:ea typeface="ＭＳ 明朝" panose="02020609040205080304"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10253F"/>
                  </a:solidFill>
                  <a:effectLst/>
                  <a:uLnTx/>
                  <a:uFillTx/>
                  <a:latin typeface="ＭＳ 明朝" panose="02020609040205080304" pitchFamily="17" charset="-128"/>
                  <a:ea typeface="ＭＳ 明朝" panose="02020609040205080304" pitchFamily="17" charset="-128"/>
                  <a:cs typeface="+mn-cs"/>
                </a:rPr>
                <a:t>(</a:t>
              </a:r>
              <a:r>
                <a:rPr kumimoji="1" lang="ja-JP" altLang="en-US" sz="800" b="0" i="0" u="none" strike="noStrike" kern="1200" cap="none" spc="0" normalizeH="0" baseline="0" noProof="0" dirty="0">
                  <a:ln>
                    <a:noFill/>
                  </a:ln>
                  <a:solidFill>
                    <a:srgbClr val="10253F"/>
                  </a:solidFill>
                  <a:effectLst/>
                  <a:uLnTx/>
                  <a:uFillTx/>
                  <a:latin typeface="ＭＳ 明朝" panose="02020609040205080304" pitchFamily="17" charset="-128"/>
                  <a:ea typeface="ＭＳ 明朝" panose="02020609040205080304" pitchFamily="17" charset="-128"/>
                  <a:cs typeface="+mn-cs"/>
                </a:rPr>
                <a:t>要介護</a:t>
              </a:r>
              <a:r>
                <a:rPr kumimoji="1" lang="en-US" altLang="ja-JP" sz="800" b="0" i="0" u="none" strike="noStrike" kern="1200" cap="none" spc="0" normalizeH="0" baseline="0" noProof="0" dirty="0">
                  <a:ln>
                    <a:noFill/>
                  </a:ln>
                  <a:solidFill>
                    <a:srgbClr val="10253F"/>
                  </a:solidFill>
                  <a:effectLst/>
                  <a:uLnTx/>
                  <a:uFillTx/>
                  <a:latin typeface="ＭＳ 明朝" panose="02020609040205080304" pitchFamily="17" charset="-128"/>
                  <a:ea typeface="ＭＳ 明朝" panose="02020609040205080304" pitchFamily="17" charset="-128"/>
                  <a:cs typeface="+mn-cs"/>
                </a:rPr>
                <a:t>2</a:t>
              </a:r>
              <a:r>
                <a:rPr kumimoji="1" lang="ja-JP" altLang="en-US" sz="800" b="0" i="0" u="none" strike="noStrike" kern="1200" cap="none" spc="0" normalizeH="0" baseline="0" noProof="0" dirty="0">
                  <a:ln>
                    <a:noFill/>
                  </a:ln>
                  <a:solidFill>
                    <a:srgbClr val="10253F"/>
                  </a:solidFill>
                  <a:effectLst/>
                  <a:uLnTx/>
                  <a:uFillTx/>
                  <a:latin typeface="ＭＳ 明朝" panose="02020609040205080304" pitchFamily="17" charset="-128"/>
                  <a:ea typeface="ＭＳ 明朝" panose="02020609040205080304" pitchFamily="17" charset="-128"/>
                  <a:cs typeface="+mn-cs"/>
                </a:rPr>
                <a:t>以上になるまでの期間</a:t>
              </a:r>
              <a:r>
                <a:rPr kumimoji="1" lang="en-US" altLang="ja-JP" sz="800" b="0" i="0" u="none" strike="noStrike" kern="1200" cap="none" spc="0" normalizeH="0" baseline="0" noProof="0" dirty="0">
                  <a:ln>
                    <a:noFill/>
                  </a:ln>
                  <a:solidFill>
                    <a:srgbClr val="10253F"/>
                  </a:solidFill>
                  <a:effectLst/>
                  <a:uLnTx/>
                  <a:uFillTx/>
                  <a:latin typeface="ＭＳ 明朝" panose="02020609040205080304" pitchFamily="17" charset="-128"/>
                  <a:ea typeface="ＭＳ 明朝" panose="02020609040205080304" pitchFamily="17" charset="-128"/>
                  <a:cs typeface="+mn-cs"/>
                </a:rPr>
                <a:t>)</a:t>
              </a:r>
              <a:endParaRPr kumimoji="1" lang="ja-JP" altLang="en-US" sz="800" b="0" i="0" u="none" strike="noStrike" kern="1200" cap="none" spc="0" normalizeH="0" baseline="0" noProof="0" dirty="0">
                <a:ln>
                  <a:noFill/>
                </a:ln>
                <a:solidFill>
                  <a:srgbClr val="10253F"/>
                </a:solidFill>
                <a:effectLst/>
                <a:uLnTx/>
                <a:uFillTx/>
                <a:latin typeface="ＭＳ 明朝" panose="02020609040205080304" pitchFamily="17" charset="-128"/>
                <a:ea typeface="ＭＳ 明朝" panose="02020609040205080304" pitchFamily="17" charset="-128"/>
                <a:cs typeface="+mn-cs"/>
              </a:endParaRPr>
            </a:p>
          </p:txBody>
        </p:sp>
        <p:sp>
          <p:nvSpPr>
            <p:cNvPr id="13" name="矢印: 左右 12">
              <a:extLst>
                <a:ext uri="{FF2B5EF4-FFF2-40B4-BE49-F238E27FC236}">
                  <a16:creationId xmlns:a16="http://schemas.microsoft.com/office/drawing/2014/main" id="{3791A370-ECFC-C176-9216-42A38813D06C}"/>
                </a:ext>
              </a:extLst>
            </p:cNvPr>
            <p:cNvSpPr/>
            <p:nvPr/>
          </p:nvSpPr>
          <p:spPr>
            <a:xfrm>
              <a:off x="10087437" y="7090737"/>
              <a:ext cx="1987019" cy="626767"/>
            </a:xfrm>
            <a:prstGeom prst="leftRightArrow">
              <a:avLst/>
            </a:prstGeom>
            <a:noFill/>
            <a:ln w="3175">
              <a:solidFill>
                <a:srgbClr val="B4C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1F497D">
                      <a:lumMod val="50000"/>
                    </a:srgbClr>
                  </a:solidFill>
                  <a:effectLst/>
                  <a:uLnTx/>
                  <a:uFillTx/>
                  <a:latin typeface="ＭＳ 明朝" panose="02020609040205080304" pitchFamily="17" charset="-128"/>
                  <a:ea typeface="ＭＳ 明朝" panose="02020609040205080304" pitchFamily="17" charset="-128"/>
                  <a:cs typeface="+mn-cs"/>
                </a:rPr>
                <a:t>日常生活に制限がある期間</a:t>
              </a:r>
              <a:endParaRPr kumimoji="1" lang="en-US" altLang="ja-JP" sz="800" b="0" i="0" u="none" strike="noStrike" kern="1200" cap="none" spc="0" normalizeH="0" baseline="0" noProof="0" dirty="0">
                <a:ln>
                  <a:noFill/>
                </a:ln>
                <a:solidFill>
                  <a:srgbClr val="1F497D">
                    <a:lumMod val="50000"/>
                  </a:srgbClr>
                </a:solidFill>
                <a:effectLst/>
                <a:uLnTx/>
                <a:uFillTx/>
                <a:latin typeface="ＭＳ 明朝" panose="02020609040205080304" pitchFamily="17" charset="-128"/>
                <a:ea typeface="ＭＳ 明朝" panose="02020609040205080304"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1F497D">
                      <a:lumMod val="50000"/>
                    </a:srgbClr>
                  </a:solidFill>
                  <a:effectLst/>
                  <a:uLnTx/>
                  <a:uFillTx/>
                  <a:latin typeface="ＭＳ 明朝" panose="02020609040205080304" pitchFamily="17" charset="-128"/>
                  <a:ea typeface="ＭＳ 明朝" panose="02020609040205080304" pitchFamily="17" charset="-128"/>
                  <a:cs typeface="+mn-cs"/>
                </a:rPr>
                <a:t>(</a:t>
              </a:r>
              <a:r>
                <a:rPr kumimoji="1" lang="ja-JP" altLang="en-US" sz="800" b="0" i="0" u="none" strike="noStrike" kern="1200" cap="none" spc="0" normalizeH="0" baseline="0" noProof="0" dirty="0">
                  <a:ln>
                    <a:noFill/>
                  </a:ln>
                  <a:solidFill>
                    <a:srgbClr val="1F497D">
                      <a:lumMod val="50000"/>
                    </a:srgbClr>
                  </a:solidFill>
                  <a:effectLst/>
                  <a:uLnTx/>
                  <a:uFillTx/>
                  <a:latin typeface="ＭＳ 明朝" panose="02020609040205080304" pitchFamily="17" charset="-128"/>
                  <a:ea typeface="ＭＳ 明朝" panose="02020609040205080304" pitchFamily="17" charset="-128"/>
                  <a:cs typeface="+mn-cs"/>
                </a:rPr>
                <a:t>要介護</a:t>
              </a:r>
              <a:r>
                <a:rPr kumimoji="1" lang="en-US" altLang="ja-JP" sz="800" b="0" i="0" u="none" strike="noStrike" kern="1200" cap="none" spc="0" normalizeH="0" baseline="0" noProof="0" dirty="0">
                  <a:ln>
                    <a:noFill/>
                  </a:ln>
                  <a:solidFill>
                    <a:srgbClr val="1F497D">
                      <a:lumMod val="50000"/>
                    </a:srgbClr>
                  </a:solidFill>
                  <a:effectLst/>
                  <a:uLnTx/>
                  <a:uFillTx/>
                  <a:latin typeface="ＭＳ 明朝" panose="02020609040205080304" pitchFamily="17" charset="-128"/>
                  <a:ea typeface="ＭＳ 明朝" panose="02020609040205080304" pitchFamily="17" charset="-128"/>
                  <a:cs typeface="+mn-cs"/>
                </a:rPr>
                <a:t>2</a:t>
              </a:r>
              <a:r>
                <a:rPr kumimoji="1" lang="ja-JP" altLang="en-US" sz="800" b="0" i="0" u="none" strike="noStrike" kern="1200" cap="none" spc="0" normalizeH="0" baseline="0" noProof="0" dirty="0">
                  <a:ln>
                    <a:noFill/>
                  </a:ln>
                  <a:solidFill>
                    <a:srgbClr val="1F497D">
                      <a:lumMod val="50000"/>
                    </a:srgbClr>
                  </a:solidFill>
                  <a:effectLst/>
                  <a:uLnTx/>
                  <a:uFillTx/>
                  <a:latin typeface="ＭＳ 明朝" panose="02020609040205080304" pitchFamily="17" charset="-128"/>
                  <a:ea typeface="ＭＳ 明朝" panose="02020609040205080304" pitchFamily="17" charset="-128"/>
                  <a:cs typeface="+mn-cs"/>
                </a:rPr>
                <a:t>以上の期間</a:t>
              </a:r>
              <a:r>
                <a:rPr kumimoji="1" lang="en-US" altLang="ja-JP" sz="800" b="0" i="0" u="none" strike="noStrike" kern="1200" cap="none" spc="0" normalizeH="0" baseline="0" noProof="0" dirty="0">
                  <a:ln>
                    <a:noFill/>
                  </a:ln>
                  <a:solidFill>
                    <a:srgbClr val="1F497D">
                      <a:lumMod val="50000"/>
                    </a:srgbClr>
                  </a:solidFill>
                  <a:effectLst/>
                  <a:uLnTx/>
                  <a:uFillTx/>
                  <a:latin typeface="ＭＳ 明朝" panose="02020609040205080304" pitchFamily="17" charset="-128"/>
                  <a:ea typeface="ＭＳ 明朝" panose="02020609040205080304" pitchFamily="17" charset="-128"/>
                  <a:cs typeface="+mn-cs"/>
                </a:rPr>
                <a:t>)</a:t>
              </a:r>
              <a:endParaRPr kumimoji="1" lang="ja-JP" altLang="en-US" sz="800" b="0" i="0" u="none" strike="noStrike" kern="1200" cap="none" spc="0" normalizeH="0" baseline="0" noProof="0" dirty="0">
                <a:ln>
                  <a:noFill/>
                </a:ln>
                <a:solidFill>
                  <a:srgbClr val="1F497D">
                    <a:lumMod val="50000"/>
                  </a:srgbClr>
                </a:solidFill>
                <a:effectLst/>
                <a:uLnTx/>
                <a:uFillTx/>
                <a:latin typeface="ＭＳ 明朝" panose="02020609040205080304" pitchFamily="17" charset="-128"/>
                <a:ea typeface="ＭＳ 明朝" panose="02020609040205080304" pitchFamily="17" charset="-128"/>
                <a:cs typeface="+mn-cs"/>
              </a:endParaRPr>
            </a:p>
          </p:txBody>
        </p:sp>
        <p:sp>
          <p:nvSpPr>
            <p:cNvPr id="17" name="正方形/長方形 16">
              <a:extLst>
                <a:ext uri="{FF2B5EF4-FFF2-40B4-BE49-F238E27FC236}">
                  <a16:creationId xmlns:a16="http://schemas.microsoft.com/office/drawing/2014/main" id="{DA261A1E-1843-1157-38A6-89438EA3CFB1}"/>
                </a:ext>
              </a:extLst>
            </p:cNvPr>
            <p:cNvSpPr/>
            <p:nvPr/>
          </p:nvSpPr>
          <p:spPr>
            <a:xfrm>
              <a:off x="7189514" y="6418237"/>
              <a:ext cx="4884943" cy="1349413"/>
            </a:xfrm>
            <a:prstGeom prst="rect">
              <a:avLst/>
            </a:prstGeom>
            <a:noFill/>
            <a:ln w="635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明朝" panose="02020609040205080304" pitchFamily="17" charset="-128"/>
                <a:ea typeface="ＭＳ 明朝" panose="02020609040205080304" pitchFamily="17" charset="-128"/>
                <a:cs typeface="+mn-cs"/>
              </a:endParaRPr>
            </a:p>
          </p:txBody>
        </p:sp>
      </p:grpSp>
      <p:sp>
        <p:nvSpPr>
          <p:cNvPr id="19" name="Rectangle 5">
            <a:extLst>
              <a:ext uri="{FF2B5EF4-FFF2-40B4-BE49-F238E27FC236}">
                <a16:creationId xmlns:a16="http://schemas.microsoft.com/office/drawing/2014/main" id="{291BAC7E-082B-7CD3-D7DF-0760AF474139}"/>
              </a:ext>
            </a:extLst>
          </p:cNvPr>
          <p:cNvSpPr>
            <a:spLocks noChangeArrowheads="1"/>
          </p:cNvSpPr>
          <p:nvPr/>
        </p:nvSpPr>
        <p:spPr bwMode="auto">
          <a:xfrm>
            <a:off x="170434" y="7519930"/>
            <a:ext cx="2040130" cy="215444"/>
          </a:xfrm>
          <a:prstGeom prst="rect">
            <a:avLst/>
          </a:prstGeom>
          <a:noFill/>
        </p:spPr>
        <p:txBody>
          <a:bodyPr wrap="none" lIns="0" rIns="9000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参考</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平均余命と平均自立期間について</a:t>
            </a:r>
          </a:p>
        </p:txBody>
      </p:sp>
      <p:pic>
        <p:nvPicPr>
          <p:cNvPr id="7" name="図 6">
            <a:extLst>
              <a:ext uri="{FF2B5EF4-FFF2-40B4-BE49-F238E27FC236}">
                <a16:creationId xmlns:a16="http://schemas.microsoft.com/office/drawing/2014/main" id="{3D72C116-AA81-4FE0-ACC1-D1CE3891436F}"/>
              </a:ext>
            </a:extLst>
          </p:cNvPr>
          <p:cNvPicPr>
            <a:picLocks noChangeAspect="1"/>
          </p:cNvPicPr>
          <p:nvPr/>
        </p:nvPicPr>
        <p:blipFill>
          <a:blip r:embed="rId2"/>
          <a:stretch>
            <a:fillRect/>
          </a:stretch>
        </p:blipFill>
        <p:spPr>
          <a:xfrm>
            <a:off x="176239" y="2815232"/>
            <a:ext cx="4479836" cy="2044800"/>
          </a:xfrm>
          <a:prstGeom prst="rect">
            <a:avLst/>
          </a:prstGeom>
        </p:spPr>
      </p:pic>
      <p:pic>
        <p:nvPicPr>
          <p:cNvPr id="10" name="図 9">
            <a:extLst>
              <a:ext uri="{FF2B5EF4-FFF2-40B4-BE49-F238E27FC236}">
                <a16:creationId xmlns:a16="http://schemas.microsoft.com/office/drawing/2014/main" id="{1BDF1BE2-8EDD-4F74-95F5-BBC22482C31A}"/>
              </a:ext>
            </a:extLst>
          </p:cNvPr>
          <p:cNvPicPr>
            <a:picLocks noChangeAspect="1"/>
          </p:cNvPicPr>
          <p:nvPr/>
        </p:nvPicPr>
        <p:blipFill>
          <a:blip r:embed="rId3"/>
          <a:stretch>
            <a:fillRect/>
          </a:stretch>
        </p:blipFill>
        <p:spPr>
          <a:xfrm>
            <a:off x="163170" y="5191496"/>
            <a:ext cx="4479836" cy="2044800"/>
          </a:xfrm>
          <a:prstGeom prst="rect">
            <a:avLst/>
          </a:prstGeom>
        </p:spPr>
      </p:pic>
    </p:spTree>
    <p:extLst>
      <p:ext uri="{BB962C8B-B14F-4D97-AF65-F5344CB8AC3E}">
        <p14:creationId xmlns:p14="http://schemas.microsoft.com/office/powerpoint/2010/main" val="245499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 1">
            <a:extLst>
              <a:ext uri="{FF2B5EF4-FFF2-40B4-BE49-F238E27FC236}">
                <a16:creationId xmlns:a16="http://schemas.microsoft.com/office/drawing/2014/main" id="{5158DCE4-B448-754E-E606-9B7BBC499EBE}"/>
              </a:ext>
            </a:extLst>
          </p:cNvPr>
          <p:cNvSpPr txBox="1">
            <a:spLocks/>
          </p:cNvSpPr>
          <p:nvPr/>
        </p:nvSpPr>
        <p:spPr>
          <a:xfrm>
            <a:off x="170434" y="190500"/>
            <a:ext cx="6238800" cy="1440501"/>
          </a:xfrm>
          <a:prstGeom prst="rect">
            <a:avLst/>
          </a:prstGeom>
          <a:noFill/>
          <a:ln>
            <a:noFill/>
          </a:ln>
        </p:spPr>
        <p:txBody>
          <a:bodyPr vert="horz" lIns="0" tIns="43201" rIns="90000" bIns="43201" rtlCol="0" anchor="t">
            <a:spAutoFit/>
          </a:bodyPr>
          <a:lstStyle/>
          <a:p>
            <a:pPr marL="0" marR="0" lvl="0" indent="0" algn="just" defTabSz="914400" rtl="0" eaLnBrk="1" fontAlgn="base" latinLnBrk="0" hangingPunct="1">
              <a:lnSpc>
                <a:spcPct val="125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　以下は、</a:t>
            </a:r>
            <a:r>
              <a:rPr kumimoji="0" lang="ja-JP" altLang="en-US"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本町の平成</a:t>
            </a:r>
            <a:r>
              <a:rPr kumimoji="0" lang="en-US" altLang="ja-JP"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30</a:t>
            </a:r>
            <a:r>
              <a:rPr kumimoji="0" lang="ja-JP" altLang="en-US"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年度から令和</a:t>
            </a:r>
            <a:r>
              <a:rPr kumimoji="0" lang="en-US" altLang="ja-JP"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4</a:t>
            </a:r>
            <a:r>
              <a:rPr kumimoji="0" lang="ja-JP" altLang="en-US"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年度</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における</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平均余命と平均自立期間の状況を示したものです。</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男性における</a:t>
            </a:r>
            <a:r>
              <a:rPr kumimoji="0" lang="ja-JP" altLang="en-US"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令和</a:t>
            </a:r>
            <a:r>
              <a:rPr kumimoji="0" lang="en-US" altLang="ja-JP"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4</a:t>
            </a:r>
            <a:r>
              <a:rPr kumimoji="0" lang="ja-JP" altLang="en-US"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年度</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の平均自立期間</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79.1</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年は</a:t>
            </a:r>
            <a:r>
              <a:rPr kumimoji="0" lang="ja-JP" altLang="en-US"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平成</a:t>
            </a:r>
            <a:r>
              <a:rPr kumimoji="0" lang="en-US" altLang="ja-JP"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30</a:t>
            </a:r>
            <a:r>
              <a:rPr kumimoji="0" lang="ja-JP" altLang="en-US"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年度</a:t>
            </a:r>
            <a:r>
              <a:rPr lang="en-US" altLang="ja-JP" sz="1200" dirty="0">
                <a:solidFill>
                  <a:prstClr val="black"/>
                </a:solidFill>
                <a:latin typeface="ＭＳ 明朝" panose="02020609040205080304" pitchFamily="17" charset="-128"/>
                <a:ea typeface="ＭＳ 明朝" panose="02020609040205080304" pitchFamily="17" charset="-128"/>
              </a:rPr>
              <a:t>80.1</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年から</a:t>
            </a:r>
            <a:r>
              <a:rPr lang="en-US" altLang="ja-JP" sz="1200" dirty="0">
                <a:solidFill>
                  <a:prstClr val="black"/>
                </a:solidFill>
                <a:latin typeface="ＭＳ 明朝" panose="02020609040205080304" pitchFamily="17" charset="-128"/>
                <a:ea typeface="ＭＳ 明朝" panose="02020609040205080304" pitchFamily="17" charset="-128"/>
              </a:rPr>
              <a:t>1.0</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年短縮しています。女性における</a:t>
            </a:r>
            <a:r>
              <a:rPr kumimoji="0" lang="ja-JP" altLang="en-US"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令和</a:t>
            </a:r>
            <a:r>
              <a:rPr kumimoji="0" lang="en-US" altLang="ja-JP"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4</a:t>
            </a:r>
            <a:r>
              <a:rPr kumimoji="0" lang="ja-JP" altLang="en-US"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年度</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の平均自立期間</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84.0</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年は</a:t>
            </a:r>
            <a:r>
              <a:rPr kumimoji="0" lang="ja-JP" altLang="en-US"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平成</a:t>
            </a:r>
            <a:r>
              <a:rPr kumimoji="0" lang="en-US" altLang="ja-JP"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30</a:t>
            </a:r>
            <a:r>
              <a:rPr kumimoji="0" lang="ja-JP" altLang="en-US"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年度</a:t>
            </a:r>
            <a:r>
              <a:rPr kumimoji="0" lang="en-US" altLang="ja-JP"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84.6</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年から</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pitchFamily="50" charset="-128"/>
              </a:rPr>
              <a:t>0.6</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年短縮しています。この影響もあって、男性の平均余命はこの間</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1.2</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年短縮し、女性の平均余命は</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0.3</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年短縮しています。また、日常生活に制限がある期間は平成</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30</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年度から令和</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4</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年度にかけて男性はやや</a:t>
            </a:r>
            <a:r>
              <a:rPr lang="ja-JP" altLang="en-US" sz="1200" dirty="0">
                <a:solidFill>
                  <a:prstClr val="black"/>
                </a:solidFill>
                <a:latin typeface="ＭＳ 明朝" panose="02020609040205080304" pitchFamily="17" charset="-128"/>
                <a:ea typeface="ＭＳ 明朝" panose="02020609040205080304" pitchFamily="17" charset="-128"/>
              </a:rPr>
              <a:t>短く</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なっており、女性はやや長くなっています。</a:t>
            </a:r>
            <a:endParaRPr kumimoji="1" lang="ja-JP"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3" name="スライド番号プレースホルダー 2">
            <a:extLst>
              <a:ext uri="{FF2B5EF4-FFF2-40B4-BE49-F238E27FC236}">
                <a16:creationId xmlns:a16="http://schemas.microsoft.com/office/drawing/2014/main" id="{DB60E128-5615-841A-A261-6B801967D85A}"/>
              </a:ext>
            </a:extLst>
          </p:cNvPr>
          <p:cNvSpPr>
            <a:spLocks noGrp="1"/>
          </p:cNvSpPr>
          <p:nvPr>
            <p:ph type="sldNum" sz="quarter" idx="4"/>
          </p:nvPr>
        </p:nvSpPr>
        <p:spPr>
          <a:xfrm>
            <a:off x="2484067" y="8820472"/>
            <a:ext cx="1512041" cy="4857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1000" b="0" i="0" u="none" strike="noStrike" kern="1200" cap="none" spc="0" normalizeH="0" baseline="0" noProof="0" smtClean="0">
                <a:ln>
                  <a:noFill/>
                </a:ln>
                <a:solidFill>
                  <a:srgbClr val="898989"/>
                </a:solidFill>
                <a:effectLst/>
                <a:uLnTx/>
                <a:uFillTx/>
                <a:latin typeface="ＭＳ 明朝" panose="02020609040205080304" pitchFamily="17" charset="-128"/>
                <a:ea typeface="ＭＳ 明朝" panose="02020609040205080304" pitchFamily="17"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1" lang="ja-JP" altLang="en-US" sz="1000" b="0" i="0" u="none" strike="noStrike" kern="1200" cap="none" spc="0" normalizeH="0" baseline="0" noProof="0" dirty="0">
              <a:ln>
                <a:noFill/>
              </a:ln>
              <a:solidFill>
                <a:srgbClr val="898989"/>
              </a:solidFill>
              <a:effectLst/>
              <a:uLnTx/>
              <a:uFillTx/>
              <a:latin typeface="ＭＳ 明朝" panose="02020609040205080304" pitchFamily="17" charset="-128"/>
              <a:ea typeface="ＭＳ 明朝" panose="02020609040205080304" pitchFamily="17" charset="-128"/>
              <a:cs typeface="+mn-cs"/>
            </a:endParaRPr>
          </a:p>
        </p:txBody>
      </p:sp>
      <p:sp>
        <p:nvSpPr>
          <p:cNvPr id="8" name="Rectangle 5">
            <a:extLst>
              <a:ext uri="{FF2B5EF4-FFF2-40B4-BE49-F238E27FC236}">
                <a16:creationId xmlns:a16="http://schemas.microsoft.com/office/drawing/2014/main" id="{BF5CE154-23E2-8E03-45D6-BDB2D5ECBCB6}"/>
              </a:ext>
            </a:extLst>
          </p:cNvPr>
          <p:cNvSpPr>
            <a:spLocks noChangeAspect="1" noChangeArrowheads="1"/>
          </p:cNvSpPr>
          <p:nvPr/>
        </p:nvSpPr>
        <p:spPr bwMode="auto">
          <a:xfrm>
            <a:off x="165101" y="1724992"/>
            <a:ext cx="5135418" cy="265182"/>
          </a:xfrm>
          <a:prstGeom prst="rect">
            <a:avLst/>
          </a:prstGeom>
          <a:noFill/>
          <a:ln>
            <a:noFill/>
          </a:ln>
        </p:spPr>
        <p:txBody>
          <a:bodyPr wrap="square" lIns="0" tIns="34017" rIns="90000" rtlCol="0" anchor="ctr">
            <a:spAutoFit/>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rPr>
              <a:t>年度･男女別 平均余命と平均自立期間、日常生活に制限がある期間の平均</a:t>
            </a:r>
            <a:endParaRPr kumimoji="0" lang="en-US" altLang="ja-JP"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endParaRPr>
          </a:p>
        </p:txBody>
      </p:sp>
      <p:sp>
        <p:nvSpPr>
          <p:cNvPr id="10" name="Rectangle 5">
            <a:extLst>
              <a:ext uri="{FF2B5EF4-FFF2-40B4-BE49-F238E27FC236}">
                <a16:creationId xmlns:a16="http://schemas.microsoft.com/office/drawing/2014/main" id="{9C8694A4-AC47-ACFC-4D59-1275525416E4}"/>
              </a:ext>
            </a:extLst>
          </p:cNvPr>
          <p:cNvSpPr>
            <a:spLocks noChangeArrowheads="1"/>
          </p:cNvSpPr>
          <p:nvPr/>
        </p:nvSpPr>
        <p:spPr bwMode="auto">
          <a:xfrm>
            <a:off x="170434" y="3564468"/>
            <a:ext cx="2912164" cy="215444"/>
          </a:xfrm>
          <a:prstGeom prst="rect">
            <a:avLst/>
          </a:prstGeom>
          <a:noFill/>
        </p:spPr>
        <p:txBody>
          <a:bodyPr wrap="none" lIns="0" rIns="9000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システム </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地域の全体像の把握</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11" name="Rectangle 5">
            <a:extLst>
              <a:ext uri="{FF2B5EF4-FFF2-40B4-BE49-F238E27FC236}">
                <a16:creationId xmlns:a16="http://schemas.microsoft.com/office/drawing/2014/main" id="{BEFC584C-2D88-B1FF-A3E4-430D6FEF15BD}"/>
              </a:ext>
            </a:extLst>
          </p:cNvPr>
          <p:cNvSpPr>
            <a:spLocks noChangeArrowheads="1"/>
          </p:cNvSpPr>
          <p:nvPr/>
        </p:nvSpPr>
        <p:spPr bwMode="auto">
          <a:xfrm>
            <a:off x="170434" y="8570706"/>
            <a:ext cx="2912164" cy="215444"/>
          </a:xfrm>
          <a:prstGeom prst="rect">
            <a:avLst/>
          </a:prstGeom>
          <a:noFill/>
        </p:spPr>
        <p:txBody>
          <a:bodyPr wrap="none" lIns="0" rIns="9000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出典</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国保データベース</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(KDB)</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システム </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地域の全体像の把握</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endPar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14" name="Rectangle 5">
            <a:extLst>
              <a:ext uri="{FF2B5EF4-FFF2-40B4-BE49-F238E27FC236}">
                <a16:creationId xmlns:a16="http://schemas.microsoft.com/office/drawing/2014/main" id="{7CE75E6A-1B50-C58A-AE31-0C03B1F223AE}"/>
              </a:ext>
            </a:extLst>
          </p:cNvPr>
          <p:cNvSpPr>
            <a:spLocks noChangeArrowheads="1"/>
          </p:cNvSpPr>
          <p:nvPr/>
        </p:nvSpPr>
        <p:spPr bwMode="auto">
          <a:xfrm>
            <a:off x="175502" y="3851920"/>
            <a:ext cx="5728881" cy="265182"/>
          </a:xfrm>
          <a:prstGeom prst="rect">
            <a:avLst/>
          </a:prstGeom>
          <a:noFill/>
          <a:ln>
            <a:noFill/>
          </a:ln>
        </p:spPr>
        <p:txBody>
          <a:bodyPr wrap="square" lIns="0" tIns="34017" rIns="9000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rPr>
              <a:t>(</a:t>
            </a:r>
            <a:r>
              <a:rPr kumimoji="0" lang="ja-JP" altLang="en-US"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rPr>
              <a:t>男性</a:t>
            </a:r>
            <a:r>
              <a:rPr kumimoji="0" lang="en-US" altLang="ja-JP"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rPr>
              <a:t>)</a:t>
            </a:r>
            <a:r>
              <a:rPr kumimoji="0" lang="ja-JP" altLang="en-US"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rPr>
              <a:t>年度別 平均余命と平均自立期間</a:t>
            </a:r>
            <a:endParaRPr kumimoji="0" lang="en-US" altLang="ja-JP"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endParaRPr>
          </a:p>
        </p:txBody>
      </p:sp>
      <p:sp>
        <p:nvSpPr>
          <p:cNvPr id="15" name="Rectangle 5">
            <a:extLst>
              <a:ext uri="{FF2B5EF4-FFF2-40B4-BE49-F238E27FC236}">
                <a16:creationId xmlns:a16="http://schemas.microsoft.com/office/drawing/2014/main" id="{9D06E076-098F-FD99-9798-715158F96E41}"/>
              </a:ext>
            </a:extLst>
          </p:cNvPr>
          <p:cNvSpPr>
            <a:spLocks noChangeArrowheads="1"/>
          </p:cNvSpPr>
          <p:nvPr/>
        </p:nvSpPr>
        <p:spPr bwMode="auto">
          <a:xfrm>
            <a:off x="175502" y="6306124"/>
            <a:ext cx="5728881" cy="265182"/>
          </a:xfrm>
          <a:prstGeom prst="rect">
            <a:avLst/>
          </a:prstGeom>
          <a:noFill/>
          <a:ln>
            <a:noFill/>
          </a:ln>
        </p:spPr>
        <p:txBody>
          <a:bodyPr wrap="square" lIns="0" tIns="34017" rIns="9000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rPr>
              <a:t>(</a:t>
            </a:r>
            <a:r>
              <a:rPr kumimoji="0" lang="ja-JP" altLang="en-US"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rPr>
              <a:t>女性</a:t>
            </a:r>
            <a:r>
              <a:rPr kumimoji="0" lang="en-US" altLang="ja-JP"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rPr>
              <a:t>)</a:t>
            </a:r>
            <a:r>
              <a:rPr kumimoji="0" lang="ja-JP" altLang="en-US"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rPr>
              <a:t>年度別 平均余命と平均自立期間</a:t>
            </a:r>
            <a:endParaRPr kumimoji="0" lang="en-US" altLang="ja-JP"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mn-cs"/>
            </a:endParaRPr>
          </a:p>
        </p:txBody>
      </p:sp>
      <p:pic>
        <p:nvPicPr>
          <p:cNvPr id="9" name="図 8">
            <a:extLst>
              <a:ext uri="{FF2B5EF4-FFF2-40B4-BE49-F238E27FC236}">
                <a16:creationId xmlns:a16="http://schemas.microsoft.com/office/drawing/2014/main" id="{5929FBBB-D473-4217-993A-B99B0B93F8AE}"/>
              </a:ext>
            </a:extLst>
          </p:cNvPr>
          <p:cNvPicPr>
            <a:picLocks noChangeAspect="1"/>
          </p:cNvPicPr>
          <p:nvPr/>
        </p:nvPicPr>
        <p:blipFill>
          <a:blip r:embed="rId2"/>
          <a:stretch>
            <a:fillRect/>
          </a:stretch>
        </p:blipFill>
        <p:spPr>
          <a:xfrm>
            <a:off x="165101" y="2005068"/>
            <a:ext cx="6138777" cy="1593795"/>
          </a:xfrm>
          <a:prstGeom prst="rect">
            <a:avLst/>
          </a:prstGeom>
        </p:spPr>
      </p:pic>
      <p:pic>
        <p:nvPicPr>
          <p:cNvPr id="12" name="図 11">
            <a:extLst>
              <a:ext uri="{FF2B5EF4-FFF2-40B4-BE49-F238E27FC236}">
                <a16:creationId xmlns:a16="http://schemas.microsoft.com/office/drawing/2014/main" id="{0E472C2C-3D98-40C3-A19C-DDFA756ED98D}"/>
              </a:ext>
            </a:extLst>
          </p:cNvPr>
          <p:cNvPicPr>
            <a:picLocks noChangeAspect="1"/>
          </p:cNvPicPr>
          <p:nvPr/>
        </p:nvPicPr>
        <p:blipFill>
          <a:blip r:embed="rId3"/>
          <a:stretch>
            <a:fillRect/>
          </a:stretch>
        </p:blipFill>
        <p:spPr>
          <a:xfrm>
            <a:off x="148583" y="4140358"/>
            <a:ext cx="4253954" cy="2005904"/>
          </a:xfrm>
          <a:prstGeom prst="rect">
            <a:avLst/>
          </a:prstGeom>
        </p:spPr>
      </p:pic>
      <p:pic>
        <p:nvPicPr>
          <p:cNvPr id="13" name="図 12">
            <a:extLst>
              <a:ext uri="{FF2B5EF4-FFF2-40B4-BE49-F238E27FC236}">
                <a16:creationId xmlns:a16="http://schemas.microsoft.com/office/drawing/2014/main" id="{28DCDA27-0B6A-418A-9279-A0F6EE4E3AA8}"/>
              </a:ext>
            </a:extLst>
          </p:cNvPr>
          <p:cNvPicPr>
            <a:picLocks noChangeAspect="1"/>
          </p:cNvPicPr>
          <p:nvPr/>
        </p:nvPicPr>
        <p:blipFill>
          <a:blip r:embed="rId4"/>
          <a:stretch>
            <a:fillRect/>
          </a:stretch>
        </p:blipFill>
        <p:spPr>
          <a:xfrm>
            <a:off x="165102" y="6569380"/>
            <a:ext cx="4250251" cy="2003040"/>
          </a:xfrm>
          <a:prstGeom prst="rect">
            <a:avLst/>
          </a:prstGeom>
        </p:spPr>
      </p:pic>
    </p:spTree>
    <p:extLst>
      <p:ext uri="{BB962C8B-B14F-4D97-AF65-F5344CB8AC3E}">
        <p14:creationId xmlns:p14="http://schemas.microsoft.com/office/powerpoint/2010/main" val="2151181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_大_3">
            <a:extLst>
              <a:ext uri="{FF2B5EF4-FFF2-40B4-BE49-F238E27FC236}">
                <a16:creationId xmlns:a16="http://schemas.microsoft.com/office/drawing/2014/main" id="{4795F755-1906-23E2-50EF-83AB60C2F239}"/>
              </a:ext>
            </a:extLst>
          </p:cNvPr>
          <p:cNvSpPr txBox="1">
            <a:spLocks noChangeAspect="1"/>
          </p:cNvSpPr>
          <p:nvPr/>
        </p:nvSpPr>
        <p:spPr>
          <a:xfrm>
            <a:off x="-1" y="-4836"/>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800" b="1"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第</a:t>
            </a:r>
            <a:r>
              <a:rPr kumimoji="0" lang="en-US" altLang="ja-JP" sz="1800" b="1"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3</a:t>
            </a:r>
            <a:r>
              <a:rPr kumimoji="0" lang="ja-JP" altLang="en-US" sz="1800" b="1"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章　過去の取り組みの考察</a:t>
            </a:r>
          </a:p>
        </p:txBody>
      </p:sp>
      <p:sp>
        <p:nvSpPr>
          <p:cNvPr id="8" name="タイトル 1"/>
          <p:cNvSpPr txBox="1">
            <a:spLocks/>
          </p:cNvSpPr>
          <p:nvPr/>
        </p:nvSpPr>
        <p:spPr>
          <a:xfrm>
            <a:off x="170434" y="772008"/>
            <a:ext cx="6238800" cy="517172"/>
          </a:xfrm>
          <a:prstGeom prst="rect">
            <a:avLst/>
          </a:prstGeom>
          <a:ln>
            <a:noFill/>
          </a:ln>
        </p:spPr>
        <p:txBody>
          <a:bodyPr vert="horz" lIns="0" tIns="43201" rIns="90000" bIns="43201" rtlCol="0" anchor="t">
            <a:spAutoFit/>
          </a:bodyPr>
          <a:lstStyle/>
          <a:p>
            <a:pPr marL="0" marR="0" lvl="0" indent="0" algn="just" defTabSz="914400" rtl="0" eaLnBrk="1" fontAlgn="auto" latinLnBrk="0" hangingPunct="1">
              <a:lnSpc>
                <a:spcPct val="125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　以下は、第</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2</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期データヘルス計画全般に係る評価として、全体目標及びその達成状況について示したものです。</a:t>
            </a:r>
            <a:endParaRPr kumimoji="0" lang="ja-JP" altLang="en-US"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13" name="テキスト ボックス 12"/>
          <p:cNvSpPr txBox="1">
            <a:spLocks/>
          </p:cNvSpPr>
          <p:nvPr/>
        </p:nvSpPr>
        <p:spPr>
          <a:xfrm>
            <a:off x="50800" y="407384"/>
            <a:ext cx="6131504" cy="338554"/>
          </a:xfrm>
          <a:prstGeom prst="rect">
            <a:avLst/>
          </a:prstGeom>
          <a:noFill/>
          <a:ln>
            <a:noFill/>
          </a:ln>
        </p:spPr>
        <p:txBody>
          <a:bodyPr wrap="square" l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1.</a:t>
            </a:r>
            <a:r>
              <a:rPr kumimoji="1" lang="ja-JP" altLang="en-US"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第</a:t>
            </a:r>
            <a:r>
              <a:rPr kumimoji="1" lang="en-US" altLang="ja-JP"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2</a:t>
            </a:r>
            <a:r>
              <a:rPr kumimoji="1" lang="ja-JP" altLang="en-US"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期データヘルス計画全体の評価</a:t>
            </a:r>
            <a:endParaRPr kumimoji="1" lang="en-US" altLang="ja-JP"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endParaRPr>
          </a:p>
        </p:txBody>
      </p:sp>
      <p:sp>
        <p:nvSpPr>
          <p:cNvPr id="2" name="スライド番号プレースホルダー 1">
            <a:extLst>
              <a:ext uri="{FF2B5EF4-FFF2-40B4-BE49-F238E27FC236}">
                <a16:creationId xmlns:a16="http://schemas.microsoft.com/office/drawing/2014/main" id="{8C0482E1-9B55-F74B-0D65-895D3F6B0C4E}"/>
              </a:ext>
            </a:extLst>
          </p:cNvPr>
          <p:cNvSpPr>
            <a:spLocks noGrp="1"/>
          </p:cNvSpPr>
          <p:nvPr>
            <p:ph type="sldNum" sz="quarter" idx="4"/>
          </p:nvPr>
        </p:nvSpPr>
        <p:spPr>
          <a:xfrm>
            <a:off x="2484067" y="8820472"/>
            <a:ext cx="1512041" cy="48577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1000" b="0" i="0" u="none" strike="noStrike" kern="1200" cap="none" spc="0" normalizeH="0" baseline="0" noProof="0" smtClean="0">
                <a:ln>
                  <a:noFill/>
                </a:ln>
                <a:solidFill>
                  <a:srgbClr val="898989"/>
                </a:solidFill>
                <a:effectLst/>
                <a:uLnTx/>
                <a:uFillTx/>
                <a:latin typeface="ＭＳ 明朝" panose="02020609040205080304" pitchFamily="17" charset="-128"/>
                <a:ea typeface="ＭＳ 明朝" panose="02020609040205080304" pitchFamily="17"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1" lang="ja-JP" altLang="en-US" sz="1000" b="0" i="0" u="none" strike="noStrike" kern="1200" cap="none" spc="0" normalizeH="0" baseline="0" noProof="0" dirty="0">
              <a:ln>
                <a:noFill/>
              </a:ln>
              <a:solidFill>
                <a:srgbClr val="898989"/>
              </a:solidFill>
              <a:effectLst/>
              <a:uLnTx/>
              <a:uFillTx/>
              <a:latin typeface="ＭＳ 明朝" panose="02020609040205080304" pitchFamily="17" charset="-128"/>
              <a:ea typeface="ＭＳ 明朝" panose="02020609040205080304" pitchFamily="17" charset="-128"/>
              <a:cs typeface="+mn-cs"/>
            </a:endParaRPr>
          </a:p>
        </p:txBody>
      </p:sp>
      <p:graphicFrame>
        <p:nvGraphicFramePr>
          <p:cNvPr id="4" name="表 3">
            <a:extLst>
              <a:ext uri="{FF2B5EF4-FFF2-40B4-BE49-F238E27FC236}">
                <a16:creationId xmlns:a16="http://schemas.microsoft.com/office/drawing/2014/main" id="{6D4B1C1F-892D-F4BF-37AD-62E93BB000C3}"/>
              </a:ext>
            </a:extLst>
          </p:cNvPr>
          <p:cNvGraphicFramePr>
            <a:graphicFrameLocks noGrp="1"/>
          </p:cNvGraphicFramePr>
          <p:nvPr>
            <p:extLst>
              <p:ext uri="{D42A27DB-BD31-4B8C-83A1-F6EECF244321}">
                <p14:modId xmlns:p14="http://schemas.microsoft.com/office/powerpoint/2010/main" val="3306047307"/>
              </p:ext>
            </p:extLst>
          </p:nvPr>
        </p:nvGraphicFramePr>
        <p:xfrm>
          <a:off x="165100" y="3420448"/>
          <a:ext cx="6192641" cy="1440000"/>
        </p:xfrm>
        <a:graphic>
          <a:graphicData uri="http://schemas.openxmlformats.org/drawingml/2006/table">
            <a:tbl>
              <a:tblPr/>
              <a:tblGrid>
                <a:gridCol w="1548000">
                  <a:extLst>
                    <a:ext uri="{9D8B030D-6E8A-4147-A177-3AD203B41FA5}">
                      <a16:colId xmlns:a16="http://schemas.microsoft.com/office/drawing/2014/main" val="1306148135"/>
                    </a:ext>
                  </a:extLst>
                </a:gridCol>
                <a:gridCol w="1620000">
                  <a:extLst>
                    <a:ext uri="{9D8B030D-6E8A-4147-A177-3AD203B41FA5}">
                      <a16:colId xmlns:a16="http://schemas.microsoft.com/office/drawing/2014/main" val="20000"/>
                    </a:ext>
                  </a:extLst>
                </a:gridCol>
                <a:gridCol w="1188641">
                  <a:extLst>
                    <a:ext uri="{9D8B030D-6E8A-4147-A177-3AD203B41FA5}">
                      <a16:colId xmlns:a16="http://schemas.microsoft.com/office/drawing/2014/main" val="1614910224"/>
                    </a:ext>
                  </a:extLst>
                </a:gridCol>
                <a:gridCol w="1836000">
                  <a:extLst>
                    <a:ext uri="{9D8B030D-6E8A-4147-A177-3AD203B41FA5}">
                      <a16:colId xmlns:a16="http://schemas.microsoft.com/office/drawing/2014/main" val="119199864"/>
                    </a:ext>
                  </a:extLst>
                </a:gridCol>
              </a:tblGrid>
              <a:tr h="50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ＭＳ 明朝" panose="02020609040205080304" pitchFamily="17" charset="-128"/>
                          <a:ea typeface="ＭＳ 明朝" panose="02020609040205080304" pitchFamily="17" charset="-128"/>
                        </a:rPr>
                        <a:t>指標</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ＭＳ 明朝" panose="02020609040205080304" pitchFamily="17" charset="-128"/>
                          <a:ea typeface="ＭＳ 明朝" panose="02020609040205080304" pitchFamily="17" charset="-128"/>
                        </a:rPr>
                        <a:t>指標の変化</a:t>
                      </a:r>
                      <a:endParaRPr lang="en-US" altLang="ja-JP" sz="105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rtl="0" fontAlgn="ctr"/>
                      <a:r>
                        <a:rPr lang="ja-JP" altLang="en-US" sz="1050" b="0" i="0" u="none" strike="noStrike" dirty="0">
                          <a:solidFill>
                            <a:srgbClr val="000000"/>
                          </a:solidFill>
                          <a:effectLst/>
                          <a:latin typeface="ＭＳ 明朝" panose="02020609040205080304" pitchFamily="17" charset="-128"/>
                          <a:ea typeface="ＭＳ 明朝" panose="02020609040205080304" pitchFamily="17" charset="-128"/>
                        </a:rPr>
                        <a:t>評価</a:t>
                      </a:r>
                      <a:endParaRPr lang="en-US" altLang="ja-JP" sz="1050" b="0" i="0" u="none" strike="noStrike" dirty="0">
                        <a:solidFill>
                          <a:srgbClr val="000000"/>
                        </a:solidFill>
                        <a:effectLst/>
                        <a:latin typeface="ＭＳ 明朝" panose="02020609040205080304" pitchFamily="17" charset="-128"/>
                        <a:ea typeface="ＭＳ 明朝" panose="02020609040205080304" pitchFamily="17" charset="-128"/>
                      </a:endParaRPr>
                    </a:p>
                    <a:p>
                      <a:pPr algn="ctr" rtl="0" fontAlgn="ctr"/>
                      <a:r>
                        <a:rPr lang="en-US" altLang="ja-JP" sz="105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1050" b="0" i="0" u="none" strike="noStrike" dirty="0">
                          <a:solidFill>
                            <a:srgbClr val="000000"/>
                          </a:solidFill>
                          <a:effectLst/>
                          <a:latin typeface="ＭＳ 明朝" panose="02020609040205080304" pitchFamily="17" charset="-128"/>
                          <a:ea typeface="ＭＳ 明朝" panose="02020609040205080304" pitchFamily="17" charset="-128"/>
                        </a:rPr>
                        <a:t>改善･不変･悪化</a:t>
                      </a:r>
                      <a:r>
                        <a:rPr lang="en-US" altLang="ja-JP" sz="105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105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rtl="0" fontAlgn="ctr"/>
                      <a:r>
                        <a:rPr lang="ja-JP" altLang="en-US" sz="1050" b="0" i="0" u="none" strike="noStrike" dirty="0">
                          <a:solidFill>
                            <a:srgbClr val="000000"/>
                          </a:solidFill>
                          <a:effectLst/>
                          <a:latin typeface="ＭＳ 明朝" panose="02020609040205080304" pitchFamily="17" charset="-128"/>
                          <a:ea typeface="ＭＳ 明朝" panose="02020609040205080304" pitchFamily="17" charset="-128"/>
                        </a:rPr>
                        <a:t>改善や悪化等の要因</a:t>
                      </a:r>
                      <a:endParaRPr lang="en-US" altLang="zh-TW" sz="105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936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ja-JP" sz="1050" kern="1200" dirty="0">
                          <a:solidFill>
                            <a:schemeClr val="tx1"/>
                          </a:solidFill>
                          <a:effectLst/>
                          <a:latin typeface="ＭＳ 明朝" panose="02020609040205080304" pitchFamily="17" charset="-128"/>
                          <a:ea typeface="ＭＳ 明朝" panose="02020609040205080304" pitchFamily="17" charset="-128"/>
                          <a:cs typeface="+mn-cs"/>
                        </a:rPr>
                        <a:t>医療費指数</a:t>
                      </a:r>
                      <a:endParaRPr kumimoji="1" lang="en-US" altLang="ja-JP" sz="1050" kern="1200" dirty="0">
                        <a:solidFill>
                          <a:schemeClr val="tx1"/>
                        </a:solidFill>
                        <a:effectLst/>
                        <a:latin typeface="ＭＳ 明朝" panose="02020609040205080304" pitchFamily="17" charset="-128"/>
                        <a:ea typeface="ＭＳ 明朝" panose="02020609040205080304" pitchFamily="17" charset="-128"/>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kern="1200" dirty="0">
                          <a:solidFill>
                            <a:schemeClr val="tx1"/>
                          </a:solidFill>
                          <a:effectLst/>
                          <a:latin typeface="ＭＳ 明朝" panose="02020609040205080304" pitchFamily="17" charset="-128"/>
                          <a:ea typeface="ＭＳ 明朝" panose="02020609040205080304" pitchFamily="17" charset="-128"/>
                          <a:cs typeface="+mn-cs"/>
                        </a:rPr>
                        <a:t>(</a:t>
                      </a:r>
                      <a:r>
                        <a:rPr kumimoji="1" lang="ja-JP" altLang="ja-JP" sz="1050" kern="1200" dirty="0">
                          <a:solidFill>
                            <a:schemeClr val="tx1"/>
                          </a:solidFill>
                          <a:effectLst/>
                          <a:latin typeface="ＭＳ 明朝" panose="02020609040205080304" pitchFamily="17" charset="-128"/>
                          <a:ea typeface="ＭＳ 明朝" panose="02020609040205080304" pitchFamily="17" charset="-128"/>
                          <a:cs typeface="+mn-cs"/>
                        </a:rPr>
                        <a:t>年齢調整後</a:t>
                      </a:r>
                      <a:r>
                        <a:rPr kumimoji="1" lang="en-US" altLang="ja-JP" sz="1050" kern="1200" dirty="0">
                          <a:solidFill>
                            <a:schemeClr val="tx1"/>
                          </a:solidFill>
                          <a:effectLst/>
                          <a:latin typeface="ＭＳ 明朝" panose="02020609040205080304" pitchFamily="17" charset="-128"/>
                          <a:ea typeface="ＭＳ 明朝" panose="02020609040205080304" pitchFamily="17" charset="-128"/>
                          <a:cs typeface="+mn-cs"/>
                        </a:rPr>
                        <a:t>)</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ja-JP" sz="1050" kern="1200" dirty="0">
                          <a:solidFill>
                            <a:schemeClr val="tx1"/>
                          </a:solidFill>
                          <a:effectLst/>
                          <a:latin typeface="ＭＳ 明朝" panose="02020609040205080304" pitchFamily="17" charset="-128"/>
                          <a:ea typeface="ＭＳ 明朝" panose="02020609040205080304" pitchFamily="17" charset="-128"/>
                          <a:cs typeface="+mn-cs"/>
                        </a:rPr>
                        <a:t>全国平均以下</a:t>
                      </a:r>
                    </a:p>
                  </a:txBody>
                  <a:tcPr marL="72000" marR="72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ja-JP" sz="1050" kern="1200" dirty="0">
                          <a:solidFill>
                            <a:schemeClr val="tx1"/>
                          </a:solidFill>
                          <a:effectLst/>
                          <a:latin typeface="ＭＳ 明朝" panose="02020609040205080304" pitchFamily="17" charset="-128"/>
                          <a:ea typeface="ＭＳ 明朝" panose="02020609040205080304" pitchFamily="17" charset="-128"/>
                          <a:cs typeface="+mn-cs"/>
                        </a:rPr>
                        <a:t>平成</a:t>
                      </a:r>
                      <a:r>
                        <a:rPr kumimoji="1" lang="en-US" altLang="ja-JP" sz="1050" kern="1200" dirty="0">
                          <a:solidFill>
                            <a:schemeClr val="tx1"/>
                          </a:solidFill>
                          <a:effectLst/>
                          <a:latin typeface="ＭＳ 明朝" panose="02020609040205080304" pitchFamily="17" charset="-128"/>
                          <a:ea typeface="ＭＳ 明朝" panose="02020609040205080304" pitchFamily="17" charset="-128"/>
                          <a:cs typeface="+mn-cs"/>
                        </a:rPr>
                        <a:t>29</a:t>
                      </a:r>
                      <a:r>
                        <a:rPr kumimoji="1" lang="ja-JP" altLang="ja-JP" sz="1050" kern="1200" dirty="0">
                          <a:solidFill>
                            <a:schemeClr val="tx1"/>
                          </a:solidFill>
                          <a:effectLst/>
                          <a:latin typeface="ＭＳ 明朝" panose="02020609040205080304" pitchFamily="17" charset="-128"/>
                          <a:ea typeface="ＭＳ 明朝" panose="02020609040205080304" pitchFamily="17" charset="-128"/>
                          <a:cs typeface="+mn-cs"/>
                        </a:rPr>
                        <a:t>年度から、常に全国平均以下を維持している。</a:t>
                      </a:r>
                    </a:p>
                  </a:txBody>
                  <a:tcPr marL="72000" marR="72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ja-JP" sz="1050" kern="1200" dirty="0">
                          <a:solidFill>
                            <a:schemeClr val="tx1"/>
                          </a:solidFill>
                          <a:effectLst/>
                          <a:latin typeface="ＭＳ 明朝" panose="02020609040205080304" pitchFamily="17" charset="-128"/>
                          <a:ea typeface="ＭＳ 明朝" panose="02020609040205080304" pitchFamily="17" charset="-128"/>
                          <a:cs typeface="+mn-cs"/>
                        </a:rPr>
                        <a:t>不変</a:t>
                      </a:r>
                      <a:endParaRPr kumimoji="1" lang="ja-JP" altLang="en-US" sz="105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endParaRPr>
                    </a:p>
                  </a:txBody>
                  <a:tcPr marL="72000" marR="72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dirty="0">
                          <a:solidFill>
                            <a:schemeClr val="tx1"/>
                          </a:solidFill>
                          <a:latin typeface="ＭＳ 明朝" panose="02020609040205080304" pitchFamily="17" charset="-128"/>
                          <a:ea typeface="ＭＳ 明朝" panose="02020609040205080304" pitchFamily="17" charset="-128"/>
                        </a:rPr>
                        <a:t>―</a:t>
                      </a:r>
                    </a:p>
                  </a:txBody>
                  <a:tcPr marL="72000" marR="72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7" name="表 6">
            <a:extLst>
              <a:ext uri="{FF2B5EF4-FFF2-40B4-BE49-F238E27FC236}">
                <a16:creationId xmlns:a16="http://schemas.microsoft.com/office/drawing/2014/main" id="{E12E8F59-B4CD-A0AF-56EB-EC38CFF83C66}"/>
              </a:ext>
            </a:extLst>
          </p:cNvPr>
          <p:cNvGraphicFramePr>
            <a:graphicFrameLocks noGrp="1"/>
          </p:cNvGraphicFramePr>
          <p:nvPr>
            <p:extLst>
              <p:ext uri="{D42A27DB-BD31-4B8C-83A1-F6EECF244321}">
                <p14:modId xmlns:p14="http://schemas.microsoft.com/office/powerpoint/2010/main" val="2951514876"/>
              </p:ext>
            </p:extLst>
          </p:nvPr>
        </p:nvGraphicFramePr>
        <p:xfrm>
          <a:off x="165100" y="1827699"/>
          <a:ext cx="6192000" cy="1090385"/>
        </p:xfrm>
        <a:graphic>
          <a:graphicData uri="http://schemas.openxmlformats.org/drawingml/2006/table">
            <a:tbl>
              <a:tblPr/>
              <a:tblGrid>
                <a:gridCol w="1706835">
                  <a:extLst>
                    <a:ext uri="{9D8B030D-6E8A-4147-A177-3AD203B41FA5}">
                      <a16:colId xmlns:a16="http://schemas.microsoft.com/office/drawing/2014/main" val="1306148135"/>
                    </a:ext>
                  </a:extLst>
                </a:gridCol>
                <a:gridCol w="4485165">
                  <a:extLst>
                    <a:ext uri="{9D8B030D-6E8A-4147-A177-3AD203B41FA5}">
                      <a16:colId xmlns:a16="http://schemas.microsoft.com/office/drawing/2014/main" val="20000"/>
                    </a:ext>
                  </a:extLst>
                </a:gridCol>
              </a:tblGrid>
              <a:tr h="109038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ＭＳ 明朝" panose="02020609040205080304" pitchFamily="17" charset="-128"/>
                          <a:ea typeface="ＭＳ 明朝" panose="02020609040205080304" pitchFamily="17" charset="-128"/>
                        </a:rPr>
                        <a:t>計画全体の目的</a:t>
                      </a:r>
                    </a:p>
                  </a:txBody>
                  <a:tcPr marL="72000" marR="72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ja-JP" sz="1050" kern="1200" dirty="0">
                          <a:solidFill>
                            <a:schemeClr val="tx1"/>
                          </a:solidFill>
                          <a:effectLst/>
                          <a:latin typeface="ＭＳ 明朝" panose="02020609040205080304" pitchFamily="17" charset="-128"/>
                          <a:ea typeface="ＭＳ 明朝" panose="02020609040205080304" pitchFamily="17" charset="-128"/>
                          <a:cs typeface="+mn-cs"/>
                        </a:rPr>
                        <a:t>①特定健診</a:t>
                      </a:r>
                      <a:r>
                        <a:rPr kumimoji="1" lang="ja-JP" altLang="en-US" sz="1050" kern="1200" dirty="0">
                          <a:solidFill>
                            <a:schemeClr val="tx1"/>
                          </a:solidFill>
                          <a:effectLst/>
                          <a:latin typeface="ＭＳ 明朝" panose="02020609040205080304" pitchFamily="17" charset="-128"/>
                          <a:ea typeface="ＭＳ 明朝" panose="02020609040205080304" pitchFamily="17" charset="-128"/>
                          <a:cs typeface="+mn-cs"/>
                        </a:rPr>
                        <a:t>･</a:t>
                      </a:r>
                      <a:r>
                        <a:rPr kumimoji="1" lang="ja-JP" altLang="ja-JP" sz="1050" kern="1200" dirty="0">
                          <a:solidFill>
                            <a:schemeClr val="tx1"/>
                          </a:solidFill>
                          <a:effectLst/>
                          <a:latin typeface="ＭＳ 明朝" panose="02020609040205080304" pitchFamily="17" charset="-128"/>
                          <a:ea typeface="ＭＳ 明朝" panose="02020609040205080304" pitchFamily="17" charset="-128"/>
                          <a:cs typeface="+mn-cs"/>
                        </a:rPr>
                        <a:t>特定保健指導を基盤とする生活習慣病予防</a:t>
                      </a:r>
                    </a:p>
                    <a:p>
                      <a:r>
                        <a:rPr kumimoji="1" lang="ja-JP" altLang="ja-JP" sz="1050" kern="1200" dirty="0">
                          <a:solidFill>
                            <a:schemeClr val="tx1"/>
                          </a:solidFill>
                          <a:effectLst/>
                          <a:latin typeface="ＭＳ 明朝" panose="02020609040205080304" pitchFamily="17" charset="-128"/>
                          <a:ea typeface="ＭＳ 明朝" panose="02020609040205080304" pitchFamily="17" charset="-128"/>
                          <a:cs typeface="+mn-cs"/>
                        </a:rPr>
                        <a:t>②がん検診とポピュレーションアプローチを基盤とする生活習慣病予防</a:t>
                      </a:r>
                    </a:p>
                    <a:p>
                      <a:r>
                        <a:rPr kumimoji="1" lang="ja-JP" altLang="ja-JP" sz="1050" kern="1200" dirty="0">
                          <a:solidFill>
                            <a:schemeClr val="tx1"/>
                          </a:solidFill>
                          <a:effectLst/>
                          <a:latin typeface="ＭＳ 明朝" panose="02020609040205080304" pitchFamily="17" charset="-128"/>
                          <a:ea typeface="ＭＳ 明朝" panose="02020609040205080304" pitchFamily="17" charset="-128"/>
                          <a:cs typeface="+mn-cs"/>
                        </a:rPr>
                        <a:t>③ジェネリック医薬品普及率向上</a:t>
                      </a:r>
                    </a:p>
                    <a:p>
                      <a:r>
                        <a:rPr kumimoji="1" lang="ja-JP" altLang="ja-JP" sz="1050" kern="1200" dirty="0">
                          <a:solidFill>
                            <a:schemeClr val="tx1"/>
                          </a:solidFill>
                          <a:effectLst/>
                          <a:latin typeface="ＭＳ 明朝" panose="02020609040205080304" pitchFamily="17" charset="-128"/>
                          <a:ea typeface="ＭＳ 明朝" panose="02020609040205080304" pitchFamily="17" charset="-128"/>
                          <a:cs typeface="+mn-cs"/>
                        </a:rPr>
                        <a:t>④受診行動適正化</a:t>
                      </a:r>
                    </a:p>
                    <a:p>
                      <a:r>
                        <a:rPr kumimoji="1" lang="ja-JP" altLang="ja-JP" sz="1050" kern="1200" dirty="0">
                          <a:solidFill>
                            <a:schemeClr val="tx1"/>
                          </a:solidFill>
                          <a:effectLst/>
                          <a:latin typeface="ＭＳ 明朝" panose="02020609040205080304" pitchFamily="17" charset="-128"/>
                          <a:ea typeface="ＭＳ 明朝" panose="02020609040205080304" pitchFamily="17" charset="-128"/>
                          <a:cs typeface="+mn-cs"/>
                        </a:rPr>
                        <a:t>⑤生活習慣病の重篤化リスクのある患者への重症化予防</a:t>
                      </a:r>
                      <a:endParaRPr lang="ja-JP" altLang="en-US" sz="1050" b="1" i="0" u="none" strike="noStrike" dirty="0">
                        <a:solidFill>
                          <a:schemeClr val="bg1">
                            <a:lumMod val="75000"/>
                          </a:schemeClr>
                        </a:solidFill>
                        <a:effectLst/>
                        <a:latin typeface="ＭＳ 明朝" panose="02020609040205080304" pitchFamily="17" charset="-128"/>
                        <a:ea typeface="ＭＳ 明朝" panose="02020609040205080304" pitchFamily="17" charset="-128"/>
                      </a:endParaRPr>
                    </a:p>
                  </a:txBody>
                  <a:tcPr marL="72000" marR="72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0" name="タイトル 1">
            <a:extLst>
              <a:ext uri="{FF2B5EF4-FFF2-40B4-BE49-F238E27FC236}">
                <a16:creationId xmlns:a16="http://schemas.microsoft.com/office/drawing/2014/main" id="{5E438571-C2FC-4CF7-B507-AFDAA1D4341D}"/>
              </a:ext>
            </a:extLst>
          </p:cNvPr>
          <p:cNvSpPr txBox="1">
            <a:spLocks noChangeAspect="1"/>
          </p:cNvSpPr>
          <p:nvPr/>
        </p:nvSpPr>
        <p:spPr>
          <a:xfrm>
            <a:off x="165100" y="1487561"/>
            <a:ext cx="6238800" cy="286339"/>
          </a:xfrm>
          <a:prstGeom prst="rect">
            <a:avLst/>
          </a:prstGeom>
          <a:ln>
            <a:noFill/>
          </a:ln>
        </p:spPr>
        <p:txBody>
          <a:bodyPr vert="horz" lIns="0" tIns="43201" rIns="0" bIns="43201" rtlCol="0" anchor="t">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○計画全体の目的</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11" name="タイトル 1">
            <a:extLst>
              <a:ext uri="{FF2B5EF4-FFF2-40B4-BE49-F238E27FC236}">
                <a16:creationId xmlns:a16="http://schemas.microsoft.com/office/drawing/2014/main" id="{E962E461-F8AA-44F4-9E27-DC94DB6A36C3}"/>
              </a:ext>
            </a:extLst>
          </p:cNvPr>
          <p:cNvSpPr txBox="1">
            <a:spLocks noChangeAspect="1"/>
          </p:cNvSpPr>
          <p:nvPr/>
        </p:nvSpPr>
        <p:spPr>
          <a:xfrm>
            <a:off x="165100" y="3062101"/>
            <a:ext cx="6238800" cy="286339"/>
          </a:xfrm>
          <a:prstGeom prst="rect">
            <a:avLst/>
          </a:prstGeom>
          <a:ln>
            <a:noFill/>
          </a:ln>
        </p:spPr>
        <p:txBody>
          <a:bodyPr vert="horz" lIns="0" tIns="43201" rIns="0" bIns="43201" rtlCol="0" anchor="t">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○計画全体の指標と評価</a:t>
            </a:r>
            <a:endPar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Tree>
    <p:extLst>
      <p:ext uri="{BB962C8B-B14F-4D97-AF65-F5344CB8AC3E}">
        <p14:creationId xmlns:p14="http://schemas.microsoft.com/office/powerpoint/2010/main" val="934235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noChangeAspect="1"/>
          </p:cNvGraphicFramePr>
          <p:nvPr>
            <p:extLst>
              <p:ext uri="{D42A27DB-BD31-4B8C-83A1-F6EECF244321}">
                <p14:modId xmlns:p14="http://schemas.microsoft.com/office/powerpoint/2010/main" val="2303852232"/>
              </p:ext>
            </p:extLst>
          </p:nvPr>
        </p:nvGraphicFramePr>
        <p:xfrm>
          <a:off x="170546" y="464185"/>
          <a:ext cx="6237894" cy="8338495"/>
        </p:xfrm>
        <a:graphic>
          <a:graphicData uri="http://schemas.openxmlformats.org/drawingml/2006/table">
            <a:tbl>
              <a:tblPr/>
              <a:tblGrid>
                <a:gridCol w="635560">
                  <a:extLst>
                    <a:ext uri="{9D8B030D-6E8A-4147-A177-3AD203B41FA5}">
                      <a16:colId xmlns:a16="http://schemas.microsoft.com/office/drawing/2014/main" val="20000"/>
                    </a:ext>
                  </a:extLst>
                </a:gridCol>
                <a:gridCol w="4966774">
                  <a:extLst>
                    <a:ext uri="{9D8B030D-6E8A-4147-A177-3AD203B41FA5}">
                      <a16:colId xmlns:a16="http://schemas.microsoft.com/office/drawing/2014/main" val="20001"/>
                    </a:ext>
                  </a:extLst>
                </a:gridCol>
                <a:gridCol w="635560">
                  <a:extLst>
                    <a:ext uri="{9D8B030D-6E8A-4147-A177-3AD203B41FA5}">
                      <a16:colId xmlns:a16="http://schemas.microsoft.com/office/drawing/2014/main" val="20002"/>
                    </a:ext>
                  </a:extLst>
                </a:gridCol>
              </a:tblGrid>
              <a:tr h="194400">
                <a:tc gridSpan="2">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はじめに</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hMerge="1">
                  <a:txBody>
                    <a:bodyPr/>
                    <a:lstStyle/>
                    <a:p>
                      <a:endParaRPr kumimoji="1" lang="ja-JP" altLang="en-US"/>
                    </a:p>
                  </a:txBody>
                  <a:tcPr/>
                </a:tc>
                <a:tc>
                  <a:txBody>
                    <a:bodyPr/>
                    <a:lstStyle/>
                    <a:p>
                      <a:pPr algn="ctr" fontAlgn="ctr"/>
                      <a:endParaRPr lang="en-US" altLang="ja-JP"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3868288889"/>
                  </a:ext>
                </a:extLst>
              </a:tr>
              <a:tr h="194400">
                <a:tc gridSpan="2">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1</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部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3</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期データヘルス計画</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hMerge="1">
                  <a:txBody>
                    <a:bodyPr/>
                    <a:lstStyle/>
                    <a:p>
                      <a:endParaRPr kumimoji="1" lang="ja-JP" altLang="en-US"/>
                    </a:p>
                  </a:txBody>
                  <a:tcPr/>
                </a:tc>
                <a:tc>
                  <a:txBody>
                    <a:bodyPr/>
                    <a:lstStyle/>
                    <a:p>
                      <a:pPr algn="ctr" rtl="0"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754322764"/>
                  </a:ext>
                </a:extLst>
              </a:tr>
              <a:tr h="193895">
                <a:tc gridSpan="2">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1</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章　計画策定について</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endParaRPr kumimoji="1" lang="ja-JP" altLang="en-US"/>
                    </a:p>
                  </a:txBody>
                  <a:tcP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B w="6350" cap="flat" cmpd="sng" algn="ctr">
                      <a:solidFill>
                        <a:srgbClr val="000000"/>
                      </a:solidFill>
                      <a:prstDash val="dot"/>
                      <a:round/>
                      <a:headEnd type="none" w="med" len="med"/>
                      <a:tailEnd type="none" w="med" len="med"/>
                    </a:lnB>
                  </a:tcPr>
                </a:tc>
                <a:tc>
                  <a:txBody>
                    <a:bodyPr/>
                    <a:lstStyle/>
                    <a:p>
                      <a:pPr algn="ctr" rtl="0"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10000"/>
                  </a:ext>
                </a:extLst>
              </a:tr>
              <a:tr h="193895">
                <a:tc>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chemeClr val="tx1"/>
                          </a:solidFill>
                          <a:effectLst/>
                          <a:latin typeface="ＭＳ 明朝" pitchFamily="17" charset="-128"/>
                          <a:ea typeface="ＭＳ 明朝" pitchFamily="17" charset="-128"/>
                        </a:rPr>
                        <a:t> </a:t>
                      </a:r>
                      <a:r>
                        <a:rPr lang="en-US" altLang="ja-JP" sz="1100" b="0" i="0" u="none" strike="noStrike" dirty="0">
                          <a:solidFill>
                            <a:schemeClr val="tx1"/>
                          </a:solidFill>
                          <a:effectLst/>
                          <a:latin typeface="ＭＳ 明朝" pitchFamily="17" charset="-128"/>
                          <a:ea typeface="ＭＳ 明朝" pitchFamily="17" charset="-128"/>
                        </a:rPr>
                        <a:t>1.</a:t>
                      </a:r>
                      <a:r>
                        <a:rPr lang="ja-JP" altLang="en-US" sz="1100" b="0" i="0" u="none" strike="noStrike" dirty="0">
                          <a:solidFill>
                            <a:schemeClr val="tx1"/>
                          </a:solidFill>
                          <a:effectLst/>
                          <a:latin typeface="ＭＳ 明朝" pitchFamily="17" charset="-128"/>
                          <a:ea typeface="ＭＳ 明朝" pitchFamily="17" charset="-128"/>
                        </a:rPr>
                        <a:t>基本情報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193895">
                <a:tc>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chemeClr val="tx1"/>
                          </a:solidFill>
                          <a:effectLst/>
                          <a:latin typeface="ＭＳ 明朝" pitchFamily="17" charset="-128"/>
                          <a:ea typeface="ＭＳ 明朝" pitchFamily="17" charset="-128"/>
                        </a:rPr>
                        <a:t> </a:t>
                      </a:r>
                      <a:r>
                        <a:rPr lang="en-US" altLang="ja-JP" sz="1100" b="0" i="0" u="none" strike="noStrike" dirty="0">
                          <a:solidFill>
                            <a:schemeClr val="tx1"/>
                          </a:solidFill>
                          <a:effectLst/>
                          <a:latin typeface="ＭＳ 明朝" pitchFamily="17" charset="-128"/>
                          <a:ea typeface="ＭＳ 明朝" pitchFamily="17" charset="-128"/>
                        </a:rPr>
                        <a:t>2.</a:t>
                      </a:r>
                      <a:r>
                        <a:rPr lang="ja-JP" altLang="en-US" sz="1100" b="0" i="0" u="none" strike="noStrike" dirty="0">
                          <a:solidFill>
                            <a:schemeClr val="tx1"/>
                          </a:solidFill>
                          <a:effectLst/>
                          <a:latin typeface="ＭＳ 明朝" pitchFamily="17" charset="-128"/>
                          <a:ea typeface="ＭＳ 明朝" pitchFamily="17" charset="-128"/>
                        </a:rPr>
                        <a:t>基本的事項</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chemeClr val="tx1"/>
                          </a:solidFill>
                          <a:effectLst/>
                          <a:latin typeface="ＭＳ 明朝" pitchFamily="17" charset="-128"/>
                          <a:ea typeface="ＭＳ 明朝" pitchFamily="17" charset="-128"/>
                        </a:rPr>
                        <a:t> </a:t>
                      </a:r>
                      <a:r>
                        <a:rPr lang="en-US" altLang="ja-JP" sz="1100" b="0" i="0" u="none" strike="noStrike" dirty="0">
                          <a:solidFill>
                            <a:schemeClr val="tx1"/>
                          </a:solidFill>
                          <a:effectLst/>
                          <a:latin typeface="ＭＳ 明朝" pitchFamily="17" charset="-128"/>
                          <a:ea typeface="ＭＳ 明朝" pitchFamily="17" charset="-128"/>
                        </a:rPr>
                        <a:t>3.</a:t>
                      </a:r>
                      <a:r>
                        <a:rPr lang="ja-JP" altLang="en-US" sz="1100" b="0" i="0" u="none" strike="noStrike" dirty="0">
                          <a:solidFill>
                            <a:schemeClr val="tx1"/>
                          </a:solidFill>
                          <a:effectLst/>
                          <a:latin typeface="ＭＳ 明朝" pitchFamily="17" charset="-128"/>
                          <a:ea typeface="ＭＳ 明朝" pitchFamily="17" charset="-128"/>
                        </a:rPr>
                        <a:t>現状の整理</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193895">
                <a:tc>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chemeClr val="tx1"/>
                          </a:solidFill>
                          <a:effectLst/>
                          <a:latin typeface="ＭＳ 明朝" pitchFamily="17" charset="-128"/>
                          <a:ea typeface="ＭＳ 明朝" pitchFamily="17" charset="-128"/>
                        </a:rPr>
                        <a:t> </a:t>
                      </a:r>
                      <a:r>
                        <a:rPr lang="en-US" altLang="ja-JP" sz="1100" b="0" i="0" u="none" strike="noStrike" dirty="0">
                          <a:solidFill>
                            <a:schemeClr val="tx1"/>
                          </a:solidFill>
                          <a:effectLst/>
                          <a:latin typeface="ＭＳ 明朝" pitchFamily="17" charset="-128"/>
                          <a:ea typeface="ＭＳ 明朝" pitchFamily="17" charset="-128"/>
                        </a:rPr>
                        <a:t>4.</a:t>
                      </a:r>
                      <a:r>
                        <a:rPr lang="ja-JP" altLang="en-US" sz="1100" b="0" i="0" u="none" strike="noStrike" dirty="0">
                          <a:solidFill>
                            <a:schemeClr val="tx1"/>
                          </a:solidFill>
                          <a:effectLst/>
                          <a:latin typeface="ＭＳ 明朝" pitchFamily="17" charset="-128"/>
                          <a:ea typeface="ＭＳ 明朝" pitchFamily="17" charset="-128"/>
                        </a:rPr>
                        <a:t>データ分析期間</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193895">
                <a:tc gridSpan="2">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2</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章　地域の概況</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endParaRPr kumimoji="1" lang="ja-JP" altLang="en-US"/>
                    </a:p>
                  </a:txBody>
                  <a:tcP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10006"/>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zh-TW"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1</a:t>
                      </a:r>
                      <a:r>
                        <a:rPr lang="en-US" altLang="zh-TW" sz="11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人口構成</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565251363"/>
                  </a:ext>
                </a:extLst>
              </a:tr>
              <a:tr h="193895">
                <a:tc>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2.</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医療基礎情報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8"/>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特定健康診査受診状況及び特定保健指導実施状況</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12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9"/>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4.</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介護保険の状況</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19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54946939"/>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zh-TW"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5</a:t>
                      </a:r>
                      <a:r>
                        <a:rPr lang="en-US" altLang="zh-TW" sz="11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死亡の状況</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24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39693519"/>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6</a:t>
                      </a:r>
                      <a:r>
                        <a:rPr lang="en-US" altLang="zh-TW" sz="11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平均余命と平均自立期間</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26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30721830"/>
                  </a:ext>
                </a:extLst>
              </a:tr>
              <a:tr h="193895">
                <a:tc gridSpan="2">
                  <a:txBody>
                    <a:bodyPr/>
                    <a:lstStyle/>
                    <a:p>
                      <a:pPr algn="l" rtl="0" fontAlgn="ct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章　過去の取り組みの考察</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pPr algn="l" rtl="0" fontAlgn="ctr"/>
                      <a:r>
                        <a:rPr lang="en-US" altLang="ja-JP" sz="1100" b="1" i="0" u="none" strike="noStrike" dirty="0">
                          <a:solidFill>
                            <a:srgbClr val="000000"/>
                          </a:solidFill>
                          <a:effectLst/>
                          <a:latin typeface="ＭＳ 明朝"/>
                          <a:ea typeface="ＭＳ 明朝"/>
                        </a:rPr>
                        <a:t> </a:t>
                      </a:r>
                      <a:r>
                        <a:rPr lang="ja-JP" altLang="en-US" sz="1100" b="1" i="0" u="none" strike="noStrike" dirty="0">
                          <a:solidFill>
                            <a:srgbClr val="000000"/>
                          </a:solidFill>
                          <a:effectLst/>
                          <a:latin typeface="ＭＳ 明朝"/>
                          <a:ea typeface="ＭＳ 明朝"/>
                        </a:rPr>
                        <a:t>過去の取り組みの考察</a:t>
                      </a:r>
                      <a:r>
                        <a:rPr lang="en-US" altLang="ja-JP" sz="1100" b="1" i="0" u="none" strike="noStrike" dirty="0">
                          <a:solidFill>
                            <a:srgbClr val="000000"/>
                          </a:solidFill>
                          <a:effectLst/>
                          <a:latin typeface="ＭＳ 明朝"/>
                          <a:ea typeface="ＭＳ 明朝"/>
                        </a:rPr>
                        <a:t>(</a:t>
                      </a:r>
                      <a:r>
                        <a:rPr lang="ja-JP" altLang="en-US" sz="1100" b="1" i="0" u="none" strike="noStrike" dirty="0">
                          <a:solidFill>
                            <a:srgbClr val="000000"/>
                          </a:solidFill>
                          <a:effectLst/>
                          <a:latin typeface="ＭＳ 明朝"/>
                          <a:ea typeface="ＭＳ 明朝"/>
                        </a:rPr>
                        <a:t>第</a:t>
                      </a:r>
                      <a:r>
                        <a:rPr lang="en-US" altLang="ja-JP" sz="1100" b="1" i="0" u="none" strike="noStrike" dirty="0">
                          <a:solidFill>
                            <a:srgbClr val="000000"/>
                          </a:solidFill>
                          <a:effectLst/>
                          <a:latin typeface="ＭＳ 明朝"/>
                          <a:ea typeface="ＭＳ 明朝"/>
                        </a:rPr>
                        <a:t>1</a:t>
                      </a:r>
                      <a:r>
                        <a:rPr lang="ja-JP" altLang="en-US" sz="1100" b="1" i="0" u="none" strike="noStrike" dirty="0">
                          <a:solidFill>
                            <a:srgbClr val="000000"/>
                          </a:solidFill>
                          <a:effectLst/>
                          <a:latin typeface="ＭＳ 明朝"/>
                          <a:ea typeface="ＭＳ 明朝"/>
                        </a:rPr>
                        <a:t>期データヘルス計画の振り返り</a:t>
                      </a:r>
                      <a:r>
                        <a:rPr lang="en-US" altLang="ja-JP" sz="1100" b="1" i="0" u="none" strike="noStrike" dirty="0">
                          <a:solidFill>
                            <a:srgbClr val="000000"/>
                          </a:solidFill>
                          <a:effectLst/>
                          <a:latin typeface="ＭＳ 明朝"/>
                          <a:ea typeface="ＭＳ 明朝"/>
                        </a:rPr>
                        <a:t>)</a:t>
                      </a:r>
                      <a:endParaRPr lang="ja-JP" altLang="en-US" sz="1100" b="1"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10015"/>
                  </a:ext>
                </a:extLst>
              </a:tr>
              <a:tr h="193895">
                <a:tc>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zh-TW" sz="1100" b="0" i="0" u="none" strike="noStrike" dirty="0">
                          <a:solidFill>
                            <a:schemeClr val="tx1"/>
                          </a:solidFill>
                          <a:effectLst/>
                          <a:latin typeface="ＭＳ 明朝" panose="02020609040205080304" pitchFamily="17" charset="-128"/>
                          <a:ea typeface="ＭＳ 明朝" panose="02020609040205080304" pitchFamily="17" charset="-128"/>
                        </a:rPr>
                        <a:t>1.</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第</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2</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期データヘルス計画全体の評価</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28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6"/>
                  </a:ext>
                </a:extLst>
              </a:tr>
              <a:tr h="193895">
                <a:tc>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zh-TW"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2.</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各事業の達成状況</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29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017"/>
                  </a:ext>
                </a:extLst>
              </a:tr>
              <a:tr h="193895">
                <a:tc gridSpan="2">
                  <a:txBody>
                    <a:bodyPr/>
                    <a:lstStyle/>
                    <a:p>
                      <a:pPr algn="l" rtl="0" fontAlgn="ct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4</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章　健康･医療</a:t>
                      </a:r>
                      <a:r>
                        <a:rPr lang="zh-TW" altLang="en-US" sz="1100" b="0" i="0" u="none" strike="noStrike" dirty="0">
                          <a:solidFill>
                            <a:schemeClr val="tx1"/>
                          </a:solidFill>
                          <a:effectLst/>
                          <a:latin typeface="ＭＳ 明朝" panose="02020609040205080304" pitchFamily="17" charset="-128"/>
                          <a:ea typeface="ＭＳ 明朝" panose="02020609040205080304" pitchFamily="17" charset="-128"/>
                        </a:rPr>
                        <a:t>情報等</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の</a:t>
                      </a:r>
                      <a:r>
                        <a:rPr lang="zh-TW" altLang="en-US" sz="1100" b="0" i="0" u="none" strike="noStrike" dirty="0">
                          <a:solidFill>
                            <a:schemeClr val="tx1"/>
                          </a:solidFill>
                          <a:effectLst/>
                          <a:latin typeface="ＭＳ 明朝" panose="02020609040205080304" pitchFamily="17" charset="-128"/>
                          <a:ea typeface="ＭＳ 明朝" panose="02020609040205080304" pitchFamily="17" charset="-128"/>
                        </a:rPr>
                        <a:t>分析</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pPr algn="l" rtl="0" fontAlgn="ctr"/>
                      <a:r>
                        <a:rPr lang="en-US" altLang="zh-TW" sz="1100" b="0" i="0" u="none" strike="noStrike" dirty="0">
                          <a:solidFill>
                            <a:srgbClr val="000000"/>
                          </a:solidFill>
                          <a:effectLst/>
                          <a:latin typeface="ＭＳ 明朝"/>
                          <a:ea typeface="ＭＳ 明朝"/>
                        </a:rPr>
                        <a:t> 3</a:t>
                      </a:r>
                      <a:r>
                        <a:rPr lang="en-US" altLang="ja-JP" sz="1100" b="0" i="0" u="none" strike="noStrike" dirty="0">
                          <a:solidFill>
                            <a:srgbClr val="000000"/>
                          </a:solidFill>
                          <a:effectLst/>
                          <a:latin typeface="ＭＳ 明朝"/>
                          <a:ea typeface="ＭＳ 明朝"/>
                        </a:rPr>
                        <a:t>.</a:t>
                      </a:r>
                      <a:r>
                        <a:rPr lang="ja-JP" altLang="en-US" sz="1100" b="0" i="0" u="none" strike="noStrike" dirty="0">
                          <a:solidFill>
                            <a:srgbClr val="000000"/>
                          </a:solidFill>
                          <a:effectLst/>
                          <a:latin typeface="ＭＳ 明朝"/>
                          <a:ea typeface="ＭＳ 明朝"/>
                        </a:rPr>
                        <a:t>医療情報分析結果</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10026"/>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1.</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次期データヘルス計画に係る分析･考察等</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31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45344719"/>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dirty="0">
                          <a:solidFill>
                            <a:schemeClr val="tx1"/>
                          </a:solidFill>
                          <a:latin typeface="ＭＳ 明朝"/>
                          <a:ea typeface="ＭＳ 明朝"/>
                          <a:cs typeface="Times New Roman" pitchFamily="18" charset="0"/>
                        </a:rPr>
                        <a:t>2.</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医療費の基礎集計</a:t>
                      </a:r>
                      <a:endParaRPr lang="en-US" altLang="ja-JP" sz="1100" b="0" dirty="0">
                        <a:solidFill>
                          <a:schemeClr val="tx1"/>
                        </a:solidFill>
                        <a:latin typeface="ＭＳ 明朝"/>
                        <a:ea typeface="ＭＳ 明朝"/>
                        <a:cs typeface="Times New Roman" pitchFamily="18"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33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7"/>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dirty="0">
                          <a:solidFill>
                            <a:schemeClr val="tx1"/>
                          </a:solidFill>
                          <a:latin typeface="ＭＳ 明朝"/>
                          <a:ea typeface="ＭＳ 明朝"/>
                          <a:cs typeface="Times New Roman" pitchFamily="18" charset="0"/>
                        </a:rPr>
                        <a:t>3.</a:t>
                      </a:r>
                      <a:r>
                        <a:rPr lang="ja-JP" altLang="en-US" sz="1100" b="0" dirty="0">
                          <a:solidFill>
                            <a:schemeClr val="tx1"/>
                          </a:solidFill>
                          <a:latin typeface="ＭＳ 明朝"/>
                          <a:ea typeface="ＭＳ 明朝"/>
                          <a:cs typeface="Times New Roman" pitchFamily="18" charset="0"/>
                        </a:rPr>
                        <a:t>生活習慣病に関する分析</a:t>
                      </a:r>
                      <a:endParaRPr lang="en-US" altLang="ja-JP" sz="1100" b="0" dirty="0">
                        <a:solidFill>
                          <a:schemeClr val="tx1"/>
                        </a:solidFill>
                        <a:latin typeface="ＭＳ 明朝"/>
                        <a:ea typeface="ＭＳ 明朝"/>
                        <a:cs typeface="Times New Roman" pitchFamily="18"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40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31"/>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4.</a:t>
                      </a:r>
                      <a:r>
                        <a:rPr lang="ja-JP" altLang="en-US" sz="1100" b="0" dirty="0">
                          <a:solidFill>
                            <a:schemeClr val="tx1"/>
                          </a:solidFill>
                          <a:latin typeface="ＭＳ 明朝"/>
                          <a:ea typeface="ＭＳ 明朝"/>
                          <a:cs typeface="Times New Roman" pitchFamily="18" charset="0"/>
                        </a:rPr>
                        <a:t>健康診査データによる分析</a:t>
                      </a:r>
                      <a:endParaRPr lang="ja-JP"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42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65692873"/>
                  </a:ext>
                </a:extLst>
              </a:tr>
              <a:tr h="193895">
                <a:tc gridSpan="2">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5</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章　健康課題の抽出と保健事業の実施内容</a:t>
                      </a:r>
                    </a:p>
                  </a:txBody>
                  <a:tcPr marL="4064" marR="4064"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endParaRPr kumimoji="1" lang="ja-JP" altLang="en-US"/>
                    </a:p>
                  </a:txBody>
                  <a:tcP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861116734"/>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4064" marR="4064"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1.</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分析結果に基づく健康課題の抽出と解決のための対策</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46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79920150"/>
                  </a:ext>
                </a:extLst>
              </a:tr>
              <a:tr h="193895">
                <a:tc>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a:t>
                      </a:r>
                    </a:p>
                  </a:txBody>
                  <a:tcPr marL="4064" marR="4064"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2.</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健康課題を解決するための個別の保健事業</a:t>
                      </a:r>
                      <a:endParaRPr lang="en-US" altLang="ja-JP"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20602160"/>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4064" marR="4064"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各事業の実施内容と評価方法</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49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396972"/>
                  </a:ext>
                </a:extLst>
              </a:tr>
              <a:tr h="193895">
                <a:tc gridSpan="2">
                  <a:txBody>
                    <a:bodyPr/>
                    <a:lstStyle/>
                    <a:p>
                      <a:pPr algn="l" rtl="0" fontAlgn="ctr"/>
                      <a:r>
                        <a:rPr lang="en-US" altLang="ja-JP" sz="1100" b="0" i="0" u="none" strike="noStrike" dirty="0">
                          <a:solidFill>
                            <a:schemeClr val="tx1"/>
                          </a:solidFill>
                          <a:latin typeface="ＭＳ 明朝" panose="02020609040205080304" pitchFamily="17" charset="-128"/>
                          <a:ea typeface="ＭＳ 明朝" panose="02020609040205080304" pitchFamily="17" charset="-128"/>
                        </a:rPr>
                        <a:t> </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6</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章　その他</a:t>
                      </a:r>
                    </a:p>
                  </a:txBody>
                  <a:tcPr marL="4064" marR="4064"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pPr algn="l" rtl="0" fontAlgn="ctr"/>
                      <a:endParaRPr lang="ja-JP"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586430621"/>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4064" marR="4064"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1.</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データヘルス計画の評価･見直し</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57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8999280"/>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06" marR="3906" marT="434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2.</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データヘルス計画の公表･周知</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57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57220229"/>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06" marR="3906" marT="434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3.</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個人情報の取扱い</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57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928210234"/>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06" marR="3906" marT="434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4.</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地域包括ケアに係る取り組み</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57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07457006"/>
                  </a:ext>
                </a:extLst>
              </a:tr>
              <a:tr h="193895">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2</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部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4</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期特定健康診査等実施計画</a:t>
                      </a:r>
                    </a:p>
                  </a:txBody>
                  <a:tcPr marL="4064" marR="4064"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hMerge="1">
                  <a:txBody>
                    <a:bodyPr/>
                    <a:lstStyle/>
                    <a:p>
                      <a:pPr algn="l" rtl="0" fontAlgn="ctr"/>
                      <a:endParaRPr lang="ja-JP"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602160812"/>
                  </a:ext>
                </a:extLst>
              </a:tr>
              <a:tr h="193895">
                <a:tc gridSpan="2">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1</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章　特定健康診査等実施計画について</a:t>
                      </a:r>
                    </a:p>
                  </a:txBody>
                  <a:tcPr marL="4064" marR="4064"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pPr algn="l" rtl="0" fontAlgn="ctr"/>
                      <a:endParaRPr lang="ja-JP"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rtl="0"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3342646374"/>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4064" marR="4064"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indent="0" algn="l" rtl="0" fontAlgn="ctr"/>
                      <a:r>
                        <a:rPr lang="en-US" altLang="zh-TW" sz="1100" b="0" i="0" u="none" strike="noStrike" dirty="0">
                          <a:solidFill>
                            <a:schemeClr val="tx1"/>
                          </a:solidFill>
                          <a:effectLst/>
                          <a:latin typeface="ＭＳ 明朝" panose="02020609040205080304" pitchFamily="17" charset="-128"/>
                          <a:ea typeface="ＭＳ 明朝" panose="02020609040205080304" pitchFamily="17" charset="-128"/>
                        </a:rPr>
                        <a:t> 1.</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計画策定の趣旨</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59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202015430"/>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4064" marR="4064"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indent="0" algn="l" rtl="0" fontAlgn="ct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2.</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特定健康診査等実施計画の位置づけ</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59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911500747"/>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4064" marR="4064"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indent="0"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3.</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計画期間</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59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373707095"/>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indent="0" algn="l" rtl="0" fontAlgn="ctr"/>
                      <a:r>
                        <a:rPr lang="en-US" altLang="zh-TW" sz="1100" b="0" i="0" u="none" strike="noStrike" dirty="0">
                          <a:solidFill>
                            <a:schemeClr val="tx1"/>
                          </a:solidFill>
                          <a:effectLst/>
                          <a:latin typeface="ＭＳ 明朝" panose="02020609040205080304" pitchFamily="17" charset="-128"/>
                          <a:ea typeface="ＭＳ 明朝" panose="02020609040205080304" pitchFamily="17" charset="-128"/>
                        </a:rPr>
                        <a:t> 4.</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データ分析期間</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59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76806685"/>
                  </a:ext>
                </a:extLst>
              </a:tr>
              <a:tr h="193895">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latin typeface="ＭＳ 明朝" panose="02020609040205080304" pitchFamily="17" charset="-128"/>
                          <a:ea typeface="ＭＳ 明朝" panose="02020609040205080304" pitchFamily="17" charset="-128"/>
                        </a:rPr>
                        <a:t> </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2</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章　特定健康診査及び特定保健指導の現状と評価</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pPr marL="0" indent="0" algn="l" rtl="0" fontAlgn="ctr"/>
                      <a:endParaRPr lang="zh-TW"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rtl="0"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4035423861"/>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indent="0"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1.</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取り組みの実施内容</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60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38270336"/>
                  </a:ext>
                </a:extLst>
              </a:tr>
              <a:tr h="193895">
                <a:tc>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a:t>
                      </a: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2.</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特定健康診査の受診状況</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61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109858720"/>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3.</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特定保健指導の実施状況</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64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291112893"/>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4.</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メタボリックシンドローム該当状況</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70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884909574"/>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5.</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第</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期計画の評価と考察</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72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393710925"/>
                  </a:ext>
                </a:extLst>
              </a:tr>
            </a:tbl>
          </a:graphicData>
        </a:graphic>
      </p:graphicFrame>
      <p:sp>
        <p:nvSpPr>
          <p:cNvPr id="5" name="Rectangle 4">
            <a:extLst>
              <a:ext uri="{FF2B5EF4-FFF2-40B4-BE49-F238E27FC236}">
                <a16:creationId xmlns:a16="http://schemas.microsoft.com/office/drawing/2014/main" id="{471CE351-989B-32D6-9C9E-F4538993347E}"/>
              </a:ext>
            </a:extLst>
          </p:cNvPr>
          <p:cNvSpPr>
            <a:spLocks noChangeArrowheads="1"/>
          </p:cNvSpPr>
          <p:nvPr/>
        </p:nvSpPr>
        <p:spPr bwMode="auto">
          <a:xfrm>
            <a:off x="2934834" y="128405"/>
            <a:ext cx="610508" cy="261781"/>
          </a:xfrm>
          <a:prstGeom prst="rect">
            <a:avLst/>
          </a:prstGeom>
          <a:noFill/>
          <a:ln w="9525">
            <a:noFill/>
            <a:miter lim="800000"/>
            <a:headEnd/>
            <a:tailEnd/>
          </a:ln>
          <a:effectLst/>
        </p:spPr>
        <p:txBody>
          <a:bodyPr vert="horz" wrap="none" lIns="86402" tIns="43201" rIns="86402" bIns="43201" numCol="1" anchor="ctr" anchorCtr="0" compatLnSpc="1">
            <a:prstTxWarp prst="textNoShape">
              <a:avLst/>
            </a:prstTxWarp>
            <a:spAutoFit/>
          </a:bodyPr>
          <a:lstStyle/>
          <a:p>
            <a:pPr algn="ctr" fontAlgn="base">
              <a:spcBef>
                <a:spcPct val="0"/>
              </a:spcBef>
              <a:spcAft>
                <a:spcPct val="0"/>
              </a:spcAft>
            </a:pPr>
            <a:r>
              <a:rPr lang="en-US" altLang="ja-JP" sz="1134" dirty="0">
                <a:solidFill>
                  <a:srgbClr val="000000"/>
                </a:solidFill>
                <a:latin typeface="ＭＳ 明朝"/>
                <a:ea typeface="ＭＳ 明朝"/>
                <a:cs typeface="ＭＳ Ｐゴシック" pitchFamily="50" charset="-128"/>
              </a:rPr>
              <a:t>-</a:t>
            </a:r>
            <a:r>
              <a:rPr lang="ja-JP" altLang="en-US" sz="1134" dirty="0">
                <a:solidFill>
                  <a:srgbClr val="000000"/>
                </a:solidFill>
                <a:latin typeface="ＭＳ 明朝"/>
                <a:ea typeface="ＭＳ 明朝"/>
                <a:cs typeface="ＭＳ Ｐゴシック" pitchFamily="50" charset="-128"/>
              </a:rPr>
              <a:t>目次</a:t>
            </a:r>
            <a:r>
              <a:rPr lang="en-US" altLang="ja-JP" sz="1134" dirty="0">
                <a:solidFill>
                  <a:srgbClr val="000000"/>
                </a:solidFill>
                <a:latin typeface="ＭＳ 明朝"/>
                <a:ea typeface="ＭＳ 明朝"/>
                <a:cs typeface="ＭＳ Ｐゴシック" pitchFamily="50" charset="-128"/>
              </a:rPr>
              <a:t>-</a:t>
            </a:r>
            <a:endParaRPr lang="en-US" altLang="ja-JP" sz="1701" dirty="0">
              <a:latin typeface="ＭＳ 明朝"/>
              <a:ea typeface="ＭＳ 明朝"/>
              <a:cs typeface="ＭＳ Ｐゴシック" pitchFamily="50" charset="-128"/>
            </a:endParaRPr>
          </a:p>
        </p:txBody>
      </p:sp>
      <p:sp>
        <p:nvSpPr>
          <p:cNvPr id="6" name="スライド番号プレースホルダー 1">
            <a:extLst>
              <a:ext uri="{FF2B5EF4-FFF2-40B4-BE49-F238E27FC236}">
                <a16:creationId xmlns:a16="http://schemas.microsoft.com/office/drawing/2014/main" id="{86FBF19C-F8AF-DAC0-9D18-CCFF795965B9}"/>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z="1000" smtClean="0"/>
              <a:pPr/>
              <a:t>2</a:t>
            </a:fld>
            <a:endParaRPr lang="ja-JP" altLang="en-US" sz="1000" dirty="0"/>
          </a:p>
        </p:txBody>
      </p:sp>
    </p:spTree>
    <p:extLst>
      <p:ext uri="{BB962C8B-B14F-4D97-AF65-F5344CB8AC3E}">
        <p14:creationId xmlns:p14="http://schemas.microsoft.com/office/powerpoint/2010/main" val="2925330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noChangeAspect="1"/>
          </p:cNvSpPr>
          <p:nvPr/>
        </p:nvSpPr>
        <p:spPr>
          <a:xfrm>
            <a:off x="165100" y="275385"/>
            <a:ext cx="6238800" cy="517172"/>
          </a:xfrm>
          <a:prstGeom prst="rect">
            <a:avLst/>
          </a:prstGeom>
          <a:ln>
            <a:noFill/>
          </a:ln>
        </p:spPr>
        <p:txBody>
          <a:bodyPr vert="horz" lIns="0" tIns="43201" rIns="90000" bIns="43201" rtlCol="0" anchor="t">
            <a:spAutoFit/>
          </a:bodyPr>
          <a:lstStyle/>
          <a:p>
            <a:pPr marL="0" marR="0" lvl="0" indent="0" algn="just" defTabSz="914400" rtl="0" eaLnBrk="1" fontAlgn="auto" latinLnBrk="0" hangingPunct="1">
              <a:lnSpc>
                <a:spcPct val="125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　以下は、第</a:t>
            </a: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2</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期データヘルス計画に基づき</a:t>
            </a:r>
            <a:r>
              <a:rPr kumimoji="0" lang="ja-JP" altLang="en-US"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実施した各事業についての達成状況を示したものです。</a:t>
            </a:r>
          </a:p>
        </p:txBody>
      </p:sp>
      <p:sp>
        <p:nvSpPr>
          <p:cNvPr id="13" name="テキスト ボックス 12"/>
          <p:cNvSpPr txBox="1">
            <a:spLocks noChangeAspect="1"/>
          </p:cNvSpPr>
          <p:nvPr/>
        </p:nvSpPr>
        <p:spPr>
          <a:xfrm>
            <a:off x="50800" y="0"/>
            <a:ext cx="6120000" cy="337919"/>
          </a:xfrm>
          <a:prstGeom prst="rect">
            <a:avLst/>
          </a:prstGeom>
          <a:noFill/>
          <a:ln>
            <a:noFill/>
          </a:ln>
        </p:spPr>
        <p:txBody>
          <a:bodyPr wrap="square" l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2.</a:t>
            </a:r>
            <a:r>
              <a:rPr kumimoji="1" lang="ja-JP" altLang="en-US"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rPr>
              <a:t>各事業の達成状況</a:t>
            </a:r>
            <a:endParaRPr kumimoji="1" lang="en-US" altLang="ja-JP" sz="16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itchFamily="18" charset="0"/>
            </a:endParaRPr>
          </a:p>
        </p:txBody>
      </p:sp>
      <p:sp>
        <p:nvSpPr>
          <p:cNvPr id="2" name="スライド番号プレースホルダー 1">
            <a:extLst>
              <a:ext uri="{FF2B5EF4-FFF2-40B4-BE49-F238E27FC236}">
                <a16:creationId xmlns:a16="http://schemas.microsoft.com/office/drawing/2014/main" id="{8C0482E1-9B55-F74B-0D65-895D3F6B0C4E}"/>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1000" b="0" i="0" u="none" strike="noStrike" kern="1200" cap="none" spc="0" normalizeH="0" baseline="0" noProof="0" smtClean="0">
                <a:ln>
                  <a:noFill/>
                </a:ln>
                <a:solidFill>
                  <a:srgbClr val="898989"/>
                </a:solidFill>
                <a:effectLst/>
                <a:uLnTx/>
                <a:uFillTx/>
                <a:latin typeface="ＭＳ 明朝" panose="02020609040205080304" pitchFamily="17" charset="-128"/>
                <a:ea typeface="ＭＳ 明朝" panose="02020609040205080304" pitchFamily="17"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1" lang="ja-JP" altLang="en-US" sz="1000" b="0" i="0" u="none" strike="noStrike" kern="1200" cap="none" spc="0" normalizeH="0" baseline="0" noProof="0" dirty="0">
              <a:ln>
                <a:noFill/>
              </a:ln>
              <a:solidFill>
                <a:srgbClr val="898989"/>
              </a:solidFill>
              <a:effectLst/>
              <a:uLnTx/>
              <a:uFillTx/>
              <a:latin typeface="ＭＳ 明朝" panose="02020609040205080304" pitchFamily="17" charset="-128"/>
              <a:ea typeface="ＭＳ 明朝" panose="02020609040205080304" pitchFamily="17" charset="-128"/>
              <a:cs typeface="+mn-cs"/>
            </a:endParaRPr>
          </a:p>
        </p:txBody>
      </p:sp>
      <p:graphicFrame>
        <p:nvGraphicFramePr>
          <p:cNvPr id="10" name="表 9">
            <a:extLst>
              <a:ext uri="{FF2B5EF4-FFF2-40B4-BE49-F238E27FC236}">
                <a16:creationId xmlns:a16="http://schemas.microsoft.com/office/drawing/2014/main" id="{D94A1F5C-4E7D-40CD-A7E2-4FC11A1251DE}"/>
              </a:ext>
            </a:extLst>
          </p:cNvPr>
          <p:cNvGraphicFramePr>
            <a:graphicFrameLocks noGrp="1" noChangeAspect="1"/>
          </p:cNvGraphicFramePr>
          <p:nvPr>
            <p:extLst>
              <p:ext uri="{D42A27DB-BD31-4B8C-83A1-F6EECF244321}">
                <p14:modId xmlns:p14="http://schemas.microsoft.com/office/powerpoint/2010/main" val="1657944194"/>
              </p:ext>
            </p:extLst>
          </p:nvPr>
        </p:nvGraphicFramePr>
        <p:xfrm>
          <a:off x="166045" y="1189859"/>
          <a:ext cx="6120000" cy="7743508"/>
        </p:xfrm>
        <a:graphic>
          <a:graphicData uri="http://schemas.openxmlformats.org/drawingml/2006/table">
            <a:tbl>
              <a:tblPr/>
              <a:tblGrid>
                <a:gridCol w="1418803">
                  <a:extLst>
                    <a:ext uri="{9D8B030D-6E8A-4147-A177-3AD203B41FA5}">
                      <a16:colId xmlns:a16="http://schemas.microsoft.com/office/drawing/2014/main" val="1306148135"/>
                    </a:ext>
                  </a:extLst>
                </a:gridCol>
                <a:gridCol w="648072">
                  <a:extLst>
                    <a:ext uri="{9D8B030D-6E8A-4147-A177-3AD203B41FA5}">
                      <a16:colId xmlns:a16="http://schemas.microsoft.com/office/drawing/2014/main" val="20000"/>
                    </a:ext>
                  </a:extLst>
                </a:gridCol>
                <a:gridCol w="1425125">
                  <a:extLst>
                    <a:ext uri="{9D8B030D-6E8A-4147-A177-3AD203B41FA5}">
                      <a16:colId xmlns:a16="http://schemas.microsoft.com/office/drawing/2014/main" val="20002"/>
                    </a:ext>
                  </a:extLst>
                </a:gridCol>
                <a:gridCol w="2628000">
                  <a:extLst>
                    <a:ext uri="{9D8B030D-6E8A-4147-A177-3AD203B41FA5}">
                      <a16:colId xmlns:a16="http://schemas.microsoft.com/office/drawing/2014/main" val="1614910224"/>
                    </a:ext>
                  </a:extLst>
                </a:gridCol>
              </a:tblGrid>
              <a:tr h="3456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事業名</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実施年度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algn="ctr" rtl="0"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事業目的</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algn="ctr" rtl="0"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実施内容</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79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ja-JP" sz="800" b="0" dirty="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特定健康診査未受診者対策</a:t>
                      </a:r>
                      <a:endParaRPr lang="en-US" altLang="ja-JP" sz="800" b="0" dirty="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dirty="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800" b="0" dirty="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特定健診受診率向上</a:t>
                      </a:r>
                      <a:r>
                        <a:rPr lang="en-US" altLang="ja-JP" sz="800" b="0" dirty="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lang="ja-JP" altLang="ja-JP" sz="800" b="0" dirty="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8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8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800" b="0" dirty="0">
                          <a:solidFill>
                            <a:schemeClr val="tx1"/>
                          </a:solidFill>
                          <a:latin typeface="ＭＳ 明朝" panose="02020609040205080304" pitchFamily="17" charset="-128"/>
                          <a:ea typeface="ＭＳ 明朝" panose="02020609040205080304" pitchFamily="17" charset="-128"/>
                        </a:rPr>
                        <a:t>本事業は、被保険者に対し効果的な勧奨を行うことで、特定健康診査の受診率を向上させること。</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ja-JP" sz="800" kern="1200" dirty="0">
                          <a:solidFill>
                            <a:schemeClr val="dk1"/>
                          </a:solidFill>
                          <a:effectLst/>
                          <a:latin typeface="ＭＳ 明朝" panose="02020609040205080304" pitchFamily="17" charset="-128"/>
                          <a:ea typeface="ＭＳ 明朝" panose="02020609040205080304" pitchFamily="17" charset="-128"/>
                          <a:cs typeface="+mn-cs"/>
                        </a:rPr>
                        <a:t>・委託業者が、健診データ等を元に、</a:t>
                      </a:r>
                      <a:r>
                        <a:rPr kumimoji="1" lang="en-US" altLang="ja-JP" sz="800" kern="1200" dirty="0">
                          <a:solidFill>
                            <a:schemeClr val="dk1"/>
                          </a:solidFill>
                          <a:effectLst/>
                          <a:latin typeface="ＭＳ 明朝" panose="02020609040205080304" pitchFamily="17" charset="-128"/>
                          <a:ea typeface="ＭＳ 明朝" panose="02020609040205080304" pitchFamily="17" charset="-128"/>
                          <a:cs typeface="+mn-cs"/>
                        </a:rPr>
                        <a:t>｢</a:t>
                      </a:r>
                      <a:r>
                        <a:rPr kumimoji="1" lang="ja-JP" altLang="ja-JP" sz="800" kern="1200" dirty="0">
                          <a:solidFill>
                            <a:schemeClr val="dk1"/>
                          </a:solidFill>
                          <a:effectLst/>
                          <a:latin typeface="ＭＳ 明朝" panose="02020609040205080304" pitchFamily="17" charset="-128"/>
                          <a:ea typeface="ＭＳ 明朝" panose="02020609040205080304" pitchFamily="17" charset="-128"/>
                          <a:cs typeface="+mn-cs"/>
                        </a:rPr>
                        <a:t>人口知能</a:t>
                      </a:r>
                      <a:r>
                        <a:rPr kumimoji="1" lang="en-US" altLang="ja-JP" sz="800" kern="1200" dirty="0">
                          <a:solidFill>
                            <a:schemeClr val="dk1"/>
                          </a:solidFill>
                          <a:effectLst/>
                          <a:latin typeface="ＭＳ 明朝" panose="02020609040205080304" pitchFamily="17" charset="-128"/>
                          <a:ea typeface="ＭＳ 明朝" panose="02020609040205080304" pitchFamily="17" charset="-128"/>
                          <a:cs typeface="+mn-cs"/>
                        </a:rPr>
                        <a:t>(AI)｣</a:t>
                      </a:r>
                    </a:p>
                    <a:p>
                      <a:r>
                        <a:rPr kumimoji="1" lang="en-US" altLang="ja-JP" sz="800" kern="1200" dirty="0">
                          <a:solidFill>
                            <a:schemeClr val="dk1"/>
                          </a:solidFill>
                          <a:effectLst/>
                          <a:latin typeface="ＭＳ 明朝" panose="02020609040205080304" pitchFamily="17" charset="-128"/>
                          <a:ea typeface="ＭＳ 明朝" panose="02020609040205080304" pitchFamily="17" charset="-128"/>
                          <a:cs typeface="+mn-cs"/>
                        </a:rPr>
                        <a:t>  </a:t>
                      </a:r>
                      <a:r>
                        <a:rPr kumimoji="1" lang="ja-JP" altLang="ja-JP" sz="800" kern="1200" dirty="0">
                          <a:solidFill>
                            <a:schemeClr val="dk1"/>
                          </a:solidFill>
                          <a:effectLst/>
                          <a:latin typeface="ＭＳ 明朝" panose="02020609040205080304" pitchFamily="17" charset="-128"/>
                          <a:ea typeface="ＭＳ 明朝" panose="02020609040205080304" pitchFamily="17" charset="-128"/>
                          <a:cs typeface="+mn-cs"/>
                        </a:rPr>
                        <a:t>を活用し、対象者の行動分析等を行い、分析結果を元</a:t>
                      </a:r>
                      <a:r>
                        <a:rPr kumimoji="1" lang="en-US" altLang="ja-JP" sz="800" kern="1200" dirty="0">
                          <a:solidFill>
                            <a:schemeClr val="dk1"/>
                          </a:solidFill>
                          <a:effectLst/>
                          <a:latin typeface="ＭＳ 明朝" panose="02020609040205080304" pitchFamily="17" charset="-128"/>
                          <a:ea typeface="ＭＳ 明朝" panose="02020609040205080304" pitchFamily="17" charset="-128"/>
                          <a:cs typeface="+mn-cs"/>
                        </a:rPr>
                        <a:t> </a:t>
                      </a:r>
                    </a:p>
                    <a:p>
                      <a:r>
                        <a:rPr kumimoji="1" lang="en-US" altLang="ja-JP" sz="800" kern="1200" dirty="0">
                          <a:solidFill>
                            <a:schemeClr val="dk1"/>
                          </a:solidFill>
                          <a:effectLst/>
                          <a:latin typeface="ＭＳ 明朝" panose="02020609040205080304" pitchFamily="17" charset="-128"/>
                          <a:ea typeface="ＭＳ 明朝" panose="02020609040205080304" pitchFamily="17" charset="-128"/>
                          <a:cs typeface="+mn-cs"/>
                        </a:rPr>
                        <a:t>  </a:t>
                      </a:r>
                      <a:r>
                        <a:rPr kumimoji="1" lang="ja-JP" altLang="ja-JP" sz="800" kern="1200" dirty="0">
                          <a:solidFill>
                            <a:schemeClr val="dk1"/>
                          </a:solidFill>
                          <a:effectLst/>
                          <a:latin typeface="ＭＳ 明朝" panose="02020609040205080304" pitchFamily="17" charset="-128"/>
                          <a:ea typeface="ＭＳ 明朝" panose="02020609040205080304" pitchFamily="17" charset="-128"/>
                          <a:cs typeface="+mn-cs"/>
                        </a:rPr>
                        <a:t>に、年に数回対象者に勧奨資材を送付する。</a:t>
                      </a:r>
                      <a:endParaRPr kumimoji="1" lang="en-US" altLang="ja-JP" sz="800" kern="1200" dirty="0">
                        <a:solidFill>
                          <a:schemeClr val="dk1"/>
                        </a:solidFill>
                        <a:effectLst/>
                        <a:latin typeface="ＭＳ 明朝" panose="02020609040205080304" pitchFamily="17" charset="-128"/>
                        <a:ea typeface="ＭＳ 明朝" panose="02020609040205080304" pitchFamily="17" charset="-128"/>
                        <a:cs typeface="+mn-cs"/>
                      </a:endParaRPr>
                    </a:p>
                    <a:p>
                      <a:r>
                        <a:rPr kumimoji="1" lang="en-US" altLang="ja-JP" sz="800" kern="1200" dirty="0">
                          <a:solidFill>
                            <a:schemeClr val="dk1"/>
                          </a:solidFill>
                          <a:effectLst/>
                          <a:latin typeface="ＭＳ 明朝" panose="02020609040205080304" pitchFamily="17" charset="-128"/>
                          <a:ea typeface="ＭＳ 明朝" panose="02020609040205080304" pitchFamily="17" charset="-128"/>
                          <a:cs typeface="+mn-cs"/>
                        </a:rPr>
                        <a:t>  (</a:t>
                      </a:r>
                      <a:r>
                        <a:rPr kumimoji="1" lang="ja-JP" altLang="ja-JP" sz="800" kern="1200" dirty="0">
                          <a:solidFill>
                            <a:schemeClr val="dk1"/>
                          </a:solidFill>
                          <a:effectLst/>
                          <a:latin typeface="ＭＳ 明朝" panose="02020609040205080304" pitchFamily="17" charset="-128"/>
                          <a:ea typeface="ＭＳ 明朝" panose="02020609040205080304" pitchFamily="17" charset="-128"/>
                          <a:cs typeface="+mn-cs"/>
                        </a:rPr>
                        <a:t>勧奨資材は健診未受診者の各段階の内容に応じた効</a:t>
                      </a:r>
                      <a:r>
                        <a:rPr kumimoji="1" lang="en-US" altLang="ja-JP" sz="800" kern="1200" dirty="0">
                          <a:solidFill>
                            <a:schemeClr val="dk1"/>
                          </a:solidFill>
                          <a:effectLst/>
                          <a:latin typeface="ＭＳ 明朝" panose="02020609040205080304" pitchFamily="17" charset="-128"/>
                          <a:ea typeface="ＭＳ 明朝" panose="02020609040205080304" pitchFamily="17" charset="-128"/>
                          <a:cs typeface="+mn-cs"/>
                        </a:rPr>
                        <a:t> </a:t>
                      </a:r>
                    </a:p>
                    <a:p>
                      <a:r>
                        <a:rPr kumimoji="1" lang="en-US" altLang="ja-JP" sz="800" kern="1200" dirty="0">
                          <a:solidFill>
                            <a:schemeClr val="dk1"/>
                          </a:solidFill>
                          <a:effectLst/>
                          <a:latin typeface="ＭＳ 明朝" panose="02020609040205080304" pitchFamily="17" charset="-128"/>
                          <a:ea typeface="ＭＳ 明朝" panose="02020609040205080304" pitchFamily="17" charset="-128"/>
                          <a:cs typeface="+mn-cs"/>
                        </a:rPr>
                        <a:t>  </a:t>
                      </a:r>
                      <a:r>
                        <a:rPr kumimoji="1" lang="ja-JP" altLang="ja-JP" sz="800" kern="1200" dirty="0">
                          <a:solidFill>
                            <a:schemeClr val="dk1"/>
                          </a:solidFill>
                          <a:effectLst/>
                          <a:latin typeface="ＭＳ 明朝" panose="02020609040205080304" pitchFamily="17" charset="-128"/>
                          <a:ea typeface="ＭＳ 明朝" panose="02020609040205080304" pitchFamily="17" charset="-128"/>
                          <a:cs typeface="+mn-cs"/>
                        </a:rPr>
                        <a:t>果的な内容を工夫している。</a:t>
                      </a:r>
                      <a:r>
                        <a:rPr kumimoji="1" lang="en-US" altLang="ja-JP" sz="800" kern="1200" dirty="0">
                          <a:solidFill>
                            <a:schemeClr val="dk1"/>
                          </a:solidFill>
                          <a:effectLst/>
                          <a:latin typeface="ＭＳ 明朝" panose="02020609040205080304" pitchFamily="17" charset="-128"/>
                          <a:ea typeface="ＭＳ 明朝" panose="02020609040205080304" pitchFamily="17" charset="-128"/>
                          <a:cs typeface="+mn-cs"/>
                        </a:rPr>
                        <a:t>)</a:t>
                      </a:r>
                      <a:endParaRPr kumimoji="1" lang="ja-JP" altLang="ja-JP" sz="800" kern="1200" dirty="0">
                        <a:solidFill>
                          <a:schemeClr val="dk1"/>
                        </a:solidFill>
                        <a:effectLst/>
                        <a:latin typeface="ＭＳ 明朝" panose="02020609040205080304" pitchFamily="17" charset="-128"/>
                        <a:ea typeface="ＭＳ 明朝" panose="02020609040205080304" pitchFamily="17" charset="-128"/>
                        <a:cs typeface="+mn-cs"/>
                      </a:endParaRPr>
                    </a:p>
                    <a:p>
                      <a:r>
                        <a:rPr kumimoji="1" lang="ja-JP" altLang="ja-JP" sz="800" kern="1200" dirty="0">
                          <a:solidFill>
                            <a:schemeClr val="dk1"/>
                          </a:solidFill>
                          <a:effectLst/>
                          <a:latin typeface="ＭＳ 明朝" panose="02020609040205080304" pitchFamily="17" charset="-128"/>
                          <a:ea typeface="ＭＳ 明朝" panose="02020609040205080304" pitchFamily="17" charset="-128"/>
                          <a:cs typeface="+mn-cs"/>
                        </a:rPr>
                        <a:t>・健診受診勧奨も兼ねて、申込書を被保険者に送付する。</a:t>
                      </a:r>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08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800" b="0" dirty="0">
                          <a:solidFill>
                            <a:schemeClr val="tx1"/>
                          </a:solidFill>
                          <a:latin typeface="ＭＳ 明朝" panose="02020609040205080304" pitchFamily="17" charset="-128"/>
                          <a:ea typeface="ＭＳ 明朝" panose="02020609040205080304" pitchFamily="17" charset="-128"/>
                        </a:rPr>
                        <a:t>特定保健指導事業</a:t>
                      </a:r>
                      <a:endParaRPr lang="zh-TW" altLang="en-US" sz="800" b="1"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8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8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rtl="0" fontAlgn="ctr"/>
                      <a:r>
                        <a:rPr kumimoji="1" lang="ja-JP" altLang="en-US" sz="800" b="0" dirty="0">
                          <a:solidFill>
                            <a:schemeClr val="tx1"/>
                          </a:solidFill>
                          <a:latin typeface="ＭＳ 明朝" panose="02020609040205080304" pitchFamily="17" charset="-128"/>
                          <a:ea typeface="ＭＳ 明朝" panose="02020609040205080304" pitchFamily="17" charset="-128"/>
                        </a:rPr>
                        <a:t>健診の結果、動機付け支援･積極的支援の対象となった方に対し、適切な保健指導を行い、対象者の生活習慣病を改善する。</a:t>
                      </a:r>
                      <a:endParaRPr lang="ja-JP" altLang="en-US" sz="8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800" b="0" dirty="0">
                          <a:solidFill>
                            <a:schemeClr val="tx1"/>
                          </a:solidFill>
                          <a:latin typeface="ＭＳ 明朝" panose="02020609040205080304" pitchFamily="17" charset="-128"/>
                          <a:ea typeface="ＭＳ 明朝" panose="02020609040205080304" pitchFamily="17" charset="-128"/>
                        </a:rPr>
                        <a:t>健診受診後、特定保健指導対象者に保健センターより通知を行う。</a:t>
                      </a:r>
                    </a:p>
                    <a:p>
                      <a:r>
                        <a:rPr kumimoji="1" lang="ja-JP" altLang="en-US" sz="800" b="0" dirty="0">
                          <a:solidFill>
                            <a:schemeClr val="tx1"/>
                          </a:solidFill>
                          <a:latin typeface="ＭＳ 明朝" panose="02020609040205080304" pitchFamily="17" charset="-128"/>
                          <a:ea typeface="ＭＳ 明朝" panose="02020609040205080304" pitchFamily="17" charset="-128"/>
                        </a:rPr>
                        <a:t>↓</a:t>
                      </a:r>
                    </a:p>
                    <a:p>
                      <a:r>
                        <a:rPr kumimoji="1" lang="ja-JP" altLang="en-US" sz="800" b="0" dirty="0">
                          <a:solidFill>
                            <a:schemeClr val="tx1"/>
                          </a:solidFill>
                          <a:latin typeface="ＭＳ 明朝" panose="02020609040205080304" pitchFamily="17" charset="-128"/>
                          <a:ea typeface="ＭＳ 明朝" panose="02020609040205080304" pitchFamily="17" charset="-128"/>
                        </a:rPr>
                        <a:t>初回面接は、結果説明会と同日開催のため、対象者には結果のお知らせの個別面談</a:t>
                      </a:r>
                      <a:r>
                        <a:rPr kumimoji="1" lang="en-US" altLang="ja-JP" sz="800" b="0" dirty="0">
                          <a:solidFill>
                            <a:schemeClr val="tx1"/>
                          </a:solidFill>
                          <a:latin typeface="ＭＳ 明朝" panose="02020609040205080304" pitchFamily="17" charset="-128"/>
                          <a:ea typeface="ＭＳ 明朝" panose="02020609040205080304" pitchFamily="17" charset="-128"/>
                        </a:rPr>
                        <a:t>(</a:t>
                      </a:r>
                      <a:r>
                        <a:rPr kumimoji="1" lang="ja-JP" altLang="en-US" sz="800" b="0" dirty="0">
                          <a:solidFill>
                            <a:schemeClr val="tx1"/>
                          </a:solidFill>
                          <a:latin typeface="ＭＳ 明朝" panose="02020609040205080304" pitchFamily="17" charset="-128"/>
                          <a:ea typeface="ＭＳ 明朝" panose="02020609040205080304" pitchFamily="17" charset="-128"/>
                        </a:rPr>
                        <a:t>町保健師</a:t>
                      </a:r>
                      <a:r>
                        <a:rPr kumimoji="1" lang="en-US" altLang="ja-JP" sz="800" b="0" dirty="0">
                          <a:solidFill>
                            <a:schemeClr val="tx1"/>
                          </a:solidFill>
                          <a:latin typeface="ＭＳ 明朝" panose="02020609040205080304" pitchFamily="17" charset="-128"/>
                          <a:ea typeface="ＭＳ 明朝" panose="02020609040205080304" pitchFamily="17" charset="-128"/>
                        </a:rPr>
                        <a:t>)</a:t>
                      </a:r>
                      <a:r>
                        <a:rPr kumimoji="1" lang="ja-JP" altLang="en-US" sz="800" b="0" dirty="0">
                          <a:solidFill>
                            <a:schemeClr val="tx1"/>
                          </a:solidFill>
                          <a:latin typeface="ＭＳ 明朝" panose="02020609040205080304" pitchFamily="17" charset="-128"/>
                          <a:ea typeface="ＭＳ 明朝" panose="02020609040205080304" pitchFamily="17" charset="-128"/>
                        </a:rPr>
                        <a:t>と、特定保健指導の初回面接</a:t>
                      </a:r>
                      <a:r>
                        <a:rPr kumimoji="1" lang="en-US" altLang="ja-JP" sz="800" b="0" dirty="0">
                          <a:solidFill>
                            <a:schemeClr val="tx1"/>
                          </a:solidFill>
                          <a:latin typeface="ＭＳ 明朝" panose="02020609040205080304" pitchFamily="17" charset="-128"/>
                          <a:ea typeface="ＭＳ 明朝" panose="02020609040205080304" pitchFamily="17" charset="-128"/>
                        </a:rPr>
                        <a:t>(</a:t>
                      </a:r>
                      <a:r>
                        <a:rPr kumimoji="1" lang="ja-JP" altLang="en-US" sz="800" b="0" dirty="0">
                          <a:solidFill>
                            <a:schemeClr val="tx1"/>
                          </a:solidFill>
                          <a:latin typeface="ＭＳ 明朝" panose="02020609040205080304" pitchFamily="17" charset="-128"/>
                          <a:ea typeface="ＭＳ 明朝" panose="02020609040205080304" pitchFamily="17" charset="-128"/>
                        </a:rPr>
                        <a:t>委託医療機関</a:t>
                      </a:r>
                      <a:r>
                        <a:rPr kumimoji="1" lang="en-US" altLang="ja-JP" sz="800" b="0" dirty="0">
                          <a:solidFill>
                            <a:schemeClr val="tx1"/>
                          </a:solidFill>
                          <a:latin typeface="ＭＳ 明朝" panose="02020609040205080304" pitchFamily="17" charset="-128"/>
                          <a:ea typeface="ＭＳ 明朝" panose="02020609040205080304" pitchFamily="17" charset="-128"/>
                        </a:rPr>
                        <a:t>)</a:t>
                      </a:r>
                      <a:r>
                        <a:rPr kumimoji="1" lang="ja-JP" altLang="en-US" sz="800" b="0" dirty="0">
                          <a:solidFill>
                            <a:schemeClr val="tx1"/>
                          </a:solidFill>
                          <a:latin typeface="ＭＳ 明朝" panose="02020609040205080304" pitchFamily="17" charset="-128"/>
                          <a:ea typeface="ＭＳ 明朝" panose="02020609040205080304" pitchFamily="17" charset="-128"/>
                        </a:rPr>
                        <a:t>を行う。</a:t>
                      </a:r>
                    </a:p>
                    <a:p>
                      <a:r>
                        <a:rPr kumimoji="1" lang="ja-JP" altLang="en-US" sz="800" b="0" dirty="0">
                          <a:solidFill>
                            <a:schemeClr val="tx1"/>
                          </a:solidFill>
                          <a:latin typeface="ＭＳ 明朝" panose="02020609040205080304" pitchFamily="17" charset="-128"/>
                          <a:ea typeface="ＭＳ 明朝" panose="02020609040205080304" pitchFamily="17" charset="-128"/>
                        </a:rPr>
                        <a:t>↓</a:t>
                      </a:r>
                    </a:p>
                    <a:p>
                      <a:r>
                        <a:rPr kumimoji="1" lang="ja-JP" altLang="en-US" sz="800" b="0" dirty="0">
                          <a:solidFill>
                            <a:schemeClr val="tx1"/>
                          </a:solidFill>
                          <a:latin typeface="ＭＳ 明朝" panose="02020609040205080304" pitchFamily="17" charset="-128"/>
                          <a:ea typeface="ＭＳ 明朝" panose="02020609040205080304" pitchFamily="17" charset="-128"/>
                        </a:rPr>
                        <a:t>最終面接まで委託医療機関が対面や電話、通知にて行う。</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519200">
                <a:tc>
                  <a:txBody>
                    <a:bodyPr/>
                    <a:lstStyle/>
                    <a:p>
                      <a:pPr algn="ctr" fontAlgn="ctr"/>
                      <a:r>
                        <a:rPr kumimoji="1" lang="zh-TW" altLang="en-US" sz="800" b="0" dirty="0">
                          <a:solidFill>
                            <a:schemeClr val="tx1"/>
                          </a:solidFill>
                          <a:latin typeface="ＭＳ 明朝" panose="02020609040205080304" pitchFamily="17" charset="-128"/>
                          <a:ea typeface="ＭＳ 明朝" panose="02020609040205080304" pitchFamily="17" charset="-128"/>
                        </a:rPr>
                        <a:t>生活習慣病予防事業</a:t>
                      </a:r>
                      <a:endParaRPr lang="en-US" altLang="ja-JP" sz="8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8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8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800" b="0" dirty="0">
                          <a:solidFill>
                            <a:schemeClr val="tx1"/>
                          </a:solidFill>
                          <a:latin typeface="ＭＳ 明朝" panose="02020609040205080304" pitchFamily="17" charset="-128"/>
                          <a:ea typeface="ＭＳ 明朝" panose="02020609040205080304" pitchFamily="17" charset="-128"/>
                        </a:rPr>
                        <a:t>被保険者の生活習慣病の予防と早期発見のため。</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800" b="0" dirty="0">
                          <a:solidFill>
                            <a:schemeClr val="tx1"/>
                          </a:solidFill>
                          <a:latin typeface="ＭＳ 明朝" panose="02020609040205080304" pitchFamily="17" charset="-128"/>
                          <a:ea typeface="ＭＳ 明朝" panose="02020609040205080304" pitchFamily="17" charset="-128"/>
                        </a:rPr>
                        <a:t>・がん検診要精密検査対象者へ、電話や通知等の受診勧</a:t>
                      </a:r>
                      <a:endParaRPr kumimoji="1" lang="en-US" altLang="ja-JP" sz="800" b="0" dirty="0">
                        <a:solidFill>
                          <a:schemeClr val="tx1"/>
                        </a:solidFill>
                        <a:latin typeface="ＭＳ 明朝" panose="02020609040205080304" pitchFamily="17" charset="-128"/>
                        <a:ea typeface="ＭＳ 明朝" panose="02020609040205080304" pitchFamily="17" charset="-128"/>
                      </a:endParaRPr>
                    </a:p>
                    <a:p>
                      <a:r>
                        <a:rPr kumimoji="1" lang="en-US" altLang="ja-JP" sz="800" b="0" dirty="0">
                          <a:solidFill>
                            <a:schemeClr val="tx1"/>
                          </a:solidFill>
                          <a:latin typeface="ＭＳ 明朝" panose="02020609040205080304" pitchFamily="17" charset="-128"/>
                          <a:ea typeface="ＭＳ 明朝" panose="02020609040205080304" pitchFamily="17" charset="-128"/>
                        </a:rPr>
                        <a:t>  </a:t>
                      </a:r>
                      <a:r>
                        <a:rPr kumimoji="1" lang="ja-JP" altLang="en-US" sz="800" b="0" dirty="0">
                          <a:solidFill>
                            <a:schemeClr val="tx1"/>
                          </a:solidFill>
                          <a:latin typeface="ＭＳ 明朝" panose="02020609040205080304" pitchFamily="17" charset="-128"/>
                          <a:ea typeface="ＭＳ 明朝" panose="02020609040205080304" pitchFamily="17" charset="-128"/>
                        </a:rPr>
                        <a:t>奨を行う。</a:t>
                      </a:r>
                    </a:p>
                    <a:p>
                      <a:r>
                        <a:rPr kumimoji="1" lang="ja-JP" altLang="en-US" sz="800" b="0" dirty="0">
                          <a:solidFill>
                            <a:schemeClr val="tx1"/>
                          </a:solidFill>
                          <a:latin typeface="ＭＳ 明朝" panose="02020609040205080304" pitchFamily="17" charset="-128"/>
                          <a:ea typeface="ＭＳ 明朝" panose="02020609040205080304" pitchFamily="17" charset="-128"/>
                        </a:rPr>
                        <a:t>・がん検診の受診勧奨を行う。</a:t>
                      </a:r>
                    </a:p>
                    <a:p>
                      <a:r>
                        <a:rPr kumimoji="1" lang="ja-JP" altLang="en-US" sz="800" b="0" dirty="0">
                          <a:solidFill>
                            <a:schemeClr val="tx1"/>
                          </a:solidFill>
                          <a:latin typeface="ＭＳ 明朝" panose="02020609040205080304" pitchFamily="17" charset="-128"/>
                          <a:ea typeface="ＭＳ 明朝" panose="02020609040205080304" pitchFamily="17" charset="-128"/>
                        </a:rPr>
                        <a:t>・運動教室や栄養教室を開催する。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ctr"/>
                      <a:r>
                        <a:rPr kumimoji="1" lang="ja-JP" altLang="en-US" sz="800" b="0" dirty="0">
                          <a:solidFill>
                            <a:schemeClr val="tx1"/>
                          </a:solidFill>
                          <a:latin typeface="ＭＳ 明朝" panose="02020609040205080304" pitchFamily="17" charset="-128"/>
                          <a:ea typeface="ＭＳ 明朝" panose="02020609040205080304" pitchFamily="17" charset="-128"/>
                        </a:rPr>
                        <a:t>ジェネリック医薬品</a:t>
                      </a:r>
                      <a:endParaRPr kumimoji="1" lang="en-US" altLang="ja-JP" sz="800" b="0" dirty="0">
                        <a:solidFill>
                          <a:schemeClr val="tx1"/>
                        </a:solidFill>
                        <a:latin typeface="ＭＳ 明朝" panose="02020609040205080304" pitchFamily="17" charset="-128"/>
                        <a:ea typeface="ＭＳ 明朝" panose="02020609040205080304" pitchFamily="17" charset="-128"/>
                      </a:endParaRPr>
                    </a:p>
                    <a:p>
                      <a:pPr algn="ctr" fontAlgn="ctr"/>
                      <a:r>
                        <a:rPr kumimoji="1" lang="ja-JP" altLang="en-US" sz="800" b="0" dirty="0">
                          <a:solidFill>
                            <a:schemeClr val="tx1"/>
                          </a:solidFill>
                          <a:latin typeface="ＭＳ 明朝" panose="02020609040205080304" pitchFamily="17" charset="-128"/>
                          <a:ea typeface="ＭＳ 明朝" panose="02020609040205080304" pitchFamily="17" charset="-128"/>
                        </a:rPr>
                        <a:t>差額通知事業</a:t>
                      </a:r>
                      <a:endParaRPr lang="en-US" altLang="ja-JP" sz="8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8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8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800" b="0" dirty="0">
                          <a:solidFill>
                            <a:schemeClr val="tx1"/>
                          </a:solidFill>
                          <a:latin typeface="ＭＳ 明朝" panose="02020609040205080304" pitchFamily="17" charset="-128"/>
                          <a:ea typeface="ＭＳ 明朝" panose="02020609040205080304" pitchFamily="17" charset="-128"/>
                        </a:rPr>
                        <a:t>ジェネリック医薬品の普及率向上</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800" b="0" dirty="0">
                          <a:solidFill>
                            <a:schemeClr val="tx1"/>
                          </a:solidFill>
                          <a:latin typeface="ＭＳ 明朝" panose="02020609040205080304" pitchFamily="17" charset="-128"/>
                          <a:ea typeface="ＭＳ 明朝" panose="02020609040205080304" pitchFamily="17" charset="-128"/>
                        </a:rPr>
                        <a:t>国保被保険者のなかで、一つでもジェネリック医薬品に切り替えが可能な先発品を含む処方をされている方に対して、通知を送る。</a:t>
                      </a:r>
                      <a:r>
                        <a:rPr kumimoji="1" lang="en-US" altLang="ja-JP" sz="800" b="0" dirty="0">
                          <a:solidFill>
                            <a:schemeClr val="tx1"/>
                          </a:solidFill>
                          <a:latin typeface="ＭＳ 明朝" panose="02020609040205080304" pitchFamily="17" charset="-128"/>
                          <a:ea typeface="ＭＳ 明朝" panose="02020609040205080304" pitchFamily="17" charset="-128"/>
                        </a:rPr>
                        <a:t>(</a:t>
                      </a:r>
                      <a:r>
                        <a:rPr kumimoji="1" lang="ja-JP" altLang="en-US" sz="800" b="0" dirty="0">
                          <a:solidFill>
                            <a:schemeClr val="tx1"/>
                          </a:solidFill>
                          <a:latin typeface="ＭＳ 明朝" panose="02020609040205080304" pitchFamily="17" charset="-128"/>
                          <a:ea typeface="ＭＳ 明朝" panose="02020609040205080304" pitchFamily="17" charset="-128"/>
                        </a:rPr>
                        <a:t>月に</a:t>
                      </a:r>
                      <a:r>
                        <a:rPr kumimoji="1" lang="en-US" altLang="ja-JP" sz="800" b="0" dirty="0">
                          <a:solidFill>
                            <a:schemeClr val="tx1"/>
                          </a:solidFill>
                          <a:latin typeface="ＭＳ 明朝" panose="02020609040205080304" pitchFamily="17" charset="-128"/>
                          <a:ea typeface="ＭＳ 明朝" panose="02020609040205080304" pitchFamily="17" charset="-128"/>
                        </a:rPr>
                        <a:t>1</a:t>
                      </a:r>
                      <a:r>
                        <a:rPr kumimoji="1" lang="ja-JP" altLang="en-US" sz="800" b="0" dirty="0">
                          <a:solidFill>
                            <a:schemeClr val="tx1"/>
                          </a:solidFill>
                          <a:latin typeface="ＭＳ 明朝" panose="02020609040205080304" pitchFamily="17" charset="-128"/>
                          <a:ea typeface="ＭＳ 明朝" panose="02020609040205080304" pitchFamily="17" charset="-128"/>
                        </a:rPr>
                        <a:t>回</a:t>
                      </a:r>
                      <a:r>
                        <a:rPr kumimoji="1" lang="en-US" altLang="ja-JP" sz="800" b="0" dirty="0">
                          <a:solidFill>
                            <a:schemeClr val="tx1"/>
                          </a:solidFill>
                          <a:latin typeface="ＭＳ 明朝" panose="02020609040205080304" pitchFamily="17" charset="-128"/>
                          <a:ea typeface="ＭＳ 明朝" panose="02020609040205080304" pitchFamily="17" charset="-128"/>
                        </a:rPr>
                        <a:t>)</a:t>
                      </a:r>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8453728"/>
                  </a:ext>
                </a:extLst>
              </a:tr>
              <a:tr h="1404000">
                <a:tc>
                  <a:txBody>
                    <a:bodyPr/>
                    <a:lstStyle/>
                    <a:p>
                      <a:pPr algn="ctr" fontAlgn="ctr"/>
                      <a:r>
                        <a:rPr kumimoji="1" lang="zh-TW" altLang="en-US" sz="800" b="0" dirty="0">
                          <a:solidFill>
                            <a:schemeClr val="tx1"/>
                          </a:solidFill>
                          <a:latin typeface="ＭＳ 明朝" panose="02020609040205080304" pitchFamily="17" charset="-128"/>
                          <a:ea typeface="ＭＳ 明朝" panose="02020609040205080304" pitchFamily="17" charset="-128"/>
                        </a:rPr>
                        <a:t>受診行動適正化指導事業</a:t>
                      </a:r>
                      <a:endParaRPr lang="en-US" altLang="ja-JP" sz="8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8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8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年度</a:t>
                      </a:r>
                    </a:p>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8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800" b="0" dirty="0">
                          <a:solidFill>
                            <a:schemeClr val="tx1"/>
                          </a:solidFill>
                          <a:latin typeface="ＭＳ 明朝" panose="02020609040205080304" pitchFamily="17" charset="-128"/>
                          <a:ea typeface="ＭＳ 明朝" panose="02020609040205080304" pitchFamily="17" charset="-128"/>
                        </a:rPr>
                        <a:t>多受診患者</a:t>
                      </a:r>
                      <a:r>
                        <a:rPr kumimoji="1" lang="en-US" altLang="ja-JP" sz="800" b="0" dirty="0">
                          <a:solidFill>
                            <a:schemeClr val="tx1"/>
                          </a:solidFill>
                          <a:latin typeface="ＭＳ 明朝" panose="02020609040205080304" pitchFamily="17" charset="-128"/>
                          <a:ea typeface="ＭＳ 明朝" panose="02020609040205080304" pitchFamily="17" charset="-128"/>
                        </a:rPr>
                        <a:t>(</a:t>
                      </a:r>
                      <a:r>
                        <a:rPr kumimoji="1" lang="ja-JP" altLang="en-US" sz="800" b="0" dirty="0">
                          <a:solidFill>
                            <a:schemeClr val="tx1"/>
                          </a:solidFill>
                          <a:latin typeface="ＭＳ 明朝" panose="02020609040205080304" pitchFamily="17" charset="-128"/>
                          <a:ea typeface="ＭＳ 明朝" panose="02020609040205080304" pitchFamily="17" charset="-128"/>
                        </a:rPr>
                        <a:t>重複･頻回受診、重複服薬者</a:t>
                      </a:r>
                      <a:r>
                        <a:rPr kumimoji="1" lang="en-US" altLang="ja-JP" sz="800" b="0" dirty="0">
                          <a:solidFill>
                            <a:schemeClr val="tx1"/>
                          </a:solidFill>
                          <a:latin typeface="ＭＳ 明朝" panose="02020609040205080304" pitchFamily="17" charset="-128"/>
                          <a:ea typeface="ＭＳ 明朝" panose="02020609040205080304" pitchFamily="17" charset="-128"/>
                        </a:rPr>
                        <a:t>)</a:t>
                      </a:r>
                      <a:r>
                        <a:rPr kumimoji="1" lang="ja-JP" altLang="en-US" sz="800" b="0" dirty="0">
                          <a:solidFill>
                            <a:schemeClr val="tx1"/>
                          </a:solidFill>
                          <a:latin typeface="ＭＳ 明朝" panose="02020609040205080304" pitchFamily="17" charset="-128"/>
                          <a:ea typeface="ＭＳ 明朝" panose="02020609040205080304" pitchFamily="17" charset="-128"/>
                        </a:rPr>
                        <a:t>の減少</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800" b="0" dirty="0">
                          <a:solidFill>
                            <a:schemeClr val="tx1"/>
                          </a:solidFill>
                          <a:latin typeface="ＭＳ 明朝" panose="02020609040205080304" pitchFamily="17" charset="-128"/>
                          <a:ea typeface="ＭＳ 明朝" panose="02020609040205080304" pitchFamily="17" charset="-128"/>
                        </a:rPr>
                        <a:t>～令和元年度</a:t>
                      </a:r>
                      <a:r>
                        <a:rPr kumimoji="1" lang="en-US" altLang="ja-JP" sz="800" b="0" dirty="0">
                          <a:solidFill>
                            <a:schemeClr val="tx1"/>
                          </a:solidFill>
                          <a:latin typeface="ＭＳ 明朝" panose="02020609040205080304" pitchFamily="17" charset="-128"/>
                          <a:ea typeface="ＭＳ 明朝" panose="02020609040205080304" pitchFamily="17" charset="-128"/>
                        </a:rPr>
                        <a:t>…①</a:t>
                      </a:r>
                      <a:r>
                        <a:rPr kumimoji="1" lang="ja-JP" altLang="en-US" sz="800" b="0" dirty="0">
                          <a:solidFill>
                            <a:schemeClr val="tx1"/>
                          </a:solidFill>
                          <a:latin typeface="ＭＳ 明朝" panose="02020609040205080304" pitchFamily="17" charset="-128"/>
                          <a:ea typeface="ＭＳ 明朝" panose="02020609040205080304" pitchFamily="17" charset="-128"/>
                        </a:rPr>
                        <a:t>対象者の抽出･対象者への連絡：</a:t>
                      </a:r>
                      <a:endParaRPr kumimoji="1" lang="en-US" altLang="ja-JP" sz="800" b="0" dirty="0">
                        <a:solidFill>
                          <a:schemeClr val="tx1"/>
                        </a:solidFill>
                        <a:latin typeface="ＭＳ 明朝" panose="02020609040205080304" pitchFamily="17" charset="-128"/>
                        <a:ea typeface="ＭＳ 明朝" panose="02020609040205080304" pitchFamily="17" charset="-128"/>
                      </a:endParaRPr>
                    </a:p>
                    <a:p>
                      <a:r>
                        <a:rPr kumimoji="1" lang="ja-JP" altLang="en-US" sz="800" b="0" dirty="0">
                          <a:solidFill>
                            <a:schemeClr val="tx1"/>
                          </a:solidFill>
                          <a:latin typeface="ＭＳ 明朝" panose="02020609040205080304" pitchFamily="17" charset="-128"/>
                          <a:ea typeface="ＭＳ 明朝" panose="02020609040205080304" pitchFamily="17" charset="-128"/>
                        </a:rPr>
                        <a:t>　　　　　　　　町住民課　　　　　　</a:t>
                      </a:r>
                      <a:endParaRPr kumimoji="1" lang="en-US" altLang="ja-JP" sz="800" b="0" dirty="0">
                        <a:solidFill>
                          <a:schemeClr val="tx1"/>
                        </a:solidFill>
                        <a:latin typeface="ＭＳ 明朝" panose="02020609040205080304" pitchFamily="17" charset="-128"/>
                        <a:ea typeface="ＭＳ 明朝" panose="02020609040205080304" pitchFamily="17" charset="-128"/>
                      </a:endParaRPr>
                    </a:p>
                    <a:p>
                      <a:r>
                        <a:rPr kumimoji="1" lang="ja-JP" altLang="en-US" sz="800" b="0" dirty="0">
                          <a:solidFill>
                            <a:schemeClr val="tx1"/>
                          </a:solidFill>
                          <a:latin typeface="ＭＳ 明朝" panose="02020609040205080304" pitchFamily="17" charset="-128"/>
                          <a:ea typeface="ＭＳ 明朝" panose="02020609040205080304" pitchFamily="17" charset="-128"/>
                        </a:rPr>
                        <a:t>　　　　　　　②レセプト等を確認し、訪問指導：</a:t>
                      </a:r>
                      <a:endParaRPr kumimoji="1" lang="en-US" altLang="ja-JP" sz="800" b="0" dirty="0">
                        <a:solidFill>
                          <a:schemeClr val="tx1"/>
                        </a:solidFill>
                        <a:latin typeface="ＭＳ 明朝" panose="02020609040205080304" pitchFamily="17" charset="-128"/>
                        <a:ea typeface="ＭＳ 明朝" panose="02020609040205080304" pitchFamily="17" charset="-128"/>
                      </a:endParaRPr>
                    </a:p>
                    <a:p>
                      <a:r>
                        <a:rPr kumimoji="1" lang="ja-JP" altLang="en-US" sz="800" b="0" dirty="0">
                          <a:solidFill>
                            <a:schemeClr val="tx1"/>
                          </a:solidFill>
                          <a:latin typeface="ＭＳ 明朝" panose="02020609040205080304" pitchFamily="17" charset="-128"/>
                          <a:ea typeface="ＭＳ 明朝" panose="02020609040205080304" pitchFamily="17" charset="-128"/>
                        </a:rPr>
                        <a:t>　　　　　　　　町保健師等</a:t>
                      </a:r>
                    </a:p>
                    <a:p>
                      <a:r>
                        <a:rPr kumimoji="1" lang="ja-JP" altLang="en-US" sz="800" b="0" dirty="0">
                          <a:solidFill>
                            <a:schemeClr val="tx1"/>
                          </a:solidFill>
                          <a:latin typeface="ＭＳ 明朝" panose="02020609040205080304" pitchFamily="17" charset="-128"/>
                          <a:ea typeface="ＭＳ 明朝" panose="02020609040205080304" pitchFamily="17" charset="-128"/>
                        </a:rPr>
                        <a:t>　　　　　　　③報告書作成：町保健師</a:t>
                      </a:r>
                    </a:p>
                    <a:p>
                      <a:r>
                        <a:rPr kumimoji="1" lang="ja-JP" altLang="en-US" sz="800" b="0" dirty="0">
                          <a:solidFill>
                            <a:schemeClr val="tx1"/>
                          </a:solidFill>
                          <a:latin typeface="ＭＳ 明朝" panose="02020609040205080304" pitchFamily="17" charset="-128"/>
                          <a:ea typeface="ＭＳ 明朝" panose="02020609040205080304" pitchFamily="17" charset="-128"/>
                        </a:rPr>
                        <a:t>令和</a:t>
                      </a:r>
                      <a:r>
                        <a:rPr kumimoji="1" lang="en-US" altLang="ja-JP" sz="800" b="0" dirty="0">
                          <a:solidFill>
                            <a:schemeClr val="tx1"/>
                          </a:solidFill>
                          <a:latin typeface="ＭＳ 明朝" panose="02020609040205080304" pitchFamily="17" charset="-128"/>
                          <a:ea typeface="ＭＳ 明朝" panose="02020609040205080304" pitchFamily="17" charset="-128"/>
                        </a:rPr>
                        <a:t>3</a:t>
                      </a:r>
                      <a:r>
                        <a:rPr kumimoji="1" lang="ja-JP" altLang="en-US" sz="800" b="0" dirty="0">
                          <a:solidFill>
                            <a:schemeClr val="tx1"/>
                          </a:solidFill>
                          <a:latin typeface="ＭＳ 明朝" panose="02020609040205080304" pitchFamily="17" charset="-128"/>
                          <a:ea typeface="ＭＳ 明朝" panose="02020609040205080304" pitchFamily="17" charset="-128"/>
                        </a:rPr>
                        <a:t>年度～ </a:t>
                      </a:r>
                      <a:r>
                        <a:rPr kumimoji="1" lang="en-US" altLang="ja-JP" sz="800" b="0" dirty="0">
                          <a:solidFill>
                            <a:schemeClr val="tx1"/>
                          </a:solidFill>
                          <a:latin typeface="ＭＳ 明朝" panose="02020609040205080304" pitchFamily="17" charset="-128"/>
                          <a:ea typeface="ＭＳ 明朝" panose="02020609040205080304" pitchFamily="17" charset="-128"/>
                        </a:rPr>
                        <a:t>…①</a:t>
                      </a:r>
                      <a:r>
                        <a:rPr kumimoji="1" lang="ja-JP" altLang="en-US" sz="800" b="0" dirty="0">
                          <a:solidFill>
                            <a:schemeClr val="tx1"/>
                          </a:solidFill>
                          <a:latin typeface="ＭＳ 明朝" panose="02020609040205080304" pitchFamily="17" charset="-128"/>
                          <a:ea typeface="ＭＳ 明朝" panose="02020609040205080304" pitchFamily="17" charset="-128"/>
                        </a:rPr>
                        <a:t>対象者の抽出･選定等：国保連合会</a:t>
                      </a:r>
                    </a:p>
                    <a:p>
                      <a:r>
                        <a:rPr kumimoji="1" lang="ja-JP" altLang="en-US" sz="800" b="0" dirty="0">
                          <a:solidFill>
                            <a:schemeClr val="tx1"/>
                          </a:solidFill>
                          <a:latin typeface="ＭＳ 明朝" panose="02020609040205080304" pitchFamily="17" charset="-128"/>
                          <a:ea typeface="ＭＳ 明朝" panose="02020609040205080304" pitchFamily="17" charset="-128"/>
                        </a:rPr>
                        <a:t>　　　　　　　②対象者との連絡調整：町住民課</a:t>
                      </a:r>
                    </a:p>
                    <a:p>
                      <a:r>
                        <a:rPr kumimoji="1" lang="ja-JP" altLang="en-US" sz="800" b="0" dirty="0">
                          <a:solidFill>
                            <a:schemeClr val="tx1"/>
                          </a:solidFill>
                          <a:latin typeface="ＭＳ 明朝" panose="02020609040205080304" pitchFamily="17" charset="-128"/>
                          <a:ea typeface="ＭＳ 明朝" panose="02020609040205080304" pitchFamily="17" charset="-128"/>
                        </a:rPr>
                        <a:t>　　　　　　　③対象者宅へ訪問：国保連合会（保健</a:t>
                      </a:r>
                      <a:endParaRPr kumimoji="1" lang="en-US" altLang="ja-JP" sz="800" b="0" dirty="0">
                        <a:solidFill>
                          <a:schemeClr val="tx1"/>
                        </a:solidFill>
                        <a:latin typeface="ＭＳ 明朝" panose="02020609040205080304" pitchFamily="17" charset="-128"/>
                        <a:ea typeface="ＭＳ 明朝" panose="02020609040205080304" pitchFamily="17" charset="-128"/>
                      </a:endParaRPr>
                    </a:p>
                    <a:p>
                      <a:r>
                        <a:rPr kumimoji="1" lang="ja-JP" altLang="en-US" sz="800" b="0" dirty="0">
                          <a:solidFill>
                            <a:schemeClr val="tx1"/>
                          </a:solidFill>
                          <a:latin typeface="ＭＳ 明朝" panose="02020609040205080304" pitchFamily="17" charset="-128"/>
                          <a:ea typeface="ＭＳ 明朝" panose="02020609040205080304" pitchFamily="17" charset="-128"/>
                        </a:rPr>
                        <a:t>　　　　　　　　師・在宅看護師等）、担当薬剤師、</a:t>
                      </a:r>
                      <a:endParaRPr kumimoji="1" lang="en-US" altLang="ja-JP" sz="800" b="0" dirty="0">
                        <a:solidFill>
                          <a:schemeClr val="tx1"/>
                        </a:solidFill>
                        <a:latin typeface="ＭＳ 明朝" panose="02020609040205080304" pitchFamily="17" charset="-128"/>
                        <a:ea typeface="ＭＳ 明朝" panose="02020609040205080304" pitchFamily="17" charset="-128"/>
                      </a:endParaRPr>
                    </a:p>
                    <a:p>
                      <a:r>
                        <a:rPr kumimoji="1" lang="ja-JP" altLang="en-US" sz="800" b="0" dirty="0">
                          <a:solidFill>
                            <a:schemeClr val="tx1"/>
                          </a:solidFill>
                          <a:latin typeface="ＭＳ 明朝" panose="02020609040205080304" pitchFamily="17" charset="-128"/>
                          <a:ea typeface="ＭＳ 明朝" panose="02020609040205080304" pitchFamily="17" charset="-128"/>
                        </a:rPr>
                        <a:t>　　　　　　　　町住民課</a:t>
                      </a:r>
                      <a:endParaRPr kumimoji="1" lang="en-US" altLang="ja-JP" sz="800" b="0" dirty="0">
                        <a:solidFill>
                          <a:schemeClr val="tx1"/>
                        </a:solidFill>
                        <a:latin typeface="ＭＳ 明朝" panose="02020609040205080304" pitchFamily="17" charset="-128"/>
                        <a:ea typeface="ＭＳ 明朝" panose="02020609040205080304" pitchFamily="17" charset="-128"/>
                      </a:endParaRPr>
                    </a:p>
                    <a:p>
                      <a:r>
                        <a:rPr kumimoji="1" lang="ja-JP" altLang="en-US" sz="800" b="0" dirty="0">
                          <a:solidFill>
                            <a:schemeClr val="tx1"/>
                          </a:solidFill>
                          <a:latin typeface="ＭＳ 明朝" panose="02020609040205080304" pitchFamily="17" charset="-128"/>
                          <a:ea typeface="ＭＳ 明朝" panose="02020609040205080304" pitchFamily="17" charset="-128"/>
                        </a:rPr>
                        <a:t>　　　　　　　④研修会の開催：講師→国保連合会、担</a:t>
                      </a:r>
                      <a:endParaRPr kumimoji="1" lang="en-US" altLang="ja-JP" sz="800" b="0" dirty="0">
                        <a:solidFill>
                          <a:schemeClr val="tx1"/>
                        </a:solidFill>
                        <a:latin typeface="ＭＳ 明朝" panose="02020609040205080304" pitchFamily="17" charset="-128"/>
                        <a:ea typeface="ＭＳ 明朝" panose="02020609040205080304" pitchFamily="17" charset="-128"/>
                      </a:endParaRPr>
                    </a:p>
                    <a:p>
                      <a:r>
                        <a:rPr kumimoji="1" lang="ja-JP" altLang="en-US" sz="800" b="0" dirty="0">
                          <a:solidFill>
                            <a:schemeClr val="tx1"/>
                          </a:solidFill>
                          <a:latin typeface="ＭＳ 明朝" panose="02020609040205080304" pitchFamily="17" charset="-128"/>
                          <a:ea typeface="ＭＳ 明朝" panose="02020609040205080304" pitchFamily="17" charset="-128"/>
                        </a:rPr>
                        <a:t>　　　　　　　　当薬剤師　　</a:t>
                      </a:r>
                    </a:p>
                    <a:p>
                      <a:r>
                        <a:rPr kumimoji="1" lang="ja-JP" altLang="en-US" sz="800" b="0" dirty="0">
                          <a:solidFill>
                            <a:schemeClr val="tx1"/>
                          </a:solidFill>
                          <a:latin typeface="ＭＳ 明朝" panose="02020609040205080304" pitchFamily="17" charset="-128"/>
                          <a:ea typeface="ＭＳ 明朝" panose="02020609040205080304" pitchFamily="17" charset="-128"/>
                        </a:rPr>
                        <a:t>　　　　　　　⑤効果測定と報告書作成：国保連合会</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1659767"/>
                  </a:ext>
                </a:extLst>
              </a:tr>
              <a:tr h="1116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800" b="0" dirty="0">
                          <a:solidFill>
                            <a:schemeClr val="tx1"/>
                          </a:solidFill>
                          <a:latin typeface="ＭＳ 明朝" panose="02020609040205080304" pitchFamily="17" charset="-128"/>
                          <a:ea typeface="ＭＳ 明朝" panose="02020609040205080304" pitchFamily="17" charset="-128"/>
                        </a:rPr>
                        <a:t>糖尿病性腎症重症化予防事業</a:t>
                      </a:r>
                      <a:endParaRPr lang="ja-JP" altLang="en-US" sz="800" b="1"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8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8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ＭＳ 明朝" panose="02020609040205080304" pitchFamily="17" charset="-128"/>
                          <a:ea typeface="ＭＳ 明朝" panose="02020609040205080304" pitchFamily="17" charset="-128"/>
                        </a:rPr>
                        <a:t>糖尿病性腎症患者の病気進行防止</a:t>
                      </a:r>
                      <a:endParaRPr kumimoji="1" lang="en-US" altLang="ja-JP" sz="8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en-US" altLang="ja-JP" sz="800" b="0" dirty="0">
                          <a:solidFill>
                            <a:schemeClr val="tx1"/>
                          </a:solidFill>
                          <a:latin typeface="ＭＳ 明朝" panose="02020609040205080304" pitchFamily="17" charset="-128"/>
                          <a:ea typeface="ＭＳ 明朝" panose="02020609040205080304" pitchFamily="17" charset="-128"/>
                        </a:rPr>
                        <a:t>【</a:t>
                      </a:r>
                      <a:r>
                        <a:rPr kumimoji="1" lang="ja-JP" altLang="en-US" sz="800" b="0" dirty="0">
                          <a:solidFill>
                            <a:schemeClr val="tx1"/>
                          </a:solidFill>
                          <a:latin typeface="ＭＳ 明朝" panose="02020609040205080304" pitchFamily="17" charset="-128"/>
                          <a:ea typeface="ＭＳ 明朝" panose="02020609040205080304" pitchFamily="17" charset="-128"/>
                        </a:rPr>
                        <a:t>糖尿病性腎症重症化予防プログラム</a:t>
                      </a:r>
                      <a:r>
                        <a:rPr kumimoji="1" lang="en-US" altLang="ja-JP" sz="800" b="0" dirty="0">
                          <a:solidFill>
                            <a:schemeClr val="tx1"/>
                          </a:solidFill>
                          <a:latin typeface="ＭＳ 明朝" panose="02020609040205080304" pitchFamily="17" charset="-128"/>
                          <a:ea typeface="ＭＳ 明朝" panose="02020609040205080304" pitchFamily="17" charset="-128"/>
                        </a:rPr>
                        <a:t>】</a:t>
                      </a:r>
                    </a:p>
                    <a:p>
                      <a:r>
                        <a:rPr kumimoji="1" lang="ja-JP" altLang="en-US" sz="800" b="0" dirty="0">
                          <a:solidFill>
                            <a:schemeClr val="tx1"/>
                          </a:solidFill>
                          <a:latin typeface="ＭＳ 明朝" panose="02020609040205080304" pitchFamily="17" charset="-128"/>
                          <a:ea typeface="ＭＳ 明朝" panose="02020609040205080304" pitchFamily="17" charset="-128"/>
                        </a:rPr>
                        <a:t>①レセプト分析による重症化リスク対象者のリスト作 </a:t>
                      </a:r>
                      <a:endParaRPr kumimoji="1" lang="en-US" altLang="ja-JP" sz="800" b="0" dirty="0">
                        <a:solidFill>
                          <a:schemeClr val="tx1"/>
                        </a:solidFill>
                        <a:latin typeface="ＭＳ 明朝" panose="02020609040205080304" pitchFamily="17" charset="-128"/>
                        <a:ea typeface="ＭＳ 明朝" panose="02020609040205080304" pitchFamily="17" charset="-128"/>
                      </a:endParaRPr>
                    </a:p>
                    <a:p>
                      <a:r>
                        <a:rPr kumimoji="1" lang="en-US" altLang="ja-JP" sz="800" b="0" dirty="0">
                          <a:solidFill>
                            <a:schemeClr val="tx1"/>
                          </a:solidFill>
                          <a:latin typeface="ＭＳ 明朝" panose="02020609040205080304" pitchFamily="17" charset="-128"/>
                          <a:ea typeface="ＭＳ 明朝" panose="02020609040205080304" pitchFamily="17" charset="-128"/>
                        </a:rPr>
                        <a:t>  </a:t>
                      </a:r>
                      <a:r>
                        <a:rPr kumimoji="1" lang="ja-JP" altLang="en-US" sz="800" b="0" dirty="0">
                          <a:solidFill>
                            <a:schemeClr val="tx1"/>
                          </a:solidFill>
                          <a:latin typeface="ＭＳ 明朝" panose="02020609040205080304" pitchFamily="17" charset="-128"/>
                          <a:ea typeface="ＭＳ 明朝" panose="02020609040205080304" pitchFamily="17" charset="-128"/>
                        </a:rPr>
                        <a:t>成：委託業者</a:t>
                      </a:r>
                    </a:p>
                    <a:p>
                      <a:r>
                        <a:rPr kumimoji="1" lang="ja-JP" altLang="en-US" sz="800" b="0" dirty="0">
                          <a:solidFill>
                            <a:schemeClr val="tx1"/>
                          </a:solidFill>
                          <a:latin typeface="ＭＳ 明朝" panose="02020609040205080304" pitchFamily="17" charset="-128"/>
                          <a:ea typeface="ＭＳ 明朝" panose="02020609040205080304" pitchFamily="17" charset="-128"/>
                        </a:rPr>
                        <a:t>②対象者への通知と希望者の募集：町住民課</a:t>
                      </a:r>
                    </a:p>
                    <a:p>
                      <a:r>
                        <a:rPr kumimoji="1" lang="ja-JP" altLang="en-US" sz="800" b="0" dirty="0">
                          <a:solidFill>
                            <a:schemeClr val="tx1"/>
                          </a:solidFill>
                          <a:latin typeface="ＭＳ 明朝" panose="02020609040205080304" pitchFamily="17" charset="-128"/>
                          <a:ea typeface="ＭＳ 明朝" panose="02020609040205080304" pitchFamily="17" charset="-128"/>
                        </a:rPr>
                        <a:t>③保健指導開始：委託業者</a:t>
                      </a:r>
                    </a:p>
                    <a:p>
                      <a:r>
                        <a:rPr kumimoji="1" lang="ja-JP" altLang="en-US" sz="800" b="0" dirty="0">
                          <a:solidFill>
                            <a:schemeClr val="tx1"/>
                          </a:solidFill>
                          <a:latin typeface="ＭＳ 明朝" panose="02020609040205080304" pitchFamily="17" charset="-128"/>
                          <a:ea typeface="ＭＳ 明朝" panose="02020609040205080304" pitchFamily="17" charset="-128"/>
                        </a:rPr>
                        <a:t>④結果報告と効果測定：委託業者</a:t>
                      </a:r>
                    </a:p>
                    <a:p>
                      <a:r>
                        <a:rPr kumimoji="1" lang="en-US" altLang="ja-JP" sz="800" b="0" dirty="0">
                          <a:solidFill>
                            <a:schemeClr val="tx1"/>
                          </a:solidFill>
                          <a:latin typeface="ＭＳ 明朝" panose="02020609040205080304" pitchFamily="17" charset="-128"/>
                          <a:ea typeface="ＭＳ 明朝" panose="02020609040205080304" pitchFamily="17" charset="-128"/>
                        </a:rPr>
                        <a:t>【</a:t>
                      </a:r>
                      <a:r>
                        <a:rPr kumimoji="1" lang="ja-JP" altLang="en-US" sz="800" b="0" dirty="0">
                          <a:solidFill>
                            <a:schemeClr val="tx1"/>
                          </a:solidFill>
                          <a:latin typeface="ＭＳ 明朝" panose="02020609040205080304" pitchFamily="17" charset="-128"/>
                          <a:ea typeface="ＭＳ 明朝" panose="02020609040205080304" pitchFamily="17" charset="-128"/>
                        </a:rPr>
                        <a:t>健診異常値への受診勧奨</a:t>
                      </a:r>
                      <a:r>
                        <a:rPr kumimoji="1" lang="en-US" altLang="ja-JP" sz="800" b="0" dirty="0">
                          <a:solidFill>
                            <a:schemeClr val="tx1"/>
                          </a:solidFill>
                          <a:latin typeface="ＭＳ 明朝" panose="02020609040205080304" pitchFamily="17" charset="-128"/>
                          <a:ea typeface="ＭＳ 明朝" panose="02020609040205080304" pitchFamily="17" charset="-128"/>
                        </a:rPr>
                        <a:t>】</a:t>
                      </a:r>
                    </a:p>
                    <a:p>
                      <a:r>
                        <a:rPr kumimoji="1" lang="ja-JP" altLang="en-US" sz="800" b="0" dirty="0">
                          <a:solidFill>
                            <a:schemeClr val="tx1"/>
                          </a:solidFill>
                          <a:latin typeface="ＭＳ 明朝" panose="02020609040205080304" pitchFamily="17" charset="-128"/>
                          <a:ea typeface="ＭＳ 明朝" panose="02020609040205080304" pitchFamily="17" charset="-128"/>
                        </a:rPr>
                        <a:t>特定健診の結果、糖尿病に関する項目で異常のあった者に対し、結果説明会における個別面談で受診勧奨を行う。</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0493713"/>
                  </a:ext>
                </a:extLst>
              </a:tr>
              <a:tr h="76382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800" b="0" dirty="0">
                          <a:solidFill>
                            <a:schemeClr val="tx1"/>
                          </a:solidFill>
                          <a:latin typeface="ＭＳ 明朝" panose="02020609040205080304" pitchFamily="17" charset="-128"/>
                          <a:ea typeface="ＭＳ 明朝" panose="02020609040205080304" pitchFamily="17" charset="-128"/>
                        </a:rPr>
                        <a:t>生活習慣病治療中断者事業</a:t>
                      </a:r>
                      <a:endParaRPr lang="ja-JP" altLang="en-US" sz="800" b="1"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8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8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ＭＳ 明朝" panose="02020609040205080304" pitchFamily="17" charset="-128"/>
                          <a:ea typeface="ＭＳ 明朝" panose="02020609040205080304" pitchFamily="17" charset="-128"/>
                        </a:rPr>
                        <a:t>生活習慣病治療中断者の減少</a:t>
                      </a:r>
                      <a:endParaRPr kumimoji="1" lang="en-US" altLang="ja-JP" sz="8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800" b="0" dirty="0">
                          <a:solidFill>
                            <a:schemeClr val="tx1"/>
                          </a:solidFill>
                          <a:latin typeface="ＭＳ 明朝" panose="02020609040205080304" pitchFamily="17" charset="-128"/>
                          <a:ea typeface="ＭＳ 明朝" panose="02020609040205080304" pitchFamily="17" charset="-128"/>
                        </a:rPr>
                        <a:t>事業未実施</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7457153"/>
                  </a:ext>
                </a:extLst>
              </a:tr>
            </a:tbl>
          </a:graphicData>
        </a:graphic>
      </p:graphicFrame>
    </p:spTree>
    <p:extLst>
      <p:ext uri="{BB962C8B-B14F-4D97-AF65-F5344CB8AC3E}">
        <p14:creationId xmlns:p14="http://schemas.microsoft.com/office/powerpoint/2010/main" val="3282243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EA737ED-E130-5D4E-492B-A6284053D339}"/>
              </a:ext>
            </a:extLst>
          </p:cNvPr>
          <p:cNvSpPr>
            <a:spLocks noGrp="1"/>
          </p:cNvSpPr>
          <p:nvPr>
            <p:ph type="sldNum" sz="quarter" idx="4"/>
          </p:nvPr>
        </p:nvSpPr>
        <p:spPr>
          <a:xfrm>
            <a:off x="2484067" y="8820472"/>
            <a:ext cx="1512041" cy="48577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0EA04B-0610-44E1-BBA9-CB539F9A7CEB}" type="slidenum">
              <a:rPr kumimoji="1" lang="ja-JP" altLang="en-US" sz="1000" b="0" i="0" u="none" strike="noStrike" kern="1200" cap="none" spc="0" normalizeH="0" baseline="0" noProof="0" smtClean="0">
                <a:ln>
                  <a:noFill/>
                </a:ln>
                <a:solidFill>
                  <a:srgbClr val="898989"/>
                </a:solidFill>
                <a:effectLst/>
                <a:uLnTx/>
                <a:uFillTx/>
                <a:latin typeface="ＭＳ 明朝" panose="02020609040205080304" pitchFamily="17" charset="-128"/>
                <a:ea typeface="ＭＳ 明朝" panose="02020609040205080304" pitchFamily="17"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1" lang="ja-JP" altLang="en-US" sz="1000" b="0" i="0" u="none" strike="noStrike" kern="1200" cap="none" spc="0" normalizeH="0" baseline="0" noProof="0" dirty="0">
              <a:ln>
                <a:noFill/>
              </a:ln>
              <a:solidFill>
                <a:srgbClr val="898989"/>
              </a:solidFill>
              <a:effectLst/>
              <a:uLnTx/>
              <a:uFillTx/>
              <a:latin typeface="ＭＳ 明朝" panose="02020609040205080304" pitchFamily="17" charset="-128"/>
              <a:ea typeface="ＭＳ 明朝" panose="02020609040205080304" pitchFamily="17" charset="-128"/>
              <a:cs typeface="+mn-cs"/>
            </a:endParaRPr>
          </a:p>
        </p:txBody>
      </p:sp>
      <p:sp>
        <p:nvSpPr>
          <p:cNvPr id="4" name="正方形/長方形 3">
            <a:extLst>
              <a:ext uri="{FF2B5EF4-FFF2-40B4-BE49-F238E27FC236}">
                <a16:creationId xmlns:a16="http://schemas.microsoft.com/office/drawing/2014/main" id="{1FE242F6-C33C-E46F-F6C6-F7D678170867}"/>
              </a:ext>
            </a:extLst>
          </p:cNvPr>
          <p:cNvSpPr>
            <a:spLocks noChangeAspect="1"/>
          </p:cNvSpPr>
          <p:nvPr/>
        </p:nvSpPr>
        <p:spPr>
          <a:xfrm>
            <a:off x="165100" y="898124"/>
            <a:ext cx="3741380" cy="27324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アウトプット</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実施量、実施率を評価 </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アウトカム</a:t>
            </a:r>
            <a:r>
              <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r>
              <a:rPr kumimoji="1" lang="ja-JP" altLang="en-US"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事業の成果を評価</a:t>
            </a:r>
            <a:endParaRPr kumimoji="1" lang="en-US" altLang="ja-JP" sz="8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9" name="正方形/長方形 8">
            <a:extLst>
              <a:ext uri="{FF2B5EF4-FFF2-40B4-BE49-F238E27FC236}">
                <a16:creationId xmlns:a16="http://schemas.microsoft.com/office/drawing/2014/main" id="{EC4F9F51-36D9-94D8-42F6-8960F63A6D94}"/>
              </a:ext>
            </a:extLst>
          </p:cNvPr>
          <p:cNvSpPr/>
          <p:nvPr/>
        </p:nvSpPr>
        <p:spPr>
          <a:xfrm>
            <a:off x="4745044" y="285920"/>
            <a:ext cx="1640874" cy="830997"/>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a:t>
            </a:r>
            <a:r>
              <a:rPr kumimoji="0" lang="ja-JP" altLang="en-US"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このまま継続</a:t>
            </a:r>
            <a:endParaRPr kumimoji="0" lang="en-US" altLang="ja-JP"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kern="0" dirty="0">
                <a:solidFill>
                  <a:prstClr val="black"/>
                </a:solidFill>
                <a:latin typeface="ＭＳ 明朝" panose="02020609040205080304" pitchFamily="17" charset="-128"/>
                <a:ea typeface="ＭＳ 明朝" panose="02020609040205080304" pitchFamily="17" charset="-128"/>
              </a:rPr>
              <a:t>B:</a:t>
            </a:r>
            <a:r>
              <a:rPr kumimoji="0" lang="ja-JP" altLang="en-US" sz="1200" kern="0" dirty="0">
                <a:solidFill>
                  <a:prstClr val="black"/>
                </a:solidFill>
                <a:latin typeface="ＭＳ 明朝" panose="02020609040205080304" pitchFamily="17" charset="-128"/>
                <a:ea typeface="ＭＳ 明朝" panose="02020609040205080304" pitchFamily="17" charset="-128"/>
              </a:rPr>
              <a:t>多少の見直し必要</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C:</a:t>
            </a:r>
            <a:r>
              <a:rPr kumimoji="0" lang="ja-JP" altLang="en-US"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大幅な見直し必要</a:t>
            </a:r>
            <a:endParaRPr kumimoji="0" lang="en-US" altLang="ja-JP"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kern="0" dirty="0">
                <a:solidFill>
                  <a:prstClr val="black"/>
                </a:solidFill>
                <a:latin typeface="ＭＳ 明朝" panose="02020609040205080304" pitchFamily="17" charset="-128"/>
                <a:ea typeface="ＭＳ 明朝" panose="02020609040205080304" pitchFamily="17" charset="-128"/>
              </a:rPr>
              <a:t>D:</a:t>
            </a:r>
            <a:r>
              <a:rPr kumimoji="0" lang="ja-JP" altLang="en-US" sz="1200" kern="0" dirty="0">
                <a:solidFill>
                  <a:prstClr val="black"/>
                </a:solidFill>
                <a:latin typeface="ＭＳ 明朝" panose="02020609040205080304" pitchFamily="17" charset="-128"/>
                <a:ea typeface="ＭＳ 明朝" panose="02020609040205080304" pitchFamily="17" charset="-128"/>
              </a:rPr>
              <a:t>継続要検討</a:t>
            </a:r>
            <a:endParaRPr kumimoji="0" lang="en-US" altLang="ja-JP" sz="12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graphicFrame>
        <p:nvGraphicFramePr>
          <p:cNvPr id="12" name="表 11">
            <a:extLst>
              <a:ext uri="{FF2B5EF4-FFF2-40B4-BE49-F238E27FC236}">
                <a16:creationId xmlns:a16="http://schemas.microsoft.com/office/drawing/2014/main" id="{F965001E-3B02-4067-A5A8-218E0D7D0EA5}"/>
              </a:ext>
            </a:extLst>
          </p:cNvPr>
          <p:cNvGraphicFramePr>
            <a:graphicFrameLocks noGrp="1" noChangeAspect="1"/>
          </p:cNvGraphicFramePr>
          <p:nvPr>
            <p:extLst>
              <p:ext uri="{D42A27DB-BD31-4B8C-83A1-F6EECF244321}">
                <p14:modId xmlns:p14="http://schemas.microsoft.com/office/powerpoint/2010/main" val="3394719673"/>
              </p:ext>
            </p:extLst>
          </p:nvPr>
        </p:nvGraphicFramePr>
        <p:xfrm>
          <a:off x="165099" y="1189859"/>
          <a:ext cx="6252723" cy="7742666"/>
        </p:xfrm>
        <a:graphic>
          <a:graphicData uri="http://schemas.openxmlformats.org/drawingml/2006/table">
            <a:tbl>
              <a:tblPr/>
              <a:tblGrid>
                <a:gridCol w="3024336">
                  <a:extLst>
                    <a:ext uri="{9D8B030D-6E8A-4147-A177-3AD203B41FA5}">
                      <a16:colId xmlns:a16="http://schemas.microsoft.com/office/drawing/2014/main" val="3645995025"/>
                    </a:ext>
                  </a:extLst>
                </a:gridCol>
                <a:gridCol w="936104">
                  <a:extLst>
                    <a:ext uri="{9D8B030D-6E8A-4147-A177-3AD203B41FA5}">
                      <a16:colId xmlns:a16="http://schemas.microsoft.com/office/drawing/2014/main" val="20001"/>
                    </a:ext>
                  </a:extLst>
                </a:gridCol>
                <a:gridCol w="936104">
                  <a:extLst>
                    <a:ext uri="{9D8B030D-6E8A-4147-A177-3AD203B41FA5}">
                      <a16:colId xmlns:a16="http://schemas.microsoft.com/office/drawing/2014/main" val="690504050"/>
                    </a:ext>
                  </a:extLst>
                </a:gridCol>
                <a:gridCol w="936104">
                  <a:extLst>
                    <a:ext uri="{9D8B030D-6E8A-4147-A177-3AD203B41FA5}">
                      <a16:colId xmlns:a16="http://schemas.microsoft.com/office/drawing/2014/main" val="20002"/>
                    </a:ext>
                  </a:extLst>
                </a:gridCol>
                <a:gridCol w="420075">
                  <a:extLst>
                    <a:ext uri="{9D8B030D-6E8A-4147-A177-3AD203B41FA5}">
                      <a16:colId xmlns:a16="http://schemas.microsoft.com/office/drawing/2014/main" val="20003"/>
                    </a:ext>
                  </a:extLst>
                </a:gridCol>
              </a:tblGrid>
              <a:tr h="345600">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1" lang="ja-JP" altLang="en-US" sz="900" dirty="0">
                          <a:solidFill>
                            <a:schemeClr val="tx1"/>
                          </a:solidFill>
                          <a:latin typeface="ＭＳ 明朝" panose="02020609040205080304" pitchFamily="17" charset="-128"/>
                          <a:ea typeface="ＭＳ 明朝" panose="02020609040205080304" pitchFamily="17" charset="-128"/>
                        </a:rPr>
                        <a:t>評価指標</a:t>
                      </a:r>
                      <a:endParaRPr kumimoji="1" lang="en-US" altLang="ja-JP" sz="900" dirty="0">
                        <a:solidFill>
                          <a:schemeClr val="tx1"/>
                        </a:solidFill>
                        <a:latin typeface="ＭＳ 明朝" panose="02020609040205080304" pitchFamily="17" charset="-128"/>
                        <a:ea typeface="ＭＳ 明朝" panose="02020609040205080304" pitchFamily="17"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ＭＳ 明朝" panose="02020609040205080304" pitchFamily="17" charset="-128"/>
                          <a:ea typeface="ＭＳ 明朝" panose="02020609040205080304" pitchFamily="17" charset="-128"/>
                        </a:rPr>
                        <a:t>(</a:t>
                      </a:r>
                      <a:r>
                        <a:rPr kumimoji="1" lang="ja-JP" altLang="en-US" sz="900" dirty="0">
                          <a:solidFill>
                            <a:schemeClr val="tx1"/>
                          </a:solidFill>
                          <a:latin typeface="ＭＳ 明朝" panose="02020609040205080304" pitchFamily="17" charset="-128"/>
                          <a:ea typeface="ＭＳ 明朝" panose="02020609040205080304" pitchFamily="17" charset="-128"/>
                        </a:rPr>
                        <a:t>上段：アウトプット、下段：アウトカム</a:t>
                      </a:r>
                      <a:r>
                        <a:rPr kumimoji="1" lang="en-US" altLang="ja-JP" sz="900" dirty="0">
                          <a:solidFill>
                            <a:schemeClr val="tx1"/>
                          </a:solidFill>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令和元年度</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明朝" panose="02020609040205080304" pitchFamily="17" charset="-128"/>
                          <a:ea typeface="ＭＳ 明朝" panose="02020609040205080304" pitchFamily="17" charset="-128"/>
                        </a:rPr>
                        <a:t>目標値　</a:t>
                      </a:r>
                      <a:endParaRPr kumimoji="1" lang="en-US" altLang="ja-JP" sz="900" dirty="0">
                        <a:solidFill>
                          <a:schemeClr val="tx1"/>
                        </a:solidFill>
                        <a:latin typeface="ＭＳ 明朝" panose="02020609040205080304" pitchFamily="17" charset="-128"/>
                        <a:ea typeface="ＭＳ 明朝" panose="02020609040205080304" pitchFamily="17"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明朝" panose="02020609040205080304" pitchFamily="17" charset="-128"/>
                          <a:ea typeface="ＭＳ 明朝" panose="02020609040205080304" pitchFamily="17" charset="-128"/>
                        </a:rPr>
                        <a:t>令和</a:t>
                      </a:r>
                      <a:r>
                        <a:rPr kumimoji="1" lang="en-US" altLang="ja-JP" sz="900" dirty="0">
                          <a:solidFill>
                            <a:schemeClr val="tx1"/>
                          </a:solidFill>
                          <a:latin typeface="ＭＳ 明朝" panose="02020609040205080304" pitchFamily="17" charset="-128"/>
                          <a:ea typeface="ＭＳ 明朝" panose="02020609040205080304" pitchFamily="17" charset="-128"/>
                        </a:rPr>
                        <a:t>5</a:t>
                      </a:r>
                      <a:r>
                        <a:rPr kumimoji="1" lang="ja-JP" altLang="en-US" sz="900" dirty="0">
                          <a:solidFill>
                            <a:schemeClr val="tx1"/>
                          </a:solidFill>
                          <a:latin typeface="ＭＳ 明朝" panose="02020609040205080304" pitchFamily="17" charset="-128"/>
                          <a:ea typeface="ＭＳ 明朝" panose="02020609040205080304" pitchFamily="17" charset="-128"/>
                        </a:rPr>
                        <a:t>年度</a:t>
                      </a:r>
                      <a:endParaRPr kumimoji="1"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達成状況</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評価</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403200">
                <a:tc>
                  <a:txBody>
                    <a:bodyPr/>
                    <a:lstStyle/>
                    <a:p>
                      <a:pPr marL="0" marR="0" lvl="0" indent="-904875" algn="l" defTabSz="914400" rtl="0" eaLnBrk="1" fontAlgn="auto" latinLnBrk="0" hangingPunct="1">
                        <a:lnSpc>
                          <a:spcPct val="100000"/>
                        </a:lnSpc>
                        <a:spcBef>
                          <a:spcPts val="0"/>
                        </a:spcBef>
                        <a:spcAft>
                          <a:spcPts val="600"/>
                        </a:spcAft>
                        <a:buClrTx/>
                        <a:buSzTx/>
                        <a:buFontTx/>
                        <a:buNone/>
                        <a:tabLst/>
                        <a:defRPr/>
                      </a:pPr>
                      <a:r>
                        <a:rPr lang="ja-JP" altLang="en-US" sz="900" dirty="0">
                          <a:solidFill>
                            <a:schemeClr val="tx1"/>
                          </a:solidFill>
                          <a:latin typeface="ＭＳ 明朝" panose="02020609040205080304" pitchFamily="17" charset="-128"/>
                          <a:ea typeface="ＭＳ 明朝" panose="02020609040205080304" pitchFamily="17" charset="-128"/>
                        </a:rPr>
                        <a:t>対象者への通知率</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indent="-904875" algn="r">
                        <a:lnSpc>
                          <a:spcPct val="100000"/>
                        </a:lnSpc>
                        <a:spcAft>
                          <a:spcPts val="600"/>
                        </a:spcAft>
                      </a:pPr>
                      <a:r>
                        <a:rPr lang="en-US" altLang="ja-JP" sz="900" dirty="0">
                          <a:solidFill>
                            <a:schemeClr val="tx1"/>
                          </a:solidFill>
                          <a:latin typeface="ＭＳ 明朝" panose="02020609040205080304" pitchFamily="17" charset="-128"/>
                          <a:ea typeface="ＭＳ 明朝" panose="02020609040205080304" pitchFamily="17" charset="-128"/>
                        </a:rPr>
                        <a:t>100%</a:t>
                      </a:r>
                      <a:endParaRPr lang="ja-JP" altLang="en-US" sz="9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indent="-904875" algn="r">
                        <a:lnSpc>
                          <a:spcPct val="100000"/>
                        </a:lnSpc>
                        <a:spcAft>
                          <a:spcPts val="600"/>
                        </a:spcAft>
                      </a:pPr>
                      <a:r>
                        <a:rPr lang="en-US" altLang="ja-JP" sz="900" dirty="0">
                          <a:solidFill>
                            <a:schemeClr val="tx1"/>
                          </a:solidFill>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indent="-904875" algn="r">
                        <a:lnSpc>
                          <a:spcPct val="100000"/>
                        </a:lnSpc>
                        <a:spcAft>
                          <a:spcPts val="600"/>
                        </a:spcAft>
                      </a:pPr>
                      <a:r>
                        <a:rPr lang="en-US" altLang="ja-JP" sz="900" dirty="0">
                          <a:solidFill>
                            <a:schemeClr val="tx1"/>
                          </a:solidFill>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noFill/>
                  </a:tcPr>
                </a:tc>
                <a:tc rowSpan="2">
                  <a:txBody>
                    <a:bodyPr/>
                    <a:lstStyle/>
                    <a:p>
                      <a:pPr indent="-904875" algn="ctr">
                        <a:lnSpc>
                          <a:spcPct val="100000"/>
                        </a:lnSpc>
                      </a:pPr>
                      <a:r>
                        <a:rPr lang="en-US" altLang="ja-JP" sz="1200" dirty="0">
                          <a:solidFill>
                            <a:schemeClr val="tx1"/>
                          </a:solidFill>
                          <a:latin typeface="ＭＳ 明朝" panose="02020609040205080304" pitchFamily="17" charset="-128"/>
                          <a:ea typeface="ＭＳ 明朝" panose="02020609040205080304" pitchFamily="17" charset="-128"/>
                        </a:rPr>
                        <a:t>A</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032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dirty="0">
                          <a:solidFill>
                            <a:schemeClr val="tx1"/>
                          </a:solidFill>
                          <a:latin typeface="ＭＳ 明朝" panose="02020609040205080304" pitchFamily="17" charset="-128"/>
                          <a:ea typeface="ＭＳ 明朝" panose="02020609040205080304" pitchFamily="17" charset="-128"/>
                        </a:rPr>
                        <a:t>特定健康診査受診率</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38.2%</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60.0%</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36.9%</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39128689"/>
                  </a:ext>
                </a:extLst>
              </a:tr>
              <a:tr h="525600">
                <a:tc>
                  <a:txBody>
                    <a:bodyPr/>
                    <a:lstStyle/>
                    <a:p>
                      <a:pPr indent="-904875">
                        <a:lnSpc>
                          <a:spcPct val="100000"/>
                        </a:lnSpc>
                      </a:pPr>
                      <a:r>
                        <a:rPr lang="ja-JP" altLang="en-US" sz="900" b="0" dirty="0">
                          <a:solidFill>
                            <a:schemeClr val="tx1"/>
                          </a:solidFill>
                          <a:latin typeface="ＭＳ 明朝" panose="02020609040205080304" pitchFamily="17" charset="-128"/>
                          <a:ea typeface="ＭＳ 明朝" panose="02020609040205080304" pitchFamily="17" charset="-128"/>
                        </a:rPr>
                        <a:t>指導対象者の保健指導受診率</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indent="-904875">
                        <a:lnSpc>
                          <a:spcPct val="100000"/>
                        </a:lnSpc>
                      </a:pP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indent="-904875">
                        <a:lnSpc>
                          <a:spcPct val="100000"/>
                        </a:lnSpc>
                      </a:pPr>
                      <a:r>
                        <a:rPr lang="ja-JP" altLang="en-US" sz="900" b="0" dirty="0">
                          <a:solidFill>
                            <a:schemeClr val="tx1"/>
                          </a:solidFill>
                          <a:latin typeface="ＭＳ 明朝" panose="02020609040205080304" pitchFamily="17" charset="-128"/>
                          <a:ea typeface="ＭＳ 明朝" panose="02020609040205080304" pitchFamily="17" charset="-128"/>
                        </a:rPr>
                        <a:t>指導対象者の生活習慣改善率</a:t>
                      </a:r>
                      <a:endParaRPr lang="ja-JP" altLang="en-US" sz="9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52.1%</a:t>
                      </a:r>
                    </a:p>
                    <a:p>
                      <a:pPr algn="r" fontAlgn="ctr"/>
                      <a:b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b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未測定</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60.0%</a:t>
                      </a:r>
                    </a:p>
                    <a:p>
                      <a:pPr algn="r" fontAlgn="ctr"/>
                      <a:b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b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60.0%</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r" rtl="0"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63.5%</a:t>
                      </a:r>
                    </a:p>
                    <a:p>
                      <a:pPr algn="r" rtl="0" fontAlgn="ctr"/>
                      <a:b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b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noFill/>
                  </a:tcPr>
                </a:tc>
                <a:tc rowSpan="2">
                  <a:txBody>
                    <a:bodyPr/>
                    <a:lstStyle/>
                    <a:p>
                      <a:pPr indent="-904875" algn="ctr">
                        <a:lnSpc>
                          <a:spcPct val="100000"/>
                        </a:lnSpc>
                      </a:pPr>
                      <a:r>
                        <a:rPr lang="en-US" altLang="ja-JP" sz="1200" dirty="0">
                          <a:solidFill>
                            <a:schemeClr val="tx1"/>
                          </a:solidFill>
                          <a:latin typeface="ＭＳ 明朝" panose="02020609040205080304" pitchFamily="17" charset="-128"/>
                          <a:ea typeface="ＭＳ 明朝" panose="02020609040205080304" pitchFamily="17" charset="-128"/>
                        </a:rPr>
                        <a:t>A</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2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dirty="0">
                          <a:solidFill>
                            <a:schemeClr val="tx1"/>
                          </a:solidFill>
                          <a:latin typeface="ＭＳ 明朝" panose="02020609040205080304" pitchFamily="17" charset="-128"/>
                          <a:ea typeface="ＭＳ 明朝" panose="02020609040205080304" pitchFamily="17" charset="-128"/>
                        </a:rPr>
                        <a:t>指導対象者数減少</a:t>
                      </a:r>
                      <a:endParaRPr lang="ja-JP" altLang="en-US" sz="9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未測定</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78009766"/>
                  </a:ext>
                </a:extLst>
              </a:tr>
              <a:tr h="720000">
                <a:tc>
                  <a:txBody>
                    <a:bodyPr/>
                    <a:lstStyle/>
                    <a:p>
                      <a:pPr indent="-904875">
                        <a:lnSpc>
                          <a:spcPct val="100000"/>
                        </a:lnSpc>
                      </a:pPr>
                      <a:r>
                        <a:rPr lang="ja-JP" altLang="en-US" sz="900" b="0" dirty="0">
                          <a:solidFill>
                            <a:schemeClr val="tx1"/>
                          </a:solidFill>
                          <a:latin typeface="ＭＳ 明朝" panose="02020609040205080304" pitchFamily="17" charset="-128"/>
                          <a:ea typeface="ＭＳ 明朝" panose="02020609040205080304" pitchFamily="17" charset="-128"/>
                        </a:rPr>
                        <a:t>がん検診受診勧奨率</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indent="-904875">
                        <a:lnSpc>
                          <a:spcPct val="100000"/>
                        </a:lnSpc>
                      </a:pP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indent="-904875">
                        <a:lnSpc>
                          <a:spcPct val="100000"/>
                        </a:lnSpc>
                      </a:pPr>
                      <a:r>
                        <a:rPr lang="ja-JP" altLang="en-US" sz="900" b="0" dirty="0">
                          <a:solidFill>
                            <a:schemeClr val="tx1"/>
                          </a:solidFill>
                          <a:latin typeface="ＭＳ 明朝" panose="02020609040205080304" pitchFamily="17" charset="-128"/>
                          <a:ea typeface="ＭＳ 明朝" panose="02020609040205080304" pitchFamily="17" charset="-128"/>
                        </a:rPr>
                        <a:t>がん検診要精密検査受診</a:t>
                      </a:r>
                      <a:endParaRPr lang="en-US" altLang="ja-JP" sz="900" b="0" dirty="0">
                        <a:solidFill>
                          <a:schemeClr val="tx1"/>
                        </a:solidFill>
                        <a:latin typeface="ＭＳ 明朝" panose="02020609040205080304" pitchFamily="17" charset="-128"/>
                        <a:ea typeface="ＭＳ 明朝" panose="02020609040205080304" pitchFamily="17" charset="-128"/>
                      </a:endParaRPr>
                    </a:p>
                    <a:p>
                      <a:pPr indent="-904875">
                        <a:lnSpc>
                          <a:spcPct val="100000"/>
                        </a:lnSpc>
                      </a:pPr>
                      <a:endParaRPr lang="en-US" altLang="ja-JP" sz="900" b="0" dirty="0">
                        <a:solidFill>
                          <a:schemeClr val="tx1"/>
                        </a:solidFill>
                        <a:latin typeface="ＭＳ 明朝" panose="02020609040205080304" pitchFamily="17" charset="-128"/>
                        <a:ea typeface="ＭＳ 明朝" panose="02020609040205080304" pitchFamily="17" charset="-128"/>
                      </a:endParaRPr>
                    </a:p>
                    <a:p>
                      <a:pPr indent="-904875">
                        <a:lnSpc>
                          <a:spcPct val="100000"/>
                        </a:lnSpc>
                      </a:pPr>
                      <a:r>
                        <a:rPr lang="ja-JP" altLang="en-US" sz="900" b="0" dirty="0">
                          <a:solidFill>
                            <a:schemeClr val="tx1"/>
                          </a:solidFill>
                          <a:latin typeface="ＭＳ 明朝" panose="02020609040205080304" pitchFamily="17" charset="-128"/>
                          <a:ea typeface="ＭＳ 明朝" panose="02020609040205080304" pitchFamily="17" charset="-128"/>
                        </a:rPr>
                        <a:t>運動教室開催回数</a:t>
                      </a:r>
                      <a:endParaRPr lang="ja-JP" altLang="en-US" sz="9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未測定</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lvl="0" indent="0" algn="r" defTabSz="914400" rtl="0" eaLnBrk="1" fontAlgn="ctr" latinLnBrk="0" hangingPunct="1">
                        <a:lnSpc>
                          <a:spcPct val="100000"/>
                        </a:lnSpc>
                        <a:spcBef>
                          <a:spcPts val="0"/>
                        </a:spcBef>
                        <a:spcAft>
                          <a:spcPts val="0"/>
                        </a:spcAft>
                        <a:buClrTx/>
                        <a:buSzTx/>
                        <a:buFontTx/>
                        <a:buNone/>
                        <a:tabLst/>
                        <a:defRPr/>
                      </a:pPr>
                      <a:b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b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未測定</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r" fontAlgn="ct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r" rtl="0"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未測定</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100%</a:t>
                      </a:r>
                    </a:p>
                    <a:p>
                      <a:pPr algn="r" fontAlgn="ctr"/>
                      <a:b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b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100%</a:t>
                      </a:r>
                    </a:p>
                    <a:p>
                      <a:pPr algn="r" fontAlgn="ct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月</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回</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indent="-904875" algn="r">
                        <a:lnSpc>
                          <a:spcPct val="100000"/>
                        </a:lnSpc>
                        <a:spcAft>
                          <a:spcPts val="600"/>
                        </a:spcAft>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noFill/>
                  </a:tcPr>
                </a:tc>
                <a:tc rowSpan="2">
                  <a:txBody>
                    <a:bodyPr/>
                    <a:lstStyle/>
                    <a:p>
                      <a:pPr marL="0" marR="0" lvl="0" indent="-904875" algn="ctr" defTabSz="914400" rtl="0" eaLnBrk="1" fontAlgn="auto" latinLnBrk="0" hangingPunct="1">
                        <a:lnSpc>
                          <a:spcPct val="100000"/>
                        </a:lnSpc>
                        <a:spcBef>
                          <a:spcPts val="0"/>
                        </a:spcBef>
                        <a:spcAft>
                          <a:spcPts val="0"/>
                        </a:spcAft>
                        <a:buClrTx/>
                        <a:buSzTx/>
                        <a:buFontTx/>
                        <a:buNone/>
                        <a:tabLst/>
                        <a:defRPr/>
                      </a:pPr>
                      <a:r>
                        <a:rPr lang="en-US" altLang="ja-JP" sz="1200" b="0" dirty="0">
                          <a:solidFill>
                            <a:schemeClr val="tx1"/>
                          </a:solidFill>
                          <a:latin typeface="ＭＳ 明朝" panose="02020609040205080304" pitchFamily="17" charset="-128"/>
                          <a:ea typeface="ＭＳ 明朝" panose="02020609040205080304" pitchFamily="17" charset="-128"/>
                        </a:rPr>
                        <a:t>B</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720000">
                <a:tc>
                  <a:txBody>
                    <a:bodyPr/>
                    <a:lstStyle/>
                    <a:p>
                      <a:pPr indent="-904875">
                        <a:lnSpc>
                          <a:spcPct val="100000"/>
                        </a:lnSpc>
                      </a:pPr>
                      <a:r>
                        <a:rPr lang="ja-JP" altLang="en-US" sz="900" b="0" dirty="0">
                          <a:solidFill>
                            <a:schemeClr val="tx1"/>
                          </a:solidFill>
                          <a:latin typeface="ＭＳ 明朝" panose="02020609040205080304" pitchFamily="17" charset="-128"/>
                          <a:ea typeface="ＭＳ 明朝" panose="02020609040205080304" pitchFamily="17" charset="-128"/>
                        </a:rPr>
                        <a:t>がん検診受診率</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indent="-904875">
                        <a:lnSpc>
                          <a:spcPct val="100000"/>
                        </a:lnSpc>
                      </a:pP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indent="-904875">
                        <a:lnSpc>
                          <a:spcPct val="100000"/>
                        </a:lnSpc>
                      </a:pPr>
                      <a:r>
                        <a:rPr lang="ja-JP" altLang="en-US" sz="900" b="0" dirty="0">
                          <a:solidFill>
                            <a:schemeClr val="tx1"/>
                          </a:solidFill>
                          <a:latin typeface="ＭＳ 明朝" panose="02020609040205080304" pitchFamily="17" charset="-128"/>
                          <a:ea typeface="ＭＳ 明朝" panose="02020609040205080304" pitchFamily="17" charset="-128"/>
                        </a:rPr>
                        <a:t>がん検診要精密検査受診率</a:t>
                      </a:r>
                      <a:endParaRPr lang="en-US" altLang="ja-JP" sz="900" b="0" dirty="0">
                        <a:solidFill>
                          <a:schemeClr val="tx1"/>
                        </a:solidFill>
                        <a:latin typeface="ＭＳ 明朝" panose="02020609040205080304" pitchFamily="17" charset="-128"/>
                        <a:ea typeface="ＭＳ 明朝" panose="02020609040205080304" pitchFamily="17" charset="-128"/>
                      </a:endParaRPr>
                    </a:p>
                    <a:p>
                      <a:pPr indent="-904875">
                        <a:lnSpc>
                          <a:spcPct val="100000"/>
                        </a:lnSpc>
                      </a:pPr>
                      <a:endParaRPr lang="en-US" altLang="ja-JP" sz="900" b="0" dirty="0">
                        <a:solidFill>
                          <a:schemeClr val="tx1"/>
                        </a:solidFill>
                        <a:latin typeface="ＭＳ 明朝" panose="02020609040205080304" pitchFamily="17" charset="-128"/>
                        <a:ea typeface="ＭＳ 明朝" panose="02020609040205080304" pitchFamily="17" charset="-128"/>
                      </a:endParaRPr>
                    </a:p>
                    <a:p>
                      <a:pPr indent="-904875">
                        <a:lnSpc>
                          <a:spcPct val="100000"/>
                        </a:lnSpc>
                      </a:pPr>
                      <a:r>
                        <a:rPr lang="zh-CN" altLang="en-US" sz="900" b="0" dirty="0">
                          <a:solidFill>
                            <a:schemeClr val="tx1"/>
                          </a:solidFill>
                          <a:latin typeface="ＭＳ 明朝" panose="02020609040205080304" pitchFamily="17" charset="-128"/>
                          <a:ea typeface="ＭＳ 明朝" panose="02020609040205080304" pitchFamily="17" charset="-128"/>
                        </a:rPr>
                        <a:t>各教室参加者数</a:t>
                      </a:r>
                      <a:endParaRPr lang="ja-JP" altLang="en-US" sz="9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10.0%  </a:t>
                      </a:r>
                      <a:b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b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86.9%</a:t>
                      </a:r>
                      <a:b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b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18.7</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名</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15.0%</a:t>
                      </a:r>
                    </a:p>
                    <a:p>
                      <a:pPr algn="r" fontAlgn="ctr"/>
                      <a:b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b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90.0%</a:t>
                      </a:r>
                    </a:p>
                    <a:p>
                      <a:pPr algn="r" fontAlgn="ct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名以上</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8.9%</a:t>
                      </a:r>
                      <a:b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b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72.4%</a:t>
                      </a:r>
                      <a:b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b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8</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名</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0" marR="0" lvl="0" indent="-904875" algn="ctr" defTabSz="914400" rtl="0" eaLnBrk="1" fontAlgn="auto" latinLnBrk="0" hangingPunct="1">
                        <a:lnSpc>
                          <a:spcPct val="100000"/>
                        </a:lnSpc>
                        <a:spcBef>
                          <a:spcPts val="0"/>
                        </a:spcBef>
                        <a:spcAft>
                          <a:spcPts val="0"/>
                        </a:spcAft>
                        <a:buClrTx/>
                        <a:buSzTx/>
                        <a:buFontTx/>
                        <a:buNone/>
                        <a:tabLst/>
                        <a:defRPr/>
                      </a:pP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19600">
                <a:tc>
                  <a:txBody>
                    <a:bodyPr/>
                    <a:lstStyle/>
                    <a:p>
                      <a:pPr marL="0" marR="0" lvl="0" indent="-904875" algn="l" defTabSz="914400" rtl="0" eaLnBrk="1" fontAlgn="auto" latinLnBrk="0" hangingPunct="1">
                        <a:lnSpc>
                          <a:spcPct val="100000"/>
                        </a:lnSpc>
                        <a:spcBef>
                          <a:spcPts val="0"/>
                        </a:spcBef>
                        <a:spcAft>
                          <a:spcPts val="60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対象者への通知率</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indent="-904875" algn="r">
                        <a:lnSpc>
                          <a:spcPct val="100000"/>
                        </a:lnSpc>
                        <a:spcAft>
                          <a:spcPts val="600"/>
                        </a:spcAft>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indent="-904875" algn="r">
                        <a:lnSpc>
                          <a:spcPct val="100000"/>
                        </a:lnSpc>
                        <a:spcAft>
                          <a:spcPts val="600"/>
                        </a:spcAft>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noFill/>
                  </a:tcPr>
                </a:tc>
                <a:tc rowSpan="2">
                  <a:txBody>
                    <a:bodyPr/>
                    <a:lstStyle/>
                    <a:p>
                      <a:pPr marL="0" marR="0" lvl="0" indent="-904875"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B</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5725785"/>
                  </a:ext>
                </a:extLst>
              </a:tr>
              <a:tr h="219600">
                <a:tc>
                  <a:txBody>
                    <a:bodyPr/>
                    <a:lstStyle/>
                    <a:p>
                      <a:pPr marL="0" marR="0" lvl="0" indent="-904875" algn="l" defTabSz="914400" rtl="0" eaLnBrk="1" fontAlgn="auto" latinLnBrk="0" hangingPunct="1">
                        <a:lnSpc>
                          <a:spcPct val="100000"/>
                        </a:lnSpc>
                        <a:spcBef>
                          <a:spcPts val="0"/>
                        </a:spcBef>
                        <a:spcAft>
                          <a:spcPts val="600"/>
                        </a:spcAft>
                        <a:buClrTx/>
                        <a:buSzTx/>
                        <a:buFontTx/>
                        <a:buNone/>
                        <a:tabLst/>
                        <a:defRPr/>
                      </a:pPr>
                      <a:r>
                        <a:rPr lang="ja-JP" altLang="en-US" sz="900" b="0" dirty="0">
                          <a:solidFill>
                            <a:schemeClr val="tx1"/>
                          </a:solidFill>
                          <a:latin typeface="ＭＳ 明朝" panose="02020609040205080304" pitchFamily="17" charset="-128"/>
                          <a:ea typeface="ＭＳ 明朝" panose="02020609040205080304" pitchFamily="17" charset="-128"/>
                        </a:rPr>
                        <a:t>ジェネリック医薬品普及率</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72.0%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80.0%</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77.7%</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0" marR="0" lvl="0" indent="-904875"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5942193"/>
                  </a:ext>
                </a:extLst>
              </a:tr>
              <a:tr h="355573">
                <a:tc>
                  <a:txBody>
                    <a:bodyPr/>
                    <a:lstStyle/>
                    <a:p>
                      <a:pPr marL="0" marR="0" lvl="0" indent="-904875" algn="l" defTabSz="914400" rtl="0" eaLnBrk="1" fontAlgn="auto" latinLnBrk="0" hangingPunct="1">
                        <a:lnSpc>
                          <a:spcPct val="100000"/>
                        </a:lnSpc>
                        <a:spcBef>
                          <a:spcPts val="0"/>
                        </a:spcBef>
                        <a:spcAft>
                          <a:spcPts val="600"/>
                        </a:spcAft>
                        <a:buClrTx/>
                        <a:buSzTx/>
                        <a:buFontTx/>
                        <a:buNone/>
                        <a:tabLst/>
                        <a:defRPr/>
                      </a:pPr>
                      <a:r>
                        <a:rPr lang="ja-JP" altLang="en-US" sz="900" b="0" dirty="0">
                          <a:solidFill>
                            <a:schemeClr val="tx1"/>
                          </a:solidFill>
                          <a:latin typeface="ＭＳ 明朝" panose="02020609040205080304" pitchFamily="17" charset="-128"/>
                          <a:ea typeface="ＭＳ 明朝" panose="02020609040205080304" pitchFamily="17" charset="-128"/>
                        </a:rPr>
                        <a:t>指導対象者の指導実施率</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indent="-904875" algn="r">
                        <a:lnSpc>
                          <a:spcPct val="100000"/>
                        </a:lnSpc>
                        <a:spcAft>
                          <a:spcPts val="600"/>
                        </a:spcAft>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22.7%</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indent="-904875" algn="r">
                        <a:lnSpc>
                          <a:spcPct val="100000"/>
                        </a:lnSpc>
                        <a:spcAft>
                          <a:spcPts val="600"/>
                        </a:spcAft>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20.0%</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1.3%</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noFill/>
                  </a:tcPr>
                </a:tc>
                <a:tc rowSpan="2">
                  <a:txBody>
                    <a:bodyPr/>
                    <a:lstStyle/>
                    <a:p>
                      <a:pPr algn="ctr"/>
                      <a:r>
                        <a:rPr kumimoji="1" lang="en-US" altLang="ja-JP" sz="1200" dirty="0">
                          <a:solidFill>
                            <a:schemeClr val="tx1"/>
                          </a:solidFill>
                          <a:latin typeface="ＭＳ 明朝" panose="02020609040205080304" pitchFamily="17" charset="-128"/>
                          <a:ea typeface="ＭＳ 明朝" panose="02020609040205080304" pitchFamily="17" charset="-128"/>
                        </a:rPr>
                        <a:t>B</a:t>
                      </a:r>
                      <a:endParaRPr kumimoji="1" lang="ja-JP" altLang="en-US" sz="12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299600">
                <a:tc>
                  <a:txBody>
                    <a:bodyPr/>
                    <a:lstStyle/>
                    <a:p>
                      <a:pPr marL="0" indent="0" defTabSz="864017" fontAlgn="ctr">
                        <a:defRPr/>
                      </a:pPr>
                      <a:r>
                        <a:rPr lang="ja-JP" altLang="en-US" sz="900" b="0" dirty="0">
                          <a:solidFill>
                            <a:schemeClr val="tx1"/>
                          </a:solidFill>
                          <a:latin typeface="ＭＳ 明朝" panose="02020609040205080304" pitchFamily="17" charset="-128"/>
                          <a:ea typeface="ＭＳ 明朝" panose="02020609040205080304" pitchFamily="17" charset="-128"/>
                        </a:rPr>
                        <a:t>指導実施完了者の受診行動適正化</a:t>
                      </a:r>
                      <a:endParaRPr lang="en-US" altLang="ja-JP" sz="900" b="0" dirty="0">
                        <a:solidFill>
                          <a:schemeClr val="tx1"/>
                        </a:solidFill>
                        <a:latin typeface="ＭＳ 明朝" panose="02020609040205080304" pitchFamily="17" charset="-128"/>
                        <a:ea typeface="ＭＳ 明朝" panose="02020609040205080304" pitchFamily="17" charset="-128"/>
                      </a:endParaRPr>
                    </a:p>
                    <a:p>
                      <a:pPr indent="-904875">
                        <a:lnSpc>
                          <a:spcPct val="100000"/>
                        </a:lnSpc>
                      </a:pP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indent="0" defTabSz="864017" fontAlgn="ctr">
                        <a:defRPr/>
                      </a:pPr>
                      <a:r>
                        <a:rPr lang="ja-JP" altLang="en-US" sz="900" b="0" dirty="0">
                          <a:solidFill>
                            <a:schemeClr val="tx1"/>
                          </a:solidFill>
                          <a:latin typeface="ＭＳ 明朝" panose="02020609040205080304" pitchFamily="17" charset="-128"/>
                          <a:ea typeface="ＭＳ 明朝" panose="02020609040205080304" pitchFamily="17" charset="-128"/>
                        </a:rPr>
                        <a:t>指導実施完了者の医療費を指導実施前より減少</a:t>
                      </a:r>
                      <a:endParaRPr lang="en-US" altLang="ja-JP" sz="900" b="0" dirty="0">
                        <a:solidFill>
                          <a:schemeClr val="tx1"/>
                        </a:solidFill>
                        <a:latin typeface="ＭＳ 明朝" panose="02020609040205080304" pitchFamily="17" charset="-128"/>
                        <a:ea typeface="ＭＳ 明朝" panose="02020609040205080304" pitchFamily="17" charset="-128"/>
                      </a:endParaRPr>
                    </a:p>
                    <a:p>
                      <a:pPr marL="0" indent="0" defTabSz="864017" fontAlgn="ctr">
                        <a:defRPr/>
                      </a:pPr>
                      <a:endParaRPr lang="en-US" altLang="ja-JP" sz="900" b="0" dirty="0">
                        <a:solidFill>
                          <a:schemeClr val="tx1"/>
                        </a:solidFill>
                        <a:latin typeface="ＭＳ 明朝" panose="02020609040205080304" pitchFamily="17" charset="-128"/>
                        <a:ea typeface="ＭＳ 明朝" panose="02020609040205080304" pitchFamily="17" charset="-128"/>
                      </a:endParaRPr>
                    </a:p>
                    <a:p>
                      <a:pPr indent="-904875">
                        <a:lnSpc>
                          <a:spcPct val="100000"/>
                        </a:lnSpc>
                      </a:pPr>
                      <a:r>
                        <a:rPr lang="ja-JP" altLang="en-US" sz="900" b="0" dirty="0">
                          <a:solidFill>
                            <a:schemeClr val="tx1"/>
                          </a:solidFill>
                          <a:latin typeface="ＭＳ 明朝" panose="02020609040205080304" pitchFamily="17" charset="-128"/>
                          <a:ea typeface="ＭＳ 明朝" panose="02020609040205080304" pitchFamily="17" charset="-128"/>
                        </a:rPr>
                        <a:t>重複･頻回受診者数、重複服薬者数減少</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未測定</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r" rtl="0" fontAlgn="ctr"/>
                      <a:b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b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未測定</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r" rtl="0" fontAlgn="ct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r" rtl="0"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26.3%</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減少</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50.0%</a:t>
                      </a:r>
                    </a:p>
                    <a:p>
                      <a:pPr algn="r" fontAlgn="ctr"/>
                      <a:b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b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50.0%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減少</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r" fontAlgn="ct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20.0%</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p>
                      <a:pPr algn="r" fontAlgn="ctr"/>
                      <a:b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b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p>
                      <a:pPr algn="r" fontAlgn="ct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31.5%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減少</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0" marR="0" lvl="0" indent="-904875" algn="ctr"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355573">
                <a:tc>
                  <a:txBody>
                    <a:bodyPr/>
                    <a:lstStyle/>
                    <a:p>
                      <a:pPr marL="0" indent="0" defTabSz="864017" fontAlgn="ctr">
                        <a:defRPr/>
                      </a:pPr>
                      <a:r>
                        <a:rPr lang="ja-JP" altLang="en-US" sz="900" b="0" dirty="0">
                          <a:solidFill>
                            <a:schemeClr val="tx1"/>
                          </a:solidFill>
                          <a:latin typeface="ＭＳ 明朝" panose="02020609040205080304" pitchFamily="17" charset="-128"/>
                          <a:ea typeface="ＭＳ 明朝" panose="02020609040205080304" pitchFamily="17" charset="-128"/>
                        </a:rPr>
                        <a:t>特定健診要精密検査者への医療機関受診勧奨率</a:t>
                      </a:r>
                      <a:endParaRPr lang="en-US" altLang="ja-JP" sz="9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r" rtl="0"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r" rtl="0"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r" rtl="0"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noFill/>
                  </a:tcPr>
                </a:tc>
                <a:tc rowSpan="2">
                  <a:txBody>
                    <a:bodyPr/>
                    <a:lstStyle/>
                    <a:p>
                      <a:pPr algn="ctr"/>
                      <a:r>
                        <a:rPr kumimoji="1" lang="en-US" altLang="ja-JP" sz="1200" dirty="0">
                          <a:solidFill>
                            <a:schemeClr val="tx1"/>
                          </a:solidFill>
                          <a:latin typeface="ＭＳ 明朝" panose="02020609040205080304" pitchFamily="17" charset="-128"/>
                          <a:ea typeface="ＭＳ 明朝" panose="02020609040205080304" pitchFamily="17" charset="-128"/>
                        </a:rPr>
                        <a:t>A</a:t>
                      </a:r>
                      <a:endParaRPr kumimoji="1" lang="ja-JP" altLang="en-US" sz="12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2672845"/>
                  </a:ext>
                </a:extLst>
              </a:tr>
              <a:tr h="813600">
                <a:tc>
                  <a:txBody>
                    <a:bodyPr/>
                    <a:lstStyle/>
                    <a:p>
                      <a:pPr marL="0" indent="0" defTabSz="864017" fontAlgn="ctr">
                        <a:defRPr/>
                      </a:pPr>
                      <a:r>
                        <a:rPr lang="ja-JP" altLang="en-US" sz="900" b="0" dirty="0">
                          <a:solidFill>
                            <a:schemeClr val="tx1"/>
                          </a:solidFill>
                          <a:latin typeface="ＭＳ 明朝" panose="02020609040205080304" pitchFamily="17" charset="-128"/>
                          <a:ea typeface="ＭＳ 明朝" panose="02020609040205080304" pitchFamily="17" charset="-128"/>
                        </a:rPr>
                        <a:t>血糖値異常値放置者の医療機関受診率</a:t>
                      </a:r>
                      <a:endParaRPr lang="en-US" altLang="ja-JP" sz="900" b="0" dirty="0">
                        <a:solidFill>
                          <a:schemeClr val="tx1"/>
                        </a:solidFill>
                        <a:latin typeface="ＭＳ 明朝" panose="02020609040205080304" pitchFamily="17" charset="-128"/>
                        <a:ea typeface="ＭＳ 明朝" panose="02020609040205080304" pitchFamily="17" charset="-128"/>
                      </a:endParaRPr>
                    </a:p>
                    <a:p>
                      <a:pPr marL="0" indent="0" defTabSz="864017" fontAlgn="ctr">
                        <a:defRPr/>
                      </a:pPr>
                      <a:endParaRPr lang="en-US" altLang="ja-JP" sz="900" b="0" dirty="0">
                        <a:solidFill>
                          <a:schemeClr val="tx1"/>
                        </a:solidFill>
                        <a:latin typeface="ＭＳ 明朝" panose="02020609040205080304" pitchFamily="17" charset="-128"/>
                        <a:ea typeface="ＭＳ 明朝" panose="02020609040205080304" pitchFamily="17" charset="-128"/>
                      </a:endParaRPr>
                    </a:p>
                    <a:p>
                      <a:pPr marL="0" indent="0" defTabSz="864017" fontAlgn="ctr">
                        <a:defRPr/>
                      </a:pPr>
                      <a:r>
                        <a:rPr lang="zh-TW" altLang="en-US" sz="900" b="0" dirty="0">
                          <a:solidFill>
                            <a:schemeClr val="tx1"/>
                          </a:solidFill>
                          <a:latin typeface="ＭＳ 明朝" panose="02020609040205080304" pitchFamily="17" charset="-128"/>
                          <a:ea typeface="ＭＳ 明朝" panose="02020609040205080304" pitchFamily="17" charset="-128"/>
                        </a:rPr>
                        <a:t>情報提供実施率</a:t>
                      </a:r>
                      <a:endParaRPr lang="en-US" altLang="zh-TW" sz="900" b="0" dirty="0">
                        <a:solidFill>
                          <a:schemeClr val="tx1"/>
                        </a:solidFill>
                        <a:latin typeface="ＭＳ 明朝" panose="02020609040205080304" pitchFamily="17" charset="-128"/>
                        <a:ea typeface="ＭＳ 明朝" panose="02020609040205080304" pitchFamily="17" charset="-128"/>
                      </a:endParaRPr>
                    </a:p>
                    <a:p>
                      <a:pPr marL="0" indent="0" defTabSz="864017" fontAlgn="ctr">
                        <a:defRPr/>
                      </a:pPr>
                      <a:endParaRPr lang="en-US" altLang="ja-JP" sz="900" b="0" dirty="0">
                        <a:solidFill>
                          <a:schemeClr val="tx1"/>
                        </a:solidFill>
                        <a:latin typeface="ＭＳ 明朝" panose="02020609040205080304" pitchFamily="17" charset="-128"/>
                        <a:ea typeface="ＭＳ 明朝" panose="02020609040205080304" pitchFamily="17" charset="-128"/>
                      </a:endParaRPr>
                    </a:p>
                    <a:p>
                      <a:pPr marL="0" indent="0" defTabSz="864017" fontAlgn="ctr">
                        <a:defRPr/>
                      </a:pPr>
                      <a:r>
                        <a:rPr lang="ja-JP" altLang="en-US" sz="900" b="0" dirty="0">
                          <a:solidFill>
                            <a:schemeClr val="tx1"/>
                          </a:solidFill>
                          <a:latin typeface="ＭＳ 明朝" panose="02020609040205080304" pitchFamily="17" charset="-128"/>
                          <a:ea typeface="ＭＳ 明朝" panose="02020609040205080304" pitchFamily="17" charset="-128"/>
                        </a:rPr>
                        <a:t>保健指導の</a:t>
                      </a:r>
                      <a:r>
                        <a:rPr lang="en-US" altLang="ja-JP" sz="900" dirty="0">
                          <a:solidFill>
                            <a:schemeClr val="tx1"/>
                          </a:solidFill>
                          <a:latin typeface="ＭＳ 明朝" panose="02020609040205080304" pitchFamily="17" charset="-128"/>
                          <a:ea typeface="ＭＳ 明朝" panose="02020609040205080304" pitchFamily="17" charset="-128"/>
                        </a:rPr>
                        <a:t>HbA1c</a:t>
                      </a:r>
                      <a:r>
                        <a:rPr lang="ja-JP" altLang="en-US" sz="900" b="0" dirty="0">
                          <a:solidFill>
                            <a:schemeClr val="tx1"/>
                          </a:solidFill>
                          <a:latin typeface="ＭＳ 明朝" panose="02020609040205080304" pitchFamily="17" charset="-128"/>
                          <a:ea typeface="ＭＳ 明朝" panose="02020609040205080304" pitchFamily="17" charset="-128"/>
                        </a:rPr>
                        <a:t>の検査結果改善率</a:t>
                      </a:r>
                      <a:endParaRPr lang="en-US" altLang="ja-JP" sz="9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51.4%</a:t>
                      </a:r>
                    </a:p>
                    <a:p>
                      <a:pPr algn="r" rtl="0" fontAlgn="ctr"/>
                      <a:b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b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100%</a:t>
                      </a:r>
                    </a:p>
                    <a:p>
                      <a:pPr algn="r" rtl="0" fontAlgn="ct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r" rtl="0"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38.0%</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70.0%</a:t>
                      </a:r>
                    </a:p>
                    <a:p>
                      <a:pPr algn="r" fontAlgn="ctr"/>
                      <a:b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b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100%</a:t>
                      </a:r>
                    </a:p>
                    <a:p>
                      <a:pPr algn="r" fontAlgn="ct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50.0%</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61.1%</a:t>
                      </a:r>
                    </a:p>
                    <a:p>
                      <a:pPr algn="r" fontAlgn="ctr"/>
                      <a:b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b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100%</a:t>
                      </a:r>
                    </a:p>
                    <a:p>
                      <a:pPr algn="r" fontAlgn="ct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33.0%</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78415345"/>
                  </a:ext>
                </a:extLst>
              </a:tr>
              <a:tr h="252000">
                <a:tc>
                  <a:txBody>
                    <a:bodyPr/>
                    <a:lstStyle/>
                    <a:p>
                      <a:pPr marL="0" indent="0" defTabSz="864017" fontAlgn="ctr">
                        <a:defRPr/>
                      </a:pPr>
                      <a:r>
                        <a:rPr lang="ja-JP" altLang="en-US" sz="900" b="0" dirty="0">
                          <a:solidFill>
                            <a:schemeClr val="tx1"/>
                          </a:solidFill>
                          <a:latin typeface="ＭＳ 明朝" panose="02020609040205080304" pitchFamily="17" charset="-128"/>
                          <a:ea typeface="ＭＳ 明朝" panose="02020609040205080304" pitchFamily="17" charset="-128"/>
                        </a:rPr>
                        <a:t>対象者への通知率</a:t>
                      </a:r>
                      <a:endParaRPr lang="en-US" altLang="ja-JP" sz="9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noFill/>
                  </a:tcPr>
                </a:tc>
                <a:tc gridSpan="3">
                  <a:txBody>
                    <a:bodyPr/>
                    <a:lstStyle/>
                    <a:p>
                      <a:pPr algn="ctr" rtl="0"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事業未実施</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noFill/>
                  </a:tcPr>
                </a:tc>
                <a:tc hMerge="1">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noFill/>
                  </a:tcPr>
                </a:tc>
                <a:tc hMerge="1">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noFill/>
                  </a:tcPr>
                </a:tc>
                <a:tc rowSpan="2">
                  <a:txBody>
                    <a:bodyPr/>
                    <a:lstStyle/>
                    <a:p>
                      <a:pPr algn="ctr"/>
                      <a:r>
                        <a:rPr kumimoji="1" lang="en-US" altLang="ja-JP" sz="1200" dirty="0">
                          <a:solidFill>
                            <a:schemeClr val="tx1"/>
                          </a:solidFill>
                          <a:latin typeface="ＭＳ 明朝" panose="02020609040205080304" pitchFamily="17" charset="-128"/>
                          <a:ea typeface="ＭＳ 明朝" panose="02020609040205080304" pitchFamily="17" charset="-128"/>
                        </a:rPr>
                        <a:t>D</a:t>
                      </a:r>
                      <a:endParaRPr kumimoji="1" lang="ja-JP" altLang="en-US" sz="12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3819152"/>
                  </a:ext>
                </a:extLst>
              </a:tr>
              <a:tr h="511200">
                <a:tc>
                  <a:txBody>
                    <a:bodyPr/>
                    <a:lstStyle/>
                    <a:p>
                      <a:pPr indent="-904875">
                        <a:lnSpc>
                          <a:spcPct val="100000"/>
                        </a:lnSpc>
                      </a:pPr>
                      <a:r>
                        <a:rPr lang="ja-JP" altLang="en-US" sz="900" b="0" dirty="0">
                          <a:solidFill>
                            <a:schemeClr val="tx1"/>
                          </a:solidFill>
                          <a:latin typeface="ＭＳ 明朝" panose="02020609040205080304" pitchFamily="17" charset="-128"/>
                          <a:ea typeface="ＭＳ 明朝" panose="02020609040205080304" pitchFamily="17" charset="-128"/>
                        </a:rPr>
                        <a:t>対象者の医療機関受診率</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indent="-904875">
                        <a:lnSpc>
                          <a:spcPct val="100000"/>
                        </a:lnSpc>
                      </a:pP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indent="-904875">
                        <a:lnSpc>
                          <a:spcPct val="100000"/>
                        </a:lnSpc>
                      </a:pPr>
                      <a:r>
                        <a:rPr lang="zh-TW" altLang="en-US" sz="900" b="0" dirty="0">
                          <a:solidFill>
                            <a:schemeClr val="tx1"/>
                          </a:solidFill>
                          <a:latin typeface="ＭＳ 明朝" panose="02020609040205080304" pitchFamily="17" charset="-128"/>
                          <a:ea typeface="ＭＳ 明朝" panose="02020609040205080304" pitchFamily="17" charset="-128"/>
                        </a:rPr>
                        <a:t>生活習慣病治療中断者数減少</a:t>
                      </a:r>
                      <a:endParaRPr lang="ja-JP" altLang="en-US" sz="9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ctr" rtl="0"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事業未実施</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a:endParaRPr kumimoji="1" lang="ja-JP" altLang="en-US" sz="18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4264842"/>
                  </a:ext>
                </a:extLst>
              </a:tr>
            </a:tbl>
          </a:graphicData>
        </a:graphic>
      </p:graphicFrame>
    </p:spTree>
    <p:extLst>
      <p:ext uri="{BB962C8B-B14F-4D97-AF65-F5344CB8AC3E}">
        <p14:creationId xmlns:p14="http://schemas.microsoft.com/office/powerpoint/2010/main" val="2099015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99F943A-A6DA-B145-4FE5-CEDD40785804}"/>
              </a:ext>
            </a:extLst>
          </p:cNvPr>
          <p:cNvSpPr>
            <a:spLocks noGrp="1"/>
          </p:cNvSpPr>
          <p:nvPr>
            <p:ph type="sldNum" sz="quarter" idx="4"/>
          </p:nvPr>
        </p:nvSpPr>
        <p:spPr/>
        <p:txBody>
          <a:bodyPr/>
          <a:lstStyle/>
          <a:p>
            <a:fld id="{420EA04B-0610-44E1-BBA9-CB539F9A7CEB}" type="slidenum">
              <a:rPr lang="ja-JP" altLang="en-US" sz="1000" smtClean="0"/>
              <a:pPr/>
              <a:t>31</a:t>
            </a:fld>
            <a:endParaRPr lang="ja-JP" altLang="en-US" sz="1000" dirty="0"/>
          </a:p>
        </p:txBody>
      </p:sp>
      <p:sp>
        <p:nvSpPr>
          <p:cNvPr id="4" name="テキスト ボックス 3">
            <a:extLst>
              <a:ext uri="{FF2B5EF4-FFF2-40B4-BE49-F238E27FC236}">
                <a16:creationId xmlns:a16="http://schemas.microsoft.com/office/drawing/2014/main" id="{AE9CB97C-D830-49C3-8D67-CF7B2DDE107F}"/>
              </a:ext>
            </a:extLst>
          </p:cNvPr>
          <p:cNvSpPr txBox="1">
            <a:spLocks noChangeAspect="1"/>
          </p:cNvSpPr>
          <p:nvPr/>
        </p:nvSpPr>
        <p:spPr>
          <a:xfrm>
            <a:off x="71735" y="360669"/>
            <a:ext cx="5782833" cy="338554"/>
          </a:xfrm>
          <a:prstGeom prst="rect">
            <a:avLst/>
          </a:prstGeom>
          <a:noFill/>
          <a:ln>
            <a:noFill/>
          </a:ln>
        </p:spPr>
        <p:txBody>
          <a:bodyPr wrap="square" lIns="0" rIns="0" rtlCol="0" anchor="ctr" anchorCtr="0">
            <a:spAutoFit/>
          </a:bodyPr>
          <a:lstStyle/>
          <a:p>
            <a:r>
              <a:rPr lang="en-US" altLang="ja-JP" sz="1600" b="1" dirty="0">
                <a:latin typeface="ＭＳ 明朝" panose="02020609040205080304" pitchFamily="17" charset="-128"/>
                <a:ea typeface="ＭＳ 明朝" panose="02020609040205080304" pitchFamily="17" charset="-128"/>
              </a:rPr>
              <a:t>1.</a:t>
            </a:r>
            <a:r>
              <a:rPr lang="ja-JP" altLang="en-US" sz="1600" b="1" dirty="0">
                <a:latin typeface="ＭＳ 明朝" panose="02020609040205080304" pitchFamily="17" charset="-128"/>
                <a:ea typeface="ＭＳ 明朝" panose="02020609040205080304" pitchFamily="17" charset="-128"/>
                <a:cs typeface="Times New Roman" pitchFamily="18" charset="0"/>
              </a:rPr>
              <a:t>次期データヘルス計画に係る分析･考察等</a:t>
            </a:r>
            <a:endParaRPr lang="en-US" altLang="ja-JP" sz="1600" b="1" dirty="0">
              <a:latin typeface="ＭＳ 明朝" panose="02020609040205080304" pitchFamily="17" charset="-128"/>
              <a:ea typeface="ＭＳ 明朝" panose="02020609040205080304" pitchFamily="17" charset="-128"/>
              <a:cs typeface="Times New Roman" pitchFamily="18" charset="0"/>
            </a:endParaRPr>
          </a:p>
        </p:txBody>
      </p:sp>
      <p:sp>
        <p:nvSpPr>
          <p:cNvPr id="3" name="タイトル_大_3">
            <a:extLst>
              <a:ext uri="{FF2B5EF4-FFF2-40B4-BE49-F238E27FC236}">
                <a16:creationId xmlns:a16="http://schemas.microsoft.com/office/drawing/2014/main" id="{7E6589D0-BECD-4B0D-5243-B3F776E4C7DB}"/>
              </a:ext>
            </a:extLst>
          </p:cNvPr>
          <p:cNvSpPr txBox="1">
            <a:spLocks noChangeAspect="1"/>
          </p:cNvSpPr>
          <p:nvPr/>
        </p:nvSpPr>
        <p:spPr>
          <a:xfrm>
            <a:off x="-1" y="-4836"/>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第</a:t>
            </a:r>
            <a:r>
              <a:rPr kumimoji="0" lang="en-US" altLang="ja-JP" b="1" kern="0" dirty="0">
                <a:solidFill>
                  <a:schemeClr val="tx1"/>
                </a:solidFill>
                <a:latin typeface="ＭＳ 明朝" panose="02020609040205080304" pitchFamily="17" charset="-128"/>
                <a:ea typeface="ＭＳ 明朝" panose="02020609040205080304" pitchFamily="17" charset="-128"/>
              </a:rPr>
              <a:t>4</a:t>
            </a:r>
            <a:r>
              <a:rPr kumimoji="0" lang="ja-JP" altLang="en-US" b="1" kern="0" dirty="0">
                <a:solidFill>
                  <a:schemeClr val="tx1"/>
                </a:solidFill>
                <a:latin typeface="ＭＳ 明朝" panose="02020609040205080304" pitchFamily="17" charset="-128"/>
                <a:ea typeface="ＭＳ 明朝" panose="02020609040205080304" pitchFamily="17" charset="-128"/>
              </a:rPr>
              <a:t>章 健康･医療情報等の分析</a:t>
            </a:r>
          </a:p>
        </p:txBody>
      </p:sp>
      <p:graphicFrame>
        <p:nvGraphicFramePr>
          <p:cNvPr id="7" name="表 6">
            <a:extLst>
              <a:ext uri="{FF2B5EF4-FFF2-40B4-BE49-F238E27FC236}">
                <a16:creationId xmlns:a16="http://schemas.microsoft.com/office/drawing/2014/main" id="{75D0D967-4B73-4128-8213-F84BBC8A7199}"/>
              </a:ext>
            </a:extLst>
          </p:cNvPr>
          <p:cNvGraphicFramePr>
            <a:graphicFrameLocks noGrp="1"/>
          </p:cNvGraphicFramePr>
          <p:nvPr>
            <p:extLst>
              <p:ext uri="{D42A27DB-BD31-4B8C-83A1-F6EECF244321}">
                <p14:modId xmlns:p14="http://schemas.microsoft.com/office/powerpoint/2010/main" val="4177281772"/>
              </p:ext>
            </p:extLst>
          </p:nvPr>
        </p:nvGraphicFramePr>
        <p:xfrm>
          <a:off x="93507" y="712768"/>
          <a:ext cx="6264695" cy="8267496"/>
        </p:xfrm>
        <a:graphic>
          <a:graphicData uri="http://schemas.openxmlformats.org/drawingml/2006/table">
            <a:tbl>
              <a:tblPr/>
              <a:tblGrid>
                <a:gridCol w="969536">
                  <a:extLst>
                    <a:ext uri="{9D8B030D-6E8A-4147-A177-3AD203B41FA5}">
                      <a16:colId xmlns:a16="http://schemas.microsoft.com/office/drawing/2014/main" val="2371662968"/>
                    </a:ext>
                  </a:extLst>
                </a:gridCol>
                <a:gridCol w="3977244">
                  <a:extLst>
                    <a:ext uri="{9D8B030D-6E8A-4147-A177-3AD203B41FA5}">
                      <a16:colId xmlns:a16="http://schemas.microsoft.com/office/drawing/2014/main" val="1106401621"/>
                    </a:ext>
                  </a:extLst>
                </a:gridCol>
                <a:gridCol w="648072">
                  <a:extLst>
                    <a:ext uri="{9D8B030D-6E8A-4147-A177-3AD203B41FA5}">
                      <a16:colId xmlns:a16="http://schemas.microsoft.com/office/drawing/2014/main" val="924548691"/>
                    </a:ext>
                  </a:extLst>
                </a:gridCol>
                <a:gridCol w="669843">
                  <a:extLst>
                    <a:ext uri="{9D8B030D-6E8A-4147-A177-3AD203B41FA5}">
                      <a16:colId xmlns:a16="http://schemas.microsoft.com/office/drawing/2014/main" val="253369993"/>
                    </a:ext>
                  </a:extLst>
                </a:gridCol>
              </a:tblGrid>
              <a:tr h="546864">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①健康･医療情報等の大分類</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②左記の大分類のうち、健康･医療情報等の分析に必要となる</a:t>
                      </a:r>
                      <a:b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b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各種データ等の分析結果</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必要に応じて適宜追加･削除</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参照データ</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③健康課題との対比</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844976972"/>
                  </a:ext>
                </a:extLst>
              </a:tr>
              <a:tr h="1750752">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平均寿命･</a:t>
                      </a:r>
                      <a:b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b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標準化死亡比等</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〇平均余命</a:t>
                      </a: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経年的にみると、 男女ともに県と比べてやや低い。</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男：</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80.3</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 (-1.0%) </a:t>
                      </a:r>
                    </a:p>
                    <a:p>
                      <a:pPr algn="l"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  </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女：</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87.5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(+0.5%))</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〇平均自立期間</a:t>
                      </a: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男女ともに県と比べて低い。</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男：</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79.1</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(-0.8%) </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･女：</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84.0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(-0%))</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〇死因別標準化死亡比</a:t>
                      </a: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男女ともに、急性心筋梗塞、脳梗塞、腎不全の割合が県と比べて高い。   </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  </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特に男性の急性心筋梗塞は県の約</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1.6</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倍、女性の脳梗塞は約</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1.4</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倍と高く</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なっている。</a:t>
                      </a: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〇町内の死亡の状況</a:t>
                      </a: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町内に占める死因の割合として、悪性新生物の割合が経年的に高い。</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KDB</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データ分析報告書･委託業者分析より</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Ⅴ</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Ⅵ</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0727504"/>
                  </a:ext>
                </a:extLst>
              </a:tr>
              <a:tr h="5904056">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医療費の分析</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〇入院医療費･入院外医療費</a:t>
                      </a:r>
                    </a:p>
                    <a:p>
                      <a:pPr algn="l"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国保～県と比較～</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・男性において、入院医療費で経年的に高いのは、糖尿病網膜症や大腸がん</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であり、直近ではともに県の約</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倍にもなる。</a:t>
                      </a: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・男性において、外来医療費で経年的に高いのは、前立腺がん、糖尿病関係、</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狭心症や脳梗塞･脂質異常症等であるが、県の</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倍までには達していない。</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また、大腸がんについては、令和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年度に急激に高くなり、県の</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倍にも</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なる。</a:t>
                      </a: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・男性の死因で多かった急性心筋梗塞であるが、入院･入院外医療費として</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は少なかったが、急性心筋梗塞を引き起こしやすい、糖尿病</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動脈硬化を</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促す</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といった疾病の医療費は県と比較しても高い。</a:t>
                      </a: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・女性において、入院医療費で経年的に高いのは、大腸がん、関節疾患、</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  </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糖尿病、高血圧症である。</a:t>
                      </a: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・女性において外来医療費で経年的に高いのは、大腸や子宮系のがん、脂質</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異常症や糖尿病関係、高血圧症等である。</a:t>
                      </a:r>
                    </a:p>
                    <a:p>
                      <a:pPr algn="l" fontAlgn="ct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国保～町内で比較～</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・男性において、入院医療費で多くの医療費を占めている疾病は、脳梗塞や</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肺･大腸がんであり、経年的にも多くの医療費を占めている。</a:t>
                      </a: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・男性において、外来医療費で多くの医療費を占めている疾病は、糖尿病</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関係、高血圧症であり、特に糖尿病や透析のある腎臓病は特に多い。</a:t>
                      </a: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・女性において、入院医療費で多くの医療費を占めている疾病は、高血圧</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性疾患、糖尿病、筋骨格系及び結合組織の疾患関節疾患である。</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特に高血圧性疾患と糖尿病の医療費が多い。</a:t>
                      </a: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・女性において、外来医療費で多くの医療費を占めている疾病は、糖尿病</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関係、脂質異常症、高血圧症、関節疾患である。特に糖尿病関係が経年的</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に上位である。</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レセプト分析より</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年において骨折医療費は</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2,928</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万円であり、入院医療費は</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2,458</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万円、</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外来医療費は</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470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万円である。そのうち、男性は</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62.0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％女性は</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38.0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％の構　</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成比である。</a:t>
                      </a: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・骨粗しょう症の医療費として</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2,508</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万円であり、そのうち男性は</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12.8</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％に</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対して女性は</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87.2</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％である。骨粗しょう症関連の骨折の内訳として、「椎</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体骨折」が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番多く構成比の</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53.4</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％を占めている。</a:t>
                      </a:r>
                    </a:p>
                    <a:p>
                      <a:pPr algn="l" fontAlgn="ct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〇ジェネリック医薬品普及率</a:t>
                      </a: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増加傾向にはあるが、だんだん増加率は緩やかになってきている。</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（伸び悩んでいる印象）</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〇重複、頻回受診数、重複服薬者数</a:t>
                      </a: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全体的にみると少しずつ減少してきている。</a:t>
                      </a:r>
                    </a:p>
                    <a:p>
                      <a:pPr algn="l" fontAlgn="ct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KDB</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データ分析報告書･委託業者分析より</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Ⅰ</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Ⅲ</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Ⅳ</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1027020"/>
                  </a:ext>
                </a:extLst>
              </a:tr>
            </a:tbl>
          </a:graphicData>
        </a:graphic>
      </p:graphicFrame>
    </p:spTree>
    <p:extLst>
      <p:ext uri="{BB962C8B-B14F-4D97-AF65-F5344CB8AC3E}">
        <p14:creationId xmlns:p14="http://schemas.microsoft.com/office/powerpoint/2010/main" val="4073428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99F943A-A6DA-B145-4FE5-CEDD40785804}"/>
              </a:ext>
            </a:extLst>
          </p:cNvPr>
          <p:cNvSpPr>
            <a:spLocks noGrp="1"/>
          </p:cNvSpPr>
          <p:nvPr>
            <p:ph type="sldNum" sz="quarter" idx="4"/>
          </p:nvPr>
        </p:nvSpPr>
        <p:spPr/>
        <p:txBody>
          <a:bodyPr/>
          <a:lstStyle/>
          <a:p>
            <a:fld id="{420EA04B-0610-44E1-BBA9-CB539F9A7CEB}" type="slidenum">
              <a:rPr lang="ja-JP" altLang="en-US" sz="1000" smtClean="0"/>
              <a:pPr/>
              <a:t>32</a:t>
            </a:fld>
            <a:endParaRPr lang="ja-JP" altLang="en-US" sz="1000" dirty="0"/>
          </a:p>
        </p:txBody>
      </p:sp>
      <p:graphicFrame>
        <p:nvGraphicFramePr>
          <p:cNvPr id="6" name="表 5">
            <a:extLst>
              <a:ext uri="{FF2B5EF4-FFF2-40B4-BE49-F238E27FC236}">
                <a16:creationId xmlns:a16="http://schemas.microsoft.com/office/drawing/2014/main" id="{FFA26E86-06CD-4CE6-955E-91AAD6A3EFA7}"/>
              </a:ext>
            </a:extLst>
          </p:cNvPr>
          <p:cNvGraphicFramePr>
            <a:graphicFrameLocks noGrp="1" noChangeAspect="1"/>
          </p:cNvGraphicFramePr>
          <p:nvPr>
            <p:extLst>
              <p:ext uri="{D42A27DB-BD31-4B8C-83A1-F6EECF244321}">
                <p14:modId xmlns:p14="http://schemas.microsoft.com/office/powerpoint/2010/main" val="2768657815"/>
              </p:ext>
            </p:extLst>
          </p:nvPr>
        </p:nvGraphicFramePr>
        <p:xfrm>
          <a:off x="107740" y="712768"/>
          <a:ext cx="6264694" cy="8251720"/>
        </p:xfrm>
        <a:graphic>
          <a:graphicData uri="http://schemas.openxmlformats.org/drawingml/2006/table">
            <a:tbl>
              <a:tblPr/>
              <a:tblGrid>
                <a:gridCol w="969536">
                  <a:extLst>
                    <a:ext uri="{9D8B030D-6E8A-4147-A177-3AD203B41FA5}">
                      <a16:colId xmlns:a16="http://schemas.microsoft.com/office/drawing/2014/main" val="2371662968"/>
                    </a:ext>
                  </a:extLst>
                </a:gridCol>
                <a:gridCol w="3963011">
                  <a:extLst>
                    <a:ext uri="{9D8B030D-6E8A-4147-A177-3AD203B41FA5}">
                      <a16:colId xmlns:a16="http://schemas.microsoft.com/office/drawing/2014/main" val="1106401621"/>
                    </a:ext>
                  </a:extLst>
                </a:gridCol>
                <a:gridCol w="648072">
                  <a:extLst>
                    <a:ext uri="{9D8B030D-6E8A-4147-A177-3AD203B41FA5}">
                      <a16:colId xmlns:a16="http://schemas.microsoft.com/office/drawing/2014/main" val="924548691"/>
                    </a:ext>
                  </a:extLst>
                </a:gridCol>
                <a:gridCol w="684075">
                  <a:extLst>
                    <a:ext uri="{9D8B030D-6E8A-4147-A177-3AD203B41FA5}">
                      <a16:colId xmlns:a16="http://schemas.microsoft.com/office/drawing/2014/main" val="253369993"/>
                    </a:ext>
                  </a:extLst>
                </a:gridCol>
              </a:tblGrid>
              <a:tr h="549158">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①健康･医療情報等の大分類</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②左記の大分類のうち、健康･医療情報等の分析に必要となる</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各種データ等の分析結果</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必要に応じて適宜追加･削除</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参照データ</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③健康課題との対比</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844976972"/>
                  </a:ext>
                </a:extLst>
              </a:tr>
              <a:tr h="4606218">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特定健康診査･特定保健指導等の</a:t>
                      </a:r>
                    </a:p>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健診データ</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質問票を含む</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の分析</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〇特定健診受診率、保健指導実施率</a:t>
                      </a: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・特定健診受診率については、コロナ渦に落ちこみ、徐々に回復してきてい　</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るが、未だ低い状況が続いている。</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代の受診率が低く年齢を増す毎</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に受診率が上がっている。</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代以降の男性・</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代の女性は県よりも受　</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診率が高い。</a:t>
                      </a: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・特定保健指導については、県よりも実施率は高く、経年比較しても年々</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上がっている。</a:t>
                      </a: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・全体的にがん検診の受診率が低いが、特に大腸がんの受診率が低い。</a:t>
                      </a: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・保健指導において、積極的支援の対象者のリスク因子では「血糖・血圧・</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脂質」に該当する方が最も多く、動機付け支援の対象者のリスクは「血</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圧」が最も多い。</a:t>
                      </a:r>
                    </a:p>
                    <a:p>
                      <a:pPr algn="l" fontAlgn="ct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〇内臓脂肪症候群割合について</a:t>
                      </a: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・該当者割合は県と比べて全体的に低い。予備群者の割合については</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50</a:t>
                      </a: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代の男性は県と比べて多く、女性については</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40.50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代前半で県より多い。</a:t>
                      </a:r>
                    </a:p>
                    <a:p>
                      <a:pPr algn="l" fontAlgn="ct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〇健診有所見者状況の年度推移</a:t>
                      </a: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・血圧、尿酸は県よりも高い傾向にある。</a:t>
                      </a: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・男性の血糖の値は経年的に県よりも高い傾向にある。</a:t>
                      </a: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・町内の有所見者で多いのは、</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LDL</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コレステロール、血糖、</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HbA1c</a:t>
                      </a:r>
                      <a:r>
                        <a:rPr lang="ja-JP" altLang="en-US" sz="900" b="0" i="0" u="none" strike="noStrike" dirty="0" err="1">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収縮期</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血圧である。</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HbA1c</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については、以前は県より高い数値であったが、令和</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年度内は県よりも低く経年比較しても減少しているが、まだまだ高い</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状況である。</a:t>
                      </a: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・女性については</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BMI</a:t>
                      </a:r>
                      <a:r>
                        <a:rPr lang="ja-JP" altLang="en-US" sz="900" b="0" i="0" u="none" strike="noStrike" dirty="0" err="1">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腹囲が県より高い。</a:t>
                      </a:r>
                    </a:p>
                    <a:p>
                      <a:pPr algn="l" fontAlgn="ct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〇質問票やアンケートの集計結果</a:t>
                      </a: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・県と比較して男女ともに運動習慣が少なく、歩行速度が遅い。女性につい</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r>
                        <a:rPr lang="ja-JP" altLang="en-US" sz="900" b="0" i="0" u="none" strike="noStrike" dirty="0" err="1">
                          <a:solidFill>
                            <a:srgbClr val="000000"/>
                          </a:solidFill>
                          <a:effectLst/>
                          <a:latin typeface="ＭＳ 明朝" panose="02020609040205080304" pitchFamily="17" charset="-128"/>
                          <a:ea typeface="ＭＳ 明朝" panose="02020609040205080304" pitchFamily="17" charset="-128"/>
                        </a:rPr>
                        <a:t>ては</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睡眠不足を感じている方が多い。</a:t>
                      </a: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・男性については、改善意欲がない方が県に比べて多い。</a:t>
                      </a: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・咀嚼</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_</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かみにくいと答える人の割合が、県と比べて高い傾向があるが、</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やや改善傾向である。</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KDB</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データ分析</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報告書・委託業者分析より</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Ⅱ</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Ⅳ</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Ⅶ</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Ⅷ</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0727504"/>
                  </a:ext>
                </a:extLst>
              </a:tr>
              <a:tr h="2016224">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レセプト・健診データ等を</a:t>
                      </a:r>
                    </a:p>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組み合わせた</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分析</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〇特定健診〇</a:t>
                      </a: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年度における特定健診受診率は</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36.9%</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であり県よりも高い数値と</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なっている。</a:t>
                      </a: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保健指導レベル該当者数は、平成</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年に比べて令和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年は減少傾向にある。</a:t>
                      </a: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積極的支援の対象者のリスク因子では「血糖・血圧・脂質」に該当する方　</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が最も多い。</a:t>
                      </a: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動機付け支援の対象者のリスクは「血圧」が最も多い。</a:t>
                      </a:r>
                    </a:p>
                    <a:p>
                      <a:pPr algn="l" fontAlgn="ct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〇糖尿病重症化予防事業〇</a:t>
                      </a: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中分類による疾病別統計では糖尿病が平成</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年～令和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年まで</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位となって</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いる。患者数順でも過去</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年で</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位以内に入っている。</a:t>
                      </a: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年は</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18</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人の透析患者がいたが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7</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人減少し令和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年では</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11</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人となって</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いる。</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委託業者</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分析より</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Ⅰ</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Ⅳ</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1027020"/>
                  </a:ext>
                </a:extLst>
              </a:tr>
              <a:tr h="1080120">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介護費関係の</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分析</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〇介護の状況</a:t>
                      </a: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年度において、要介護認定率の推移については県よりやや　</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低い認定率で推移しているが、町内での認定率はやや増加傾向である。ま</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た、要介護</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の割合が県と比べて多い。また、</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人当たりの居宅介護給</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付費は県と比べて低いが、施設介護給付費は県よりも</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1.3</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倍ほど多い。</a:t>
                      </a: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・要介護認定者有病割合では、心臓病、精神疾患、筋・骨疾患、高血圧症の</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割合が高い傾向にある。</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KDB</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データ分析報告書より</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Ⅸ</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Ⅹ</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235099"/>
                  </a:ext>
                </a:extLst>
              </a:tr>
            </a:tbl>
          </a:graphicData>
        </a:graphic>
      </p:graphicFrame>
    </p:spTree>
    <p:extLst>
      <p:ext uri="{BB962C8B-B14F-4D97-AF65-F5344CB8AC3E}">
        <p14:creationId xmlns:p14="http://schemas.microsoft.com/office/powerpoint/2010/main" val="979621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620075A6-5337-2B85-6423-BA6682D8E69A}"/>
              </a:ext>
            </a:extLst>
          </p:cNvPr>
          <p:cNvSpPr txBox="1">
            <a:spLocks/>
          </p:cNvSpPr>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z="1000" smtClean="0">
                <a:latin typeface="ＭＳ 明朝" panose="02020609040205080304" pitchFamily="17" charset="-128"/>
                <a:ea typeface="ＭＳ 明朝" panose="02020609040205080304" pitchFamily="17" charset="-128"/>
              </a:rPr>
              <a:pPr/>
              <a:t>33</a:t>
            </a:fld>
            <a:endParaRPr lang="ja-JP" altLang="en-US" sz="1000" dirty="0">
              <a:latin typeface="ＭＳ 明朝" panose="02020609040205080304" pitchFamily="17" charset="-128"/>
              <a:ea typeface="ＭＳ 明朝" panose="02020609040205080304" pitchFamily="17" charset="-128"/>
            </a:endParaRPr>
          </a:p>
        </p:txBody>
      </p:sp>
      <p:sp>
        <p:nvSpPr>
          <p:cNvPr id="3" name="テキスト ボックス 2">
            <a:extLst>
              <a:ext uri="{FF2B5EF4-FFF2-40B4-BE49-F238E27FC236}">
                <a16:creationId xmlns:a16="http://schemas.microsoft.com/office/drawing/2014/main" id="{283A0075-6C71-1E8D-BAB5-86BF86E0EFA6}"/>
              </a:ext>
            </a:extLst>
          </p:cNvPr>
          <p:cNvSpPr txBox="1">
            <a:spLocks/>
          </p:cNvSpPr>
          <p:nvPr/>
        </p:nvSpPr>
        <p:spPr>
          <a:xfrm>
            <a:off x="50800" y="35496"/>
            <a:ext cx="6242400" cy="338554"/>
          </a:xfrm>
          <a:prstGeom prst="rect">
            <a:avLst/>
          </a:prstGeom>
          <a:noFill/>
          <a:ln>
            <a:noFill/>
          </a:ln>
        </p:spPr>
        <p:txBody>
          <a:bodyPr wrap="square" lIns="0" rIns="90000" rtlCol="0">
            <a:spAutoFit/>
          </a:bodyPr>
          <a:lstStyle/>
          <a:p>
            <a:pPr lvl="0" fontAlgn="base">
              <a:spcBef>
                <a:spcPct val="0"/>
              </a:spcBef>
              <a:spcAft>
                <a:spcPct val="0"/>
              </a:spcAft>
            </a:pPr>
            <a:r>
              <a:rPr lang="en-US" altLang="ja-JP" sz="1600" b="1" dirty="0">
                <a:latin typeface="ＭＳ 明朝" panose="02020609040205080304" pitchFamily="17" charset="-128"/>
                <a:ea typeface="ＭＳ 明朝" panose="02020609040205080304" pitchFamily="17" charset="-128"/>
                <a:cs typeface="Times New Roman" pitchFamily="18" charset="0"/>
              </a:rPr>
              <a:t>2.</a:t>
            </a:r>
            <a:r>
              <a:rPr lang="ja-JP" altLang="en-US" sz="1600" b="1" dirty="0">
                <a:latin typeface="ＭＳ 明朝" panose="02020609040205080304" pitchFamily="17" charset="-128"/>
                <a:ea typeface="ＭＳ 明朝" panose="02020609040205080304" pitchFamily="17" charset="-128"/>
                <a:cs typeface="Times New Roman" pitchFamily="18" charset="0"/>
              </a:rPr>
              <a:t>医療費の基礎集計</a:t>
            </a:r>
            <a:endParaRPr lang="en-US" altLang="ja-JP" sz="1600" b="1" dirty="0">
              <a:latin typeface="ＭＳ 明朝" panose="02020609040205080304" pitchFamily="17" charset="-128"/>
              <a:ea typeface="ＭＳ 明朝" panose="02020609040205080304" pitchFamily="17" charset="-128"/>
              <a:cs typeface="Times New Roman" pitchFamily="18" charset="0"/>
            </a:endParaRPr>
          </a:p>
        </p:txBody>
      </p:sp>
      <p:sp>
        <p:nvSpPr>
          <p:cNvPr id="8" name="テキスト ボックス 7">
            <a:extLst>
              <a:ext uri="{FF2B5EF4-FFF2-40B4-BE49-F238E27FC236}">
                <a16:creationId xmlns:a16="http://schemas.microsoft.com/office/drawing/2014/main" id="{939B0708-B430-8E8F-1322-CB03BC402030}"/>
              </a:ext>
            </a:extLst>
          </p:cNvPr>
          <p:cNvSpPr txBox="1">
            <a:spLocks noChangeAspect="1"/>
          </p:cNvSpPr>
          <p:nvPr/>
        </p:nvSpPr>
        <p:spPr>
          <a:xfrm>
            <a:off x="165100" y="1133301"/>
            <a:ext cx="2782816" cy="276999"/>
          </a:xfrm>
          <a:prstGeom prst="rect">
            <a:avLst/>
          </a:prstGeom>
          <a:noFill/>
          <a:ln>
            <a:noFill/>
          </a:ln>
        </p:spPr>
        <p:txBody>
          <a:bodyPr wrap="square" lIns="0" rIns="90000" rtlCol="0">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年度別 医療費の状況</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13" name="テキスト ボックス 12">
            <a:extLst>
              <a:ext uri="{FF2B5EF4-FFF2-40B4-BE49-F238E27FC236}">
                <a16:creationId xmlns:a16="http://schemas.microsoft.com/office/drawing/2014/main" id="{28A3C9DF-1CEE-F942-27FB-6F77114F813A}"/>
              </a:ext>
            </a:extLst>
          </p:cNvPr>
          <p:cNvSpPr txBox="1">
            <a:spLocks noChangeAspect="1"/>
          </p:cNvSpPr>
          <p:nvPr/>
        </p:nvSpPr>
        <p:spPr>
          <a:xfrm>
            <a:off x="165100" y="4593295"/>
            <a:ext cx="2782816" cy="276999"/>
          </a:xfrm>
          <a:prstGeom prst="rect">
            <a:avLst/>
          </a:prstGeom>
          <a:noFill/>
          <a:ln>
            <a:noFill/>
          </a:ln>
        </p:spPr>
        <p:txBody>
          <a:bodyPr wrap="square" lIns="0" rIns="90000" rtlCol="0">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年度別 </a:t>
            </a:r>
            <a:r>
              <a:rPr lang="zh-TW" altLang="en-US" sz="1200" dirty="0">
                <a:latin typeface="ＭＳ 明朝" panose="02020609040205080304" pitchFamily="17" charset="-128"/>
                <a:ea typeface="ＭＳ 明朝" panose="02020609040205080304" pitchFamily="17" charset="-128"/>
                <a:cs typeface="Times New Roman" pitchFamily="18" charset="0"/>
              </a:rPr>
              <a:t>入院･外来別医療費</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15" name="テキスト ボックス 14">
            <a:extLst>
              <a:ext uri="{FF2B5EF4-FFF2-40B4-BE49-F238E27FC236}">
                <a16:creationId xmlns:a16="http://schemas.microsoft.com/office/drawing/2014/main" id="{C8C29D80-50E3-B1F8-5D3F-3D64C93AB758}"/>
              </a:ext>
            </a:extLst>
          </p:cNvPr>
          <p:cNvSpPr txBox="1">
            <a:spLocks noChangeAspect="1"/>
          </p:cNvSpPr>
          <p:nvPr/>
        </p:nvSpPr>
        <p:spPr>
          <a:xfrm>
            <a:off x="165099" y="3924250"/>
            <a:ext cx="5143163" cy="338554"/>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出典</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dirty="0">
                <a:latin typeface="ＭＳ 明朝" panose="02020609040205080304" pitchFamily="17" charset="-128"/>
                <a:ea typeface="ＭＳ 明朝" panose="02020609040205080304" pitchFamily="17" charset="-128"/>
                <a:cs typeface="Times New Roman" pitchFamily="18" charset="0"/>
              </a:rPr>
              <a:t>(KDB)</a:t>
            </a:r>
            <a:r>
              <a:rPr lang="ja-JP" altLang="en-US" sz="800" dirty="0">
                <a:latin typeface="ＭＳ 明朝" panose="02020609040205080304" pitchFamily="17" charset="-128"/>
                <a:ea typeface="ＭＳ 明朝" panose="02020609040205080304" pitchFamily="17" charset="-128"/>
                <a:cs typeface="Times New Roman" pitchFamily="18" charset="0"/>
              </a:rPr>
              <a:t>システム</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健診･医療･介護データからみる地域の健康課題</a:t>
            </a:r>
            <a:r>
              <a:rPr lang="en-US" altLang="ja-JP" sz="800" dirty="0">
                <a:latin typeface="ＭＳ 明朝" panose="02020609040205080304" pitchFamily="17" charset="-128"/>
                <a:ea typeface="ＭＳ 明朝" panose="02020609040205080304" pitchFamily="17" charset="-128"/>
                <a:cs typeface="Times New Roman" pitchFamily="18" charset="0"/>
              </a:rPr>
              <a:t>｣</a:t>
            </a:r>
          </a:p>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被保険者一人当たりの医療費</a:t>
            </a:r>
            <a:r>
              <a:rPr lang="en-US" altLang="ja-JP" sz="800" dirty="0">
                <a:latin typeface="ＭＳ 明朝" panose="02020609040205080304" pitchFamily="17" charset="-128"/>
                <a:ea typeface="ＭＳ 明朝" panose="02020609040205080304" pitchFamily="17" charset="-128"/>
                <a:cs typeface="Times New Roman" pitchFamily="18" charset="0"/>
              </a:rPr>
              <a:t>…1</a:t>
            </a:r>
            <a:r>
              <a:rPr lang="ja-JP" altLang="en-US" sz="800" dirty="0">
                <a:latin typeface="ＭＳ 明朝" panose="02020609040205080304" pitchFamily="17" charset="-128"/>
                <a:ea typeface="ＭＳ 明朝" panose="02020609040205080304" pitchFamily="17" charset="-128"/>
                <a:cs typeface="Times New Roman" pitchFamily="18" charset="0"/>
              </a:rPr>
              <a:t>カ月分相当。</a:t>
            </a:r>
            <a:endParaRPr lang="en-US" altLang="ja-JP" sz="800" dirty="0">
              <a:latin typeface="ＭＳ 明朝" panose="02020609040205080304" pitchFamily="17" charset="-128"/>
              <a:ea typeface="ＭＳ 明朝" panose="02020609040205080304" pitchFamily="17" charset="-128"/>
              <a:cs typeface="Times New Roman" pitchFamily="18" charset="0"/>
            </a:endParaRPr>
          </a:p>
        </p:txBody>
      </p:sp>
      <p:sp>
        <p:nvSpPr>
          <p:cNvPr id="4" name="テキスト ボックス 3">
            <a:extLst>
              <a:ext uri="{FF2B5EF4-FFF2-40B4-BE49-F238E27FC236}">
                <a16:creationId xmlns:a16="http://schemas.microsoft.com/office/drawing/2014/main" id="{93D24635-3FA9-99FD-090B-54C926B3CBFF}"/>
              </a:ext>
            </a:extLst>
          </p:cNvPr>
          <p:cNvSpPr txBox="1">
            <a:spLocks noChangeAspect="1"/>
          </p:cNvSpPr>
          <p:nvPr/>
        </p:nvSpPr>
        <p:spPr>
          <a:xfrm>
            <a:off x="165099" y="7380892"/>
            <a:ext cx="5143163" cy="215444"/>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出典</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dirty="0">
                <a:latin typeface="ＭＳ 明朝" panose="02020609040205080304" pitchFamily="17" charset="-128"/>
                <a:ea typeface="ＭＳ 明朝" panose="02020609040205080304" pitchFamily="17" charset="-128"/>
                <a:cs typeface="Times New Roman" pitchFamily="18" charset="0"/>
              </a:rPr>
              <a:t>(KDB)</a:t>
            </a:r>
            <a:r>
              <a:rPr lang="ja-JP" altLang="en-US" sz="800" dirty="0">
                <a:latin typeface="ＭＳ 明朝" panose="02020609040205080304" pitchFamily="17" charset="-128"/>
                <a:ea typeface="ＭＳ 明朝" panose="02020609040205080304" pitchFamily="17" charset="-128"/>
                <a:cs typeface="Times New Roman" pitchFamily="18" charset="0"/>
              </a:rPr>
              <a:t>システム</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地域の全体像の把握</a:t>
            </a:r>
            <a:r>
              <a:rPr lang="en-US" altLang="ja-JP" sz="800" dirty="0">
                <a:latin typeface="ＭＳ 明朝" panose="02020609040205080304" pitchFamily="17" charset="-128"/>
                <a:ea typeface="ＭＳ 明朝" panose="02020609040205080304" pitchFamily="17" charset="-128"/>
                <a:cs typeface="Times New Roman" pitchFamily="18" charset="0"/>
              </a:rPr>
              <a:t>｣</a:t>
            </a:r>
          </a:p>
        </p:txBody>
      </p:sp>
      <p:sp>
        <p:nvSpPr>
          <p:cNvPr id="2" name="タイトル 1">
            <a:extLst>
              <a:ext uri="{FF2B5EF4-FFF2-40B4-BE49-F238E27FC236}">
                <a16:creationId xmlns:a16="http://schemas.microsoft.com/office/drawing/2014/main" id="{1AF713E0-A603-C8C9-AA6C-C9262EFF67DA}"/>
              </a:ext>
            </a:extLst>
          </p:cNvPr>
          <p:cNvSpPr txBox="1">
            <a:spLocks/>
          </p:cNvSpPr>
          <p:nvPr/>
        </p:nvSpPr>
        <p:spPr>
          <a:xfrm>
            <a:off x="170434" y="352290"/>
            <a:ext cx="6238800" cy="555644"/>
          </a:xfrm>
          <a:prstGeom prst="rect">
            <a:avLst/>
          </a:prstGeom>
          <a:ln>
            <a:noFill/>
          </a:ln>
        </p:spPr>
        <p:txBody>
          <a:bodyPr vert="horz" lIns="0" tIns="43201" rIns="90000" bIns="43201" rtlCol="0" anchor="t">
            <a:spAutoFit/>
          </a:bodyPr>
          <a:lstStyle>
            <a:defPPr>
              <a:defRPr lang="ja-JP"/>
            </a:defPPr>
            <a:lvl1pPr fontAlgn="base">
              <a:lnSpc>
                <a:spcPct val="125000"/>
              </a:lnSpc>
              <a:spcBef>
                <a:spcPct val="0"/>
              </a:spcBef>
              <a:spcAft>
                <a:spcPct val="0"/>
              </a:spcAft>
              <a:tabLst>
                <a:tab pos="3054059" algn="l"/>
              </a:tabLst>
              <a:defRPr sz="1200">
                <a:latin typeface="ＭＳ 明朝" panose="02020609040205080304" pitchFamily="17" charset="-128"/>
                <a:ea typeface="ＭＳ 明朝" panose="02020609040205080304" pitchFamily="17" charset="-128"/>
                <a:cs typeface="+mj-cs"/>
              </a:defRPr>
            </a:lvl1pPr>
          </a:lstStyle>
          <a:p>
            <a:pPr algn="just"/>
            <a:r>
              <a:rPr lang="en-US" altLang="ja-JP" sz="1400" dirty="0"/>
              <a:t>(1)</a:t>
            </a:r>
            <a:r>
              <a:rPr lang="ja-JP" altLang="en-US" sz="1400" dirty="0"/>
              <a:t>医療費の状況</a:t>
            </a:r>
            <a:endParaRPr lang="en-US" altLang="ja-JP" sz="1400" dirty="0"/>
          </a:p>
          <a:p>
            <a:pPr algn="just"/>
            <a:r>
              <a:rPr lang="ja-JP" altLang="en-US" dirty="0"/>
              <a:t>　以下は</a:t>
            </a:r>
            <a:r>
              <a:rPr lang="ja-JP" altLang="en-US"/>
              <a:t>、</a:t>
            </a:r>
            <a:r>
              <a:rPr lang="ja-JP" altLang="en-US" sz="1200"/>
              <a:t>本町</a:t>
            </a:r>
            <a:r>
              <a:rPr lang="ja-JP" altLang="en-US"/>
              <a:t>の</a:t>
            </a:r>
            <a:r>
              <a:rPr lang="ja-JP" altLang="en-US" dirty="0"/>
              <a:t>医療費の状況を示したものです。</a:t>
            </a:r>
            <a:endParaRPr lang="ja-JP" altLang="ja-JP" dirty="0"/>
          </a:p>
        </p:txBody>
      </p:sp>
      <p:pic>
        <p:nvPicPr>
          <p:cNvPr id="9" name="図 8">
            <a:extLst>
              <a:ext uri="{FF2B5EF4-FFF2-40B4-BE49-F238E27FC236}">
                <a16:creationId xmlns:a16="http://schemas.microsoft.com/office/drawing/2014/main" id="{7FFA9E32-5CDE-4D67-A0BD-6B36474391D1}"/>
              </a:ext>
            </a:extLst>
          </p:cNvPr>
          <p:cNvPicPr>
            <a:picLocks noChangeAspect="1"/>
          </p:cNvPicPr>
          <p:nvPr/>
        </p:nvPicPr>
        <p:blipFill>
          <a:blip r:embed="rId2"/>
          <a:stretch>
            <a:fillRect/>
          </a:stretch>
        </p:blipFill>
        <p:spPr>
          <a:xfrm>
            <a:off x="165100" y="1417960"/>
            <a:ext cx="5143500" cy="2519216"/>
          </a:xfrm>
          <a:prstGeom prst="rect">
            <a:avLst/>
          </a:prstGeom>
        </p:spPr>
      </p:pic>
      <p:pic>
        <p:nvPicPr>
          <p:cNvPr id="10" name="図 9">
            <a:extLst>
              <a:ext uri="{FF2B5EF4-FFF2-40B4-BE49-F238E27FC236}">
                <a16:creationId xmlns:a16="http://schemas.microsoft.com/office/drawing/2014/main" id="{E738576C-E06A-4B06-8182-3B616DC3A37F}"/>
              </a:ext>
            </a:extLst>
          </p:cNvPr>
          <p:cNvPicPr>
            <a:picLocks noChangeAspect="1"/>
          </p:cNvPicPr>
          <p:nvPr/>
        </p:nvPicPr>
        <p:blipFill>
          <a:blip r:embed="rId3"/>
          <a:stretch>
            <a:fillRect/>
          </a:stretch>
        </p:blipFill>
        <p:spPr>
          <a:xfrm>
            <a:off x="165100" y="4867280"/>
            <a:ext cx="5143500" cy="2519216"/>
          </a:xfrm>
          <a:prstGeom prst="rect">
            <a:avLst/>
          </a:prstGeom>
        </p:spPr>
      </p:pic>
    </p:spTree>
    <p:extLst>
      <p:ext uri="{BB962C8B-B14F-4D97-AF65-F5344CB8AC3E}">
        <p14:creationId xmlns:p14="http://schemas.microsoft.com/office/powerpoint/2010/main" val="293151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620075A6-5337-2B85-6423-BA6682D8E69A}"/>
              </a:ext>
            </a:extLst>
          </p:cNvPr>
          <p:cNvSpPr txBox="1">
            <a:spLocks/>
          </p:cNvSpPr>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z="1000" smtClean="0">
                <a:latin typeface="ＭＳ 明朝" panose="02020609040205080304" pitchFamily="17" charset="-128"/>
                <a:ea typeface="ＭＳ 明朝" panose="02020609040205080304" pitchFamily="17" charset="-128"/>
              </a:rPr>
              <a:pPr/>
              <a:t>34</a:t>
            </a:fld>
            <a:endParaRPr lang="ja-JP" altLang="en-US" sz="1000" dirty="0">
              <a:latin typeface="ＭＳ 明朝" panose="02020609040205080304" pitchFamily="17" charset="-128"/>
              <a:ea typeface="ＭＳ 明朝" panose="02020609040205080304" pitchFamily="17" charset="-128"/>
            </a:endParaRPr>
          </a:p>
        </p:txBody>
      </p:sp>
      <p:sp>
        <p:nvSpPr>
          <p:cNvPr id="3" name="テキスト ボックス 2">
            <a:extLst>
              <a:ext uri="{FF2B5EF4-FFF2-40B4-BE49-F238E27FC236}">
                <a16:creationId xmlns:a16="http://schemas.microsoft.com/office/drawing/2014/main" id="{A7AE2148-83B1-94F5-C55A-E88F8E3B4D58}"/>
              </a:ext>
            </a:extLst>
          </p:cNvPr>
          <p:cNvSpPr txBox="1">
            <a:spLocks noChangeAspect="1"/>
          </p:cNvSpPr>
          <p:nvPr/>
        </p:nvSpPr>
        <p:spPr>
          <a:xfrm>
            <a:off x="165100" y="683568"/>
            <a:ext cx="4515147" cy="276999"/>
          </a:xfrm>
          <a:prstGeom prst="rect">
            <a:avLst/>
          </a:prstGeom>
          <a:noFill/>
          <a:ln>
            <a:noFill/>
          </a:ln>
        </p:spPr>
        <p:txBody>
          <a:bodyPr wrap="square" lIns="0" rIns="90000" rtlCol="0">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男女年齢階層別 被保険者一人当たりの</a:t>
            </a:r>
            <a:r>
              <a:rPr lang="ja-JP" altLang="en-US" sz="1200">
                <a:latin typeface="ＭＳ 明朝" panose="02020609040205080304" pitchFamily="17" charset="-128"/>
                <a:ea typeface="ＭＳ 明朝" panose="02020609040205080304" pitchFamily="17" charset="-128"/>
                <a:cs typeface="Times New Roman" pitchFamily="18" charset="0"/>
              </a:rPr>
              <a:t>医療費</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a:latin typeface="ＭＳ 明朝" panose="02020609040205080304" pitchFamily="17" charset="-128"/>
                <a:ea typeface="ＭＳ 明朝" panose="02020609040205080304" pitchFamily="17" charset="-128"/>
                <a:cs typeface="Times New Roman" pitchFamily="18" charset="0"/>
              </a:rPr>
              <a:t>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a:latin typeface="ＭＳ 明朝" panose="02020609040205080304" pitchFamily="17" charset="-128"/>
                <a:ea typeface="ＭＳ 明朝" panose="02020609040205080304" pitchFamily="17" charset="-128"/>
                <a:cs typeface="Times New Roman" pitchFamily="18" charset="0"/>
              </a:rPr>
              <a:t>年度</a:t>
            </a:r>
            <a:r>
              <a:rPr lang="en-US" altLang="ja-JP" sz="1200" dirty="0">
                <a:latin typeface="ＭＳ 明朝" panose="02020609040205080304" pitchFamily="17" charset="-128"/>
                <a:ea typeface="ＭＳ 明朝" panose="02020609040205080304" pitchFamily="17" charset="-128"/>
                <a:cs typeface="Times New Roman" pitchFamily="18" charset="0"/>
              </a:rPr>
              <a:t>)</a:t>
            </a:r>
          </a:p>
        </p:txBody>
      </p:sp>
      <p:sp>
        <p:nvSpPr>
          <p:cNvPr id="2" name="テキスト ボックス 1">
            <a:extLst>
              <a:ext uri="{FF2B5EF4-FFF2-40B4-BE49-F238E27FC236}">
                <a16:creationId xmlns:a16="http://schemas.microsoft.com/office/drawing/2014/main" id="{9999F882-217B-75B6-8859-7B7C89D70362}"/>
              </a:ext>
            </a:extLst>
          </p:cNvPr>
          <p:cNvSpPr txBox="1">
            <a:spLocks noChangeAspect="1"/>
          </p:cNvSpPr>
          <p:nvPr/>
        </p:nvSpPr>
        <p:spPr>
          <a:xfrm>
            <a:off x="165099" y="5095950"/>
            <a:ext cx="5143163" cy="215444"/>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出典</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dirty="0">
                <a:latin typeface="ＭＳ 明朝" panose="02020609040205080304" pitchFamily="17" charset="-128"/>
                <a:ea typeface="ＭＳ 明朝" panose="02020609040205080304" pitchFamily="17" charset="-128"/>
                <a:cs typeface="Times New Roman" pitchFamily="18" charset="0"/>
              </a:rPr>
              <a:t>(KDB)</a:t>
            </a:r>
            <a:r>
              <a:rPr lang="ja-JP" altLang="en-US" sz="800" dirty="0">
                <a:latin typeface="ＭＳ 明朝" panose="02020609040205080304" pitchFamily="17" charset="-128"/>
                <a:ea typeface="ＭＳ 明朝" panose="02020609040205080304" pitchFamily="17" charset="-128"/>
                <a:cs typeface="Times New Roman" pitchFamily="18" charset="0"/>
              </a:rPr>
              <a:t>システム</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疾病別医療費分析</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大分類</a:t>
            </a:r>
            <a:r>
              <a:rPr lang="en-US" altLang="ja-JP" sz="800" dirty="0">
                <a:latin typeface="ＭＳ 明朝" panose="02020609040205080304" pitchFamily="17" charset="-128"/>
                <a:ea typeface="ＭＳ 明朝" panose="02020609040205080304" pitchFamily="17" charset="-128"/>
                <a:cs typeface="Times New Roman" pitchFamily="18" charset="0"/>
              </a:rPr>
              <a:t>)｣</a:t>
            </a:r>
          </a:p>
        </p:txBody>
      </p:sp>
      <p:sp>
        <p:nvSpPr>
          <p:cNvPr id="9" name="タイトル 1">
            <a:extLst>
              <a:ext uri="{FF2B5EF4-FFF2-40B4-BE49-F238E27FC236}">
                <a16:creationId xmlns:a16="http://schemas.microsoft.com/office/drawing/2014/main" id="{9685439A-D2FD-2057-9178-46120360749F}"/>
              </a:ext>
            </a:extLst>
          </p:cNvPr>
          <p:cNvSpPr txBox="1">
            <a:spLocks noChangeAspect="1"/>
          </p:cNvSpPr>
          <p:nvPr/>
        </p:nvSpPr>
        <p:spPr>
          <a:xfrm>
            <a:off x="170434" y="190500"/>
            <a:ext cx="6238800" cy="517172"/>
          </a:xfrm>
          <a:prstGeom prst="rect">
            <a:avLst/>
          </a:prstGeom>
          <a:ln>
            <a:noFill/>
          </a:ln>
        </p:spPr>
        <p:txBody>
          <a:bodyPr vert="horz" lIns="0" tIns="43201" rIns="90000" bIns="43201" rtlCol="0" anchor="t">
            <a:spAutoFit/>
          </a:bodyPr>
          <a:lstStyle>
            <a:defPPr>
              <a:defRPr lang="ja-JP"/>
            </a:defPPr>
            <a:lvl1pPr fontAlgn="base">
              <a:lnSpc>
                <a:spcPct val="125000"/>
              </a:lnSpc>
              <a:spcBef>
                <a:spcPct val="0"/>
              </a:spcBef>
              <a:spcAft>
                <a:spcPct val="0"/>
              </a:spcAft>
              <a:tabLst>
                <a:tab pos="3054059" algn="l"/>
              </a:tabLst>
              <a:defRPr sz="1200">
                <a:latin typeface="ＭＳ 明朝" panose="02020609040205080304" pitchFamily="17" charset="-128"/>
                <a:ea typeface="ＭＳ 明朝" panose="02020609040205080304" pitchFamily="17" charset="-128"/>
                <a:cs typeface="+mj-cs"/>
              </a:defRPr>
            </a:lvl1pPr>
          </a:lstStyle>
          <a:p>
            <a:pPr algn="just"/>
            <a:r>
              <a:rPr lang="ja-JP" altLang="en-US" dirty="0"/>
              <a:t>　以下</a:t>
            </a:r>
            <a:r>
              <a:rPr lang="ja-JP" altLang="en-US"/>
              <a:t>は、令和</a:t>
            </a:r>
            <a:r>
              <a:rPr lang="en-US" altLang="ja-JP" dirty="0"/>
              <a:t>4</a:t>
            </a:r>
            <a:r>
              <a:rPr lang="ja-JP" altLang="en-US"/>
              <a:t>年度に</a:t>
            </a:r>
            <a:r>
              <a:rPr lang="ja-JP" altLang="en-US" dirty="0"/>
              <a:t>おける</a:t>
            </a:r>
            <a:r>
              <a:rPr lang="ja-JP" altLang="en-US"/>
              <a:t>、</a:t>
            </a:r>
            <a:r>
              <a:rPr lang="ja-JP" altLang="en-US" sz="1200"/>
              <a:t>本町</a:t>
            </a:r>
            <a:r>
              <a:rPr lang="ja-JP" altLang="en-US"/>
              <a:t>の</a:t>
            </a:r>
            <a:r>
              <a:rPr lang="ja-JP" altLang="en-US" dirty="0"/>
              <a:t>被保険者一人当たりの医療費を男女年齢階層別に示したものです。</a:t>
            </a:r>
            <a:endParaRPr lang="ja-JP" altLang="ja-JP" dirty="0"/>
          </a:p>
        </p:txBody>
      </p:sp>
      <p:pic>
        <p:nvPicPr>
          <p:cNvPr id="4" name="table76">
            <a:extLst>
              <a:ext uri="{FF2B5EF4-FFF2-40B4-BE49-F238E27FC236}">
                <a16:creationId xmlns:a16="http://schemas.microsoft.com/office/drawing/2014/main" id="{9D70C9CC-21AC-45AD-AD56-DB301E5014EF}"/>
              </a:ext>
            </a:extLst>
          </p:cNvPr>
          <p:cNvPicPr>
            <a:picLocks/>
          </p:cNvPicPr>
          <p:nvPr/>
        </p:nvPicPr>
        <p:blipFill>
          <a:blip r:embed="rId2"/>
          <a:stretch>
            <a:fillRect/>
          </a:stretch>
        </p:blipFill>
        <p:spPr>
          <a:xfrm>
            <a:off x="165100" y="965919"/>
            <a:ext cx="5761990" cy="4140200"/>
          </a:xfrm>
          <a:prstGeom prst="rect">
            <a:avLst/>
          </a:prstGeom>
        </p:spPr>
      </p:pic>
    </p:spTree>
    <p:extLst>
      <p:ext uri="{BB962C8B-B14F-4D97-AF65-F5344CB8AC3E}">
        <p14:creationId xmlns:p14="http://schemas.microsoft.com/office/powerpoint/2010/main" val="446735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620075A6-5337-2B85-6423-BA6682D8E69A}"/>
              </a:ext>
            </a:extLst>
          </p:cNvPr>
          <p:cNvSpPr txBox="1">
            <a:spLocks/>
          </p:cNvSpPr>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z="1000" smtClean="0">
                <a:latin typeface="ＭＳ 明朝" panose="02020609040205080304" pitchFamily="17" charset="-128"/>
                <a:ea typeface="ＭＳ 明朝" panose="02020609040205080304" pitchFamily="17" charset="-128"/>
              </a:rPr>
              <a:pPr/>
              <a:t>35</a:t>
            </a:fld>
            <a:endParaRPr lang="ja-JP" altLang="en-US" sz="1000" dirty="0">
              <a:latin typeface="ＭＳ 明朝" panose="02020609040205080304" pitchFamily="17" charset="-128"/>
              <a:ea typeface="ＭＳ 明朝" panose="02020609040205080304" pitchFamily="17" charset="-128"/>
            </a:endParaRPr>
          </a:p>
        </p:txBody>
      </p:sp>
      <p:sp>
        <p:nvSpPr>
          <p:cNvPr id="3" name="テキスト ボックス 2">
            <a:extLst>
              <a:ext uri="{FF2B5EF4-FFF2-40B4-BE49-F238E27FC236}">
                <a16:creationId xmlns:a16="http://schemas.microsoft.com/office/drawing/2014/main" id="{9BCE3007-3B18-DF57-9255-A5C380CAF7C0}"/>
              </a:ext>
            </a:extLst>
          </p:cNvPr>
          <p:cNvSpPr txBox="1">
            <a:spLocks noChangeAspect="1"/>
          </p:cNvSpPr>
          <p:nvPr/>
        </p:nvSpPr>
        <p:spPr>
          <a:xfrm>
            <a:off x="165100" y="702206"/>
            <a:ext cx="3358880" cy="276999"/>
          </a:xfrm>
          <a:prstGeom prst="rect">
            <a:avLst/>
          </a:prstGeom>
          <a:noFill/>
          <a:ln>
            <a:noFill/>
          </a:ln>
        </p:spPr>
        <p:txBody>
          <a:bodyPr wrap="square" lIns="0" rIns="90000" rtlCol="0">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年度別 被保険者一人当たりの医療費</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12" name="タイトル 1">
            <a:extLst>
              <a:ext uri="{FF2B5EF4-FFF2-40B4-BE49-F238E27FC236}">
                <a16:creationId xmlns:a16="http://schemas.microsoft.com/office/drawing/2014/main" id="{60F66AF6-964F-78FE-35EB-99087FF53305}"/>
              </a:ext>
            </a:extLst>
          </p:cNvPr>
          <p:cNvSpPr txBox="1">
            <a:spLocks noChangeAspect="1"/>
          </p:cNvSpPr>
          <p:nvPr/>
        </p:nvSpPr>
        <p:spPr>
          <a:xfrm>
            <a:off x="170434" y="190500"/>
            <a:ext cx="6238800" cy="286339"/>
          </a:xfrm>
          <a:prstGeom prst="rect">
            <a:avLst/>
          </a:prstGeom>
          <a:ln>
            <a:noFill/>
          </a:ln>
        </p:spPr>
        <p:txBody>
          <a:bodyPr vert="horz" lIns="0" tIns="43201" rIns="90000" bIns="43201" rtlCol="0" anchor="t">
            <a:spAutoFit/>
          </a:bodyPr>
          <a:lstStyle>
            <a:defPPr>
              <a:defRPr lang="ja-JP"/>
            </a:defPPr>
            <a:lvl1pPr fontAlgn="base">
              <a:lnSpc>
                <a:spcPct val="125000"/>
              </a:lnSpc>
              <a:spcBef>
                <a:spcPct val="0"/>
              </a:spcBef>
              <a:spcAft>
                <a:spcPct val="0"/>
              </a:spcAft>
              <a:tabLst>
                <a:tab pos="3054059" algn="l"/>
              </a:tabLst>
              <a:defRPr sz="1200">
                <a:latin typeface="ＭＳ 明朝" panose="02020609040205080304" pitchFamily="17" charset="-128"/>
                <a:ea typeface="ＭＳ 明朝" panose="02020609040205080304" pitchFamily="17" charset="-128"/>
                <a:cs typeface="+mj-cs"/>
              </a:defRPr>
            </a:lvl1pPr>
          </a:lstStyle>
          <a:p>
            <a:pPr algn="just"/>
            <a:r>
              <a:rPr lang="ja-JP" altLang="en-US" dirty="0"/>
              <a:t>　以下は、年度別の被保険者一人当たりの医療費を示したものです。</a:t>
            </a:r>
            <a:endParaRPr lang="ja-JP" altLang="ja-JP" dirty="0"/>
          </a:p>
        </p:txBody>
      </p:sp>
      <p:sp>
        <p:nvSpPr>
          <p:cNvPr id="14" name="テキスト ボックス 13">
            <a:extLst>
              <a:ext uri="{FF2B5EF4-FFF2-40B4-BE49-F238E27FC236}">
                <a16:creationId xmlns:a16="http://schemas.microsoft.com/office/drawing/2014/main" id="{15CF5313-E82D-521E-07AC-F8DDEDA6527F}"/>
              </a:ext>
            </a:extLst>
          </p:cNvPr>
          <p:cNvSpPr txBox="1">
            <a:spLocks/>
          </p:cNvSpPr>
          <p:nvPr/>
        </p:nvSpPr>
        <p:spPr>
          <a:xfrm>
            <a:off x="2728857" y="789000"/>
            <a:ext cx="637117" cy="215444"/>
          </a:xfrm>
          <a:prstGeom prst="rect">
            <a:avLst/>
          </a:prstGeom>
          <a:noFill/>
          <a:ln>
            <a:noFill/>
          </a:ln>
        </p:spPr>
        <p:txBody>
          <a:bodyPr wrap="square" lIns="0" rIns="0" rtlCol="0" anchor="b">
            <a:spAutoFit/>
          </a:bodyPr>
          <a:lstStyle/>
          <a:p>
            <a:pPr lvl="0" algn="r"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単位：円</a:t>
            </a:r>
            <a:endParaRPr lang="en-US" altLang="ja-JP" sz="800" dirty="0">
              <a:latin typeface="ＭＳ 明朝" panose="02020609040205080304" pitchFamily="17" charset="-128"/>
              <a:ea typeface="ＭＳ 明朝" panose="02020609040205080304" pitchFamily="17" charset="-128"/>
              <a:cs typeface="Times New Roman" pitchFamily="18" charset="0"/>
            </a:endParaRPr>
          </a:p>
        </p:txBody>
      </p:sp>
      <p:sp>
        <p:nvSpPr>
          <p:cNvPr id="2" name="テキスト ボックス 1">
            <a:extLst>
              <a:ext uri="{FF2B5EF4-FFF2-40B4-BE49-F238E27FC236}">
                <a16:creationId xmlns:a16="http://schemas.microsoft.com/office/drawing/2014/main" id="{F9827BD4-2F8A-4CE3-C1C5-16D26E842DCD}"/>
              </a:ext>
            </a:extLst>
          </p:cNvPr>
          <p:cNvSpPr txBox="1">
            <a:spLocks noChangeAspect="1"/>
          </p:cNvSpPr>
          <p:nvPr/>
        </p:nvSpPr>
        <p:spPr>
          <a:xfrm>
            <a:off x="165100" y="2891283"/>
            <a:ext cx="3358880" cy="276999"/>
          </a:xfrm>
          <a:prstGeom prst="rect">
            <a:avLst/>
          </a:prstGeom>
          <a:noFill/>
          <a:ln>
            <a:noFill/>
          </a:ln>
        </p:spPr>
        <p:txBody>
          <a:bodyPr wrap="square" lIns="0" rIns="90000" rtlCol="0">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年度別 被保険者一人当たりの医療費</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4" name="テキスト ボックス 3">
            <a:extLst>
              <a:ext uri="{FF2B5EF4-FFF2-40B4-BE49-F238E27FC236}">
                <a16:creationId xmlns:a16="http://schemas.microsoft.com/office/drawing/2014/main" id="{02B0F89B-4280-A06C-FB34-F6A64BDE7885}"/>
              </a:ext>
            </a:extLst>
          </p:cNvPr>
          <p:cNvSpPr txBox="1">
            <a:spLocks noChangeAspect="1"/>
          </p:cNvSpPr>
          <p:nvPr/>
        </p:nvSpPr>
        <p:spPr>
          <a:xfrm>
            <a:off x="165100" y="2151132"/>
            <a:ext cx="5143163" cy="338554"/>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出典</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dirty="0">
                <a:latin typeface="ＭＳ 明朝" panose="02020609040205080304" pitchFamily="17" charset="-128"/>
                <a:ea typeface="ＭＳ 明朝" panose="02020609040205080304" pitchFamily="17" charset="-128"/>
                <a:cs typeface="Times New Roman" pitchFamily="18" charset="0"/>
              </a:rPr>
              <a:t>(KDB)</a:t>
            </a:r>
            <a:r>
              <a:rPr lang="ja-JP" altLang="en-US" sz="800" dirty="0">
                <a:latin typeface="ＭＳ 明朝" panose="02020609040205080304" pitchFamily="17" charset="-128"/>
                <a:ea typeface="ＭＳ 明朝" panose="02020609040205080304" pitchFamily="17" charset="-128"/>
                <a:cs typeface="Times New Roman" pitchFamily="18" charset="0"/>
              </a:rPr>
              <a:t>システム</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健診･医療･介護データからみる地域の健康課題</a:t>
            </a:r>
            <a:r>
              <a:rPr lang="en-US" altLang="ja-JP" sz="800" dirty="0">
                <a:latin typeface="ＭＳ 明朝" panose="02020609040205080304" pitchFamily="17" charset="-128"/>
                <a:ea typeface="ＭＳ 明朝" panose="02020609040205080304" pitchFamily="17" charset="-128"/>
                <a:cs typeface="Times New Roman" pitchFamily="18" charset="0"/>
              </a:rPr>
              <a:t>｣</a:t>
            </a:r>
          </a:p>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被保険者一人当たりの医療費</a:t>
            </a:r>
            <a:r>
              <a:rPr lang="en-US" altLang="ja-JP" sz="800" dirty="0">
                <a:latin typeface="ＭＳ 明朝" panose="02020609040205080304" pitchFamily="17" charset="-128"/>
                <a:ea typeface="ＭＳ 明朝" panose="02020609040205080304" pitchFamily="17" charset="-128"/>
                <a:cs typeface="Times New Roman" pitchFamily="18" charset="0"/>
              </a:rPr>
              <a:t>…1</a:t>
            </a:r>
            <a:r>
              <a:rPr lang="ja-JP" altLang="en-US" sz="800" dirty="0">
                <a:latin typeface="ＭＳ 明朝" panose="02020609040205080304" pitchFamily="17" charset="-128"/>
                <a:ea typeface="ＭＳ 明朝" panose="02020609040205080304" pitchFamily="17" charset="-128"/>
                <a:cs typeface="Times New Roman" pitchFamily="18" charset="0"/>
              </a:rPr>
              <a:t>カ月分相当。</a:t>
            </a:r>
            <a:endParaRPr lang="en-US" altLang="ja-JP" sz="800" dirty="0">
              <a:latin typeface="ＭＳ 明朝" panose="02020609040205080304" pitchFamily="17" charset="-128"/>
              <a:ea typeface="ＭＳ 明朝" panose="02020609040205080304" pitchFamily="17" charset="-128"/>
              <a:cs typeface="Times New Roman" pitchFamily="18" charset="0"/>
            </a:endParaRPr>
          </a:p>
        </p:txBody>
      </p:sp>
      <p:sp>
        <p:nvSpPr>
          <p:cNvPr id="6" name="テキスト ボックス 5">
            <a:extLst>
              <a:ext uri="{FF2B5EF4-FFF2-40B4-BE49-F238E27FC236}">
                <a16:creationId xmlns:a16="http://schemas.microsoft.com/office/drawing/2014/main" id="{50C39017-DE4D-6554-278B-946908E9E650}"/>
              </a:ext>
            </a:extLst>
          </p:cNvPr>
          <p:cNvSpPr txBox="1">
            <a:spLocks noChangeAspect="1"/>
          </p:cNvSpPr>
          <p:nvPr/>
        </p:nvSpPr>
        <p:spPr>
          <a:xfrm>
            <a:off x="165100" y="5242063"/>
            <a:ext cx="5143163" cy="338554"/>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出典</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dirty="0">
                <a:latin typeface="ＭＳ 明朝" panose="02020609040205080304" pitchFamily="17" charset="-128"/>
                <a:ea typeface="ＭＳ 明朝" panose="02020609040205080304" pitchFamily="17" charset="-128"/>
                <a:cs typeface="Times New Roman" pitchFamily="18" charset="0"/>
              </a:rPr>
              <a:t>(KDB)</a:t>
            </a:r>
            <a:r>
              <a:rPr lang="ja-JP" altLang="en-US" sz="800" dirty="0">
                <a:latin typeface="ＭＳ 明朝" panose="02020609040205080304" pitchFamily="17" charset="-128"/>
                <a:ea typeface="ＭＳ 明朝" panose="02020609040205080304" pitchFamily="17" charset="-128"/>
                <a:cs typeface="Times New Roman" pitchFamily="18" charset="0"/>
              </a:rPr>
              <a:t>システム</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健診･医療･介護データからみる地域の健康課題</a:t>
            </a:r>
            <a:r>
              <a:rPr lang="en-US" altLang="ja-JP" sz="800" dirty="0">
                <a:latin typeface="ＭＳ 明朝" panose="02020609040205080304" pitchFamily="17" charset="-128"/>
                <a:ea typeface="ＭＳ 明朝" panose="02020609040205080304" pitchFamily="17" charset="-128"/>
                <a:cs typeface="Times New Roman" pitchFamily="18" charset="0"/>
              </a:rPr>
              <a:t>｣</a:t>
            </a:r>
          </a:p>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被保険者一人当たりの医療費</a:t>
            </a:r>
            <a:r>
              <a:rPr lang="en-US" altLang="ja-JP" sz="800" dirty="0">
                <a:latin typeface="ＭＳ 明朝" panose="02020609040205080304" pitchFamily="17" charset="-128"/>
                <a:ea typeface="ＭＳ 明朝" panose="02020609040205080304" pitchFamily="17" charset="-128"/>
                <a:cs typeface="Times New Roman" pitchFamily="18" charset="0"/>
              </a:rPr>
              <a:t>…1</a:t>
            </a:r>
            <a:r>
              <a:rPr lang="ja-JP" altLang="en-US" sz="800" dirty="0">
                <a:latin typeface="ＭＳ 明朝" panose="02020609040205080304" pitchFamily="17" charset="-128"/>
                <a:ea typeface="ＭＳ 明朝" panose="02020609040205080304" pitchFamily="17" charset="-128"/>
                <a:cs typeface="Times New Roman" pitchFamily="18" charset="0"/>
              </a:rPr>
              <a:t>カ月分相当。</a:t>
            </a:r>
            <a:endParaRPr lang="en-US" altLang="ja-JP" sz="800" dirty="0">
              <a:latin typeface="ＭＳ 明朝" panose="02020609040205080304" pitchFamily="17" charset="-128"/>
              <a:ea typeface="ＭＳ 明朝" panose="02020609040205080304" pitchFamily="17" charset="-128"/>
              <a:cs typeface="Times New Roman" pitchFamily="18" charset="0"/>
            </a:endParaRPr>
          </a:p>
        </p:txBody>
      </p:sp>
      <p:pic>
        <p:nvPicPr>
          <p:cNvPr id="11" name="図 10">
            <a:extLst>
              <a:ext uri="{FF2B5EF4-FFF2-40B4-BE49-F238E27FC236}">
                <a16:creationId xmlns:a16="http://schemas.microsoft.com/office/drawing/2014/main" id="{2294B900-EFBF-42A9-AD85-FC03172420D7}"/>
              </a:ext>
            </a:extLst>
          </p:cNvPr>
          <p:cNvPicPr>
            <a:picLocks noChangeAspect="1"/>
          </p:cNvPicPr>
          <p:nvPr/>
        </p:nvPicPr>
        <p:blipFill>
          <a:blip r:embed="rId2"/>
          <a:stretch>
            <a:fillRect/>
          </a:stretch>
        </p:blipFill>
        <p:spPr>
          <a:xfrm>
            <a:off x="165100" y="3175000"/>
            <a:ext cx="4738898" cy="2082800"/>
          </a:xfrm>
          <a:prstGeom prst="rect">
            <a:avLst/>
          </a:prstGeom>
        </p:spPr>
      </p:pic>
      <p:pic>
        <p:nvPicPr>
          <p:cNvPr id="13" name="図 12">
            <a:extLst>
              <a:ext uri="{FF2B5EF4-FFF2-40B4-BE49-F238E27FC236}">
                <a16:creationId xmlns:a16="http://schemas.microsoft.com/office/drawing/2014/main" id="{0392C094-F4B4-43C2-9C47-97EB186D6984}"/>
              </a:ext>
            </a:extLst>
          </p:cNvPr>
          <p:cNvPicPr>
            <a:picLocks noChangeAspect="1"/>
          </p:cNvPicPr>
          <p:nvPr/>
        </p:nvPicPr>
        <p:blipFill>
          <a:blip r:embed="rId3"/>
          <a:stretch>
            <a:fillRect/>
          </a:stretch>
        </p:blipFill>
        <p:spPr>
          <a:xfrm>
            <a:off x="165100" y="984251"/>
            <a:ext cx="3219003" cy="1174315"/>
          </a:xfrm>
          <a:prstGeom prst="rect">
            <a:avLst/>
          </a:prstGeom>
        </p:spPr>
      </p:pic>
    </p:spTree>
    <p:extLst>
      <p:ext uri="{BB962C8B-B14F-4D97-AF65-F5344CB8AC3E}">
        <p14:creationId xmlns:p14="http://schemas.microsoft.com/office/powerpoint/2010/main" val="2757616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620075A6-5337-2B85-6423-BA6682D8E69A}"/>
              </a:ext>
            </a:extLst>
          </p:cNvPr>
          <p:cNvSpPr txBox="1">
            <a:spLocks/>
          </p:cNvSpPr>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z="1000" smtClean="0">
                <a:latin typeface="ＭＳ 明朝" panose="02020609040205080304" pitchFamily="17" charset="-128"/>
                <a:ea typeface="ＭＳ 明朝" panose="02020609040205080304" pitchFamily="17" charset="-128"/>
              </a:rPr>
              <a:pPr/>
              <a:t>36</a:t>
            </a:fld>
            <a:endParaRPr lang="ja-JP" altLang="en-US" sz="1000" dirty="0">
              <a:latin typeface="ＭＳ 明朝" panose="02020609040205080304" pitchFamily="17" charset="-128"/>
              <a:ea typeface="ＭＳ 明朝" panose="02020609040205080304" pitchFamily="17" charset="-128"/>
            </a:endParaRPr>
          </a:p>
        </p:txBody>
      </p:sp>
      <p:sp>
        <p:nvSpPr>
          <p:cNvPr id="4" name="テキスト ボックス 3">
            <a:extLst>
              <a:ext uri="{FF2B5EF4-FFF2-40B4-BE49-F238E27FC236}">
                <a16:creationId xmlns:a16="http://schemas.microsoft.com/office/drawing/2014/main" id="{C69AC777-40CC-403A-AEE4-9F782D888806}"/>
              </a:ext>
            </a:extLst>
          </p:cNvPr>
          <p:cNvSpPr txBox="1">
            <a:spLocks noChangeAspect="1"/>
          </p:cNvSpPr>
          <p:nvPr/>
        </p:nvSpPr>
        <p:spPr>
          <a:xfrm>
            <a:off x="165099" y="728467"/>
            <a:ext cx="5379243" cy="276999"/>
          </a:xfrm>
          <a:prstGeom prst="rect">
            <a:avLst/>
          </a:prstGeom>
          <a:noFill/>
          <a:ln>
            <a:noFill/>
          </a:ln>
        </p:spPr>
        <p:txBody>
          <a:bodyPr wrap="square" lIns="0" rIns="90000" rtlCol="0">
            <a:spAutoFit/>
          </a:bodyPr>
          <a:lstStyle/>
          <a:p>
            <a:pPr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入院･標準化比</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医療費</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県＝</a:t>
            </a:r>
            <a:r>
              <a:rPr lang="en-US" altLang="ja-JP" sz="1200" dirty="0">
                <a:latin typeface="ＭＳ 明朝" panose="02020609040205080304" pitchFamily="17" charset="-128"/>
                <a:ea typeface="ＭＳ 明朝" panose="02020609040205080304" pitchFamily="17" charset="-128"/>
                <a:cs typeface="Times New Roman" pitchFamily="18" charset="0"/>
              </a:rPr>
              <a:t>100)</a:t>
            </a:r>
          </a:p>
        </p:txBody>
      </p:sp>
      <p:sp>
        <p:nvSpPr>
          <p:cNvPr id="9" name="Rectangle 5">
            <a:extLst>
              <a:ext uri="{FF2B5EF4-FFF2-40B4-BE49-F238E27FC236}">
                <a16:creationId xmlns:a16="http://schemas.microsoft.com/office/drawing/2014/main" id="{1AA0A615-B556-464F-BC71-F1793A2201D4}"/>
              </a:ext>
            </a:extLst>
          </p:cNvPr>
          <p:cNvSpPr>
            <a:spLocks noChangeAspect="1" noChangeArrowheads="1"/>
          </p:cNvSpPr>
          <p:nvPr/>
        </p:nvSpPr>
        <p:spPr bwMode="auto">
          <a:xfrm>
            <a:off x="166659" y="4852525"/>
            <a:ext cx="5369034"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zh-TW" altLang="en-US" sz="1200" dirty="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3</a:t>
            </a:r>
            <a:r>
              <a:rPr lang="zh-TW" altLang="en-US" sz="1200" dirty="0">
                <a:latin typeface="ＭＳ 明朝" panose="02020609040205080304" pitchFamily="17" charset="-128"/>
                <a:ea typeface="ＭＳ 明朝" panose="02020609040205080304" pitchFamily="17" charset="-128"/>
                <a:cs typeface="ＭＳ Ｐゴシック" pitchFamily="50" charset="-128"/>
              </a:rPr>
              <a:t>年度 </a:t>
            </a:r>
            <a:r>
              <a:rPr lang="ja-JP" altLang="en-US" sz="1200" dirty="0">
                <a:latin typeface="ＭＳ 明朝" panose="02020609040205080304" pitchFamily="17" charset="-128"/>
                <a:ea typeface="ＭＳ 明朝" panose="02020609040205080304" pitchFamily="17" charset="-128"/>
                <a:cs typeface="ＭＳ Ｐゴシック" pitchFamily="50" charset="-128"/>
              </a:rPr>
              <a:t>入院･標準化比</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医療費</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lang="en-US" altLang="zh-TW"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15" name="Rectangle 5">
            <a:extLst>
              <a:ext uri="{FF2B5EF4-FFF2-40B4-BE49-F238E27FC236}">
                <a16:creationId xmlns:a16="http://schemas.microsoft.com/office/drawing/2014/main" id="{3E0F74EB-E1EA-408D-B34C-79E94E126C17}"/>
              </a:ext>
            </a:extLst>
          </p:cNvPr>
          <p:cNvSpPr>
            <a:spLocks noChangeAspect="1" noChangeArrowheads="1"/>
          </p:cNvSpPr>
          <p:nvPr/>
        </p:nvSpPr>
        <p:spPr bwMode="auto">
          <a:xfrm>
            <a:off x="4414605" y="4899033"/>
            <a:ext cx="1100262" cy="23083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男性</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国民健康保険</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endParaRPr lang="en-US" altLang="zh-TW" sz="900" dirty="0">
              <a:latin typeface="ＭＳ 明朝" panose="02020609040205080304" pitchFamily="17" charset="-128"/>
              <a:ea typeface="ＭＳ 明朝" panose="02020609040205080304" pitchFamily="17" charset="-128"/>
              <a:cs typeface="ＭＳ Ｐゴシック" pitchFamily="50" charset="-128"/>
            </a:endParaRPr>
          </a:p>
        </p:txBody>
      </p:sp>
      <p:sp>
        <p:nvSpPr>
          <p:cNvPr id="16" name="Rectangle 5">
            <a:extLst>
              <a:ext uri="{FF2B5EF4-FFF2-40B4-BE49-F238E27FC236}">
                <a16:creationId xmlns:a16="http://schemas.microsoft.com/office/drawing/2014/main" id="{8F9D3898-714C-4956-AAD3-E7D176B79474}"/>
              </a:ext>
            </a:extLst>
          </p:cNvPr>
          <p:cNvSpPr>
            <a:spLocks noChangeAspect="1" noChangeArrowheads="1"/>
          </p:cNvSpPr>
          <p:nvPr/>
        </p:nvSpPr>
        <p:spPr bwMode="auto">
          <a:xfrm>
            <a:off x="3490019" y="782215"/>
            <a:ext cx="1100262" cy="23083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男性</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国民健康保険</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endParaRPr lang="en-US" altLang="zh-TW" sz="900" dirty="0">
              <a:latin typeface="ＭＳ 明朝" panose="02020609040205080304" pitchFamily="17" charset="-128"/>
              <a:ea typeface="ＭＳ 明朝" panose="02020609040205080304" pitchFamily="17" charset="-128"/>
              <a:cs typeface="ＭＳ Ｐゴシック" pitchFamily="50" charset="-128"/>
            </a:endParaRPr>
          </a:p>
        </p:txBody>
      </p:sp>
      <p:pic>
        <p:nvPicPr>
          <p:cNvPr id="17" name="図 16">
            <a:extLst>
              <a:ext uri="{FF2B5EF4-FFF2-40B4-BE49-F238E27FC236}">
                <a16:creationId xmlns:a16="http://schemas.microsoft.com/office/drawing/2014/main" id="{573A8E0A-967F-470F-8020-25714FCA3C67}"/>
              </a:ext>
            </a:extLst>
          </p:cNvPr>
          <p:cNvPicPr>
            <a:picLocks noChangeAspect="1"/>
          </p:cNvPicPr>
          <p:nvPr/>
        </p:nvPicPr>
        <p:blipFill>
          <a:blip r:embed="rId2"/>
          <a:stretch>
            <a:fillRect/>
          </a:stretch>
        </p:blipFill>
        <p:spPr>
          <a:xfrm>
            <a:off x="175311" y="5134459"/>
            <a:ext cx="5369034" cy="3484388"/>
          </a:xfrm>
          <a:prstGeom prst="rect">
            <a:avLst/>
          </a:prstGeom>
        </p:spPr>
      </p:pic>
      <p:sp>
        <p:nvSpPr>
          <p:cNvPr id="18" name="注釈文章 9">
            <a:extLst>
              <a:ext uri="{FF2B5EF4-FFF2-40B4-BE49-F238E27FC236}">
                <a16:creationId xmlns:a16="http://schemas.microsoft.com/office/drawing/2014/main" id="{E5226D75-7FFD-46D9-88A5-F1B8F91A3DB6}"/>
              </a:ext>
            </a:extLst>
          </p:cNvPr>
          <p:cNvSpPr txBox="1">
            <a:spLocks noChangeAspect="1"/>
          </p:cNvSpPr>
          <p:nvPr/>
        </p:nvSpPr>
        <p:spPr>
          <a:xfrm>
            <a:off x="165099" y="4406254"/>
            <a:ext cx="5782833" cy="216256"/>
          </a:xfrm>
          <a:prstGeom prst="rect">
            <a:avLst/>
          </a:prstGeom>
          <a:noFill/>
        </p:spPr>
        <p:txBody>
          <a:bodyPr wrap="square" lIns="0" rIns="90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疾病別医療費分析</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細小</a:t>
            </a:r>
            <a:r>
              <a:rPr lang="en-US" altLang="ja-JP" sz="800" dirty="0">
                <a:latin typeface="ＭＳ 明朝" panose="02020609040205080304" pitchFamily="17" charset="-128"/>
                <a:ea typeface="ＭＳ 明朝" panose="02020609040205080304" pitchFamily="17" charset="-128"/>
              </a:rPr>
              <a:t>82</a:t>
            </a:r>
            <a:r>
              <a:rPr lang="ja-JP" altLang="en-US" sz="800" dirty="0">
                <a:latin typeface="ＭＳ 明朝" panose="02020609040205080304" pitchFamily="17" charset="-128"/>
                <a:ea typeface="ＭＳ 明朝" panose="02020609040205080304" pitchFamily="17" charset="-128"/>
              </a:rPr>
              <a:t>分類</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19" name="注釈文章 9">
            <a:extLst>
              <a:ext uri="{FF2B5EF4-FFF2-40B4-BE49-F238E27FC236}">
                <a16:creationId xmlns:a16="http://schemas.microsoft.com/office/drawing/2014/main" id="{422262E0-BC85-493E-9637-5D33C1C6EC04}"/>
              </a:ext>
            </a:extLst>
          </p:cNvPr>
          <p:cNvSpPr txBox="1">
            <a:spLocks noChangeAspect="1"/>
          </p:cNvSpPr>
          <p:nvPr/>
        </p:nvSpPr>
        <p:spPr>
          <a:xfrm>
            <a:off x="175311" y="8604216"/>
            <a:ext cx="5782833" cy="216256"/>
          </a:xfrm>
          <a:prstGeom prst="rect">
            <a:avLst/>
          </a:prstGeom>
          <a:noFill/>
        </p:spPr>
        <p:txBody>
          <a:bodyPr wrap="square" lIns="0" rIns="90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疾病別医療費分析</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細小</a:t>
            </a:r>
            <a:r>
              <a:rPr lang="en-US" altLang="ja-JP" sz="800" dirty="0">
                <a:latin typeface="ＭＳ 明朝" panose="02020609040205080304" pitchFamily="17" charset="-128"/>
                <a:ea typeface="ＭＳ 明朝" panose="02020609040205080304" pitchFamily="17" charset="-128"/>
              </a:rPr>
              <a:t>82</a:t>
            </a:r>
            <a:r>
              <a:rPr lang="ja-JP" altLang="en-US" sz="800" dirty="0">
                <a:latin typeface="ＭＳ 明朝" panose="02020609040205080304" pitchFamily="17" charset="-128"/>
                <a:ea typeface="ＭＳ 明朝" panose="02020609040205080304" pitchFamily="17" charset="-128"/>
              </a:rPr>
              <a:t>分類</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3" name="タイトル 1">
            <a:extLst>
              <a:ext uri="{FF2B5EF4-FFF2-40B4-BE49-F238E27FC236}">
                <a16:creationId xmlns:a16="http://schemas.microsoft.com/office/drawing/2014/main" id="{CB7520AA-DB1D-CBDC-B033-A7963F88483A}"/>
              </a:ext>
            </a:extLst>
          </p:cNvPr>
          <p:cNvSpPr txBox="1">
            <a:spLocks noChangeAspect="1"/>
          </p:cNvSpPr>
          <p:nvPr/>
        </p:nvSpPr>
        <p:spPr>
          <a:xfrm>
            <a:off x="170434" y="190500"/>
            <a:ext cx="6238800" cy="517172"/>
          </a:xfrm>
          <a:prstGeom prst="rect">
            <a:avLst/>
          </a:prstGeom>
          <a:ln>
            <a:noFill/>
          </a:ln>
        </p:spPr>
        <p:txBody>
          <a:bodyPr vert="horz" lIns="0" tIns="43201" rIns="90000" bIns="43201" rtlCol="0" anchor="t">
            <a:spAutoFit/>
          </a:bodyPr>
          <a:lstStyle>
            <a:defPPr>
              <a:defRPr lang="ja-JP"/>
            </a:defPPr>
            <a:lvl1pPr fontAlgn="base">
              <a:lnSpc>
                <a:spcPct val="125000"/>
              </a:lnSpc>
              <a:spcBef>
                <a:spcPct val="0"/>
              </a:spcBef>
              <a:spcAft>
                <a:spcPct val="0"/>
              </a:spcAft>
              <a:tabLst>
                <a:tab pos="3054059" algn="l"/>
              </a:tabLst>
              <a:defRPr sz="1200">
                <a:latin typeface="ＭＳ 明朝" panose="02020609040205080304" pitchFamily="17" charset="-128"/>
                <a:ea typeface="ＭＳ 明朝" panose="02020609040205080304" pitchFamily="17" charset="-128"/>
                <a:cs typeface="+mj-cs"/>
              </a:defRPr>
            </a:lvl1pPr>
          </a:lstStyle>
          <a:p>
            <a:pPr algn="just"/>
            <a:r>
              <a:rPr lang="ja-JP" altLang="en-US" dirty="0">
                <a:solidFill>
                  <a:srgbClr val="FF0000"/>
                </a:solidFill>
              </a:rPr>
              <a:t>　</a:t>
            </a:r>
            <a:r>
              <a:rPr lang="ja-JP" altLang="en-US" dirty="0"/>
              <a:t>以下は、本町における男性の年度別及び令和</a:t>
            </a:r>
            <a:r>
              <a:rPr lang="en-US" altLang="ja-JP" dirty="0"/>
              <a:t>3</a:t>
            </a:r>
            <a:r>
              <a:rPr lang="ja-JP" altLang="en-US" dirty="0"/>
              <a:t>年度の入院・標準化比を示したものです。「大腸がん」、「糖尿病網膜症」、「脳梗塞」が高くなっています。</a:t>
            </a:r>
            <a:endParaRPr lang="en-US" altLang="ja-JP" dirty="0"/>
          </a:p>
        </p:txBody>
      </p:sp>
      <p:pic>
        <p:nvPicPr>
          <p:cNvPr id="10" name="図 9">
            <a:extLst>
              <a:ext uri="{FF2B5EF4-FFF2-40B4-BE49-F238E27FC236}">
                <a16:creationId xmlns:a16="http://schemas.microsoft.com/office/drawing/2014/main" id="{C3EE6CA9-538C-CD95-5B2B-46AFAA2CE877}"/>
              </a:ext>
            </a:extLst>
          </p:cNvPr>
          <p:cNvPicPr>
            <a:picLocks noChangeAspect="1"/>
          </p:cNvPicPr>
          <p:nvPr/>
        </p:nvPicPr>
        <p:blipFill>
          <a:blip r:embed="rId3"/>
          <a:stretch>
            <a:fillRect/>
          </a:stretch>
        </p:blipFill>
        <p:spPr>
          <a:xfrm>
            <a:off x="165099" y="1011244"/>
            <a:ext cx="4443140" cy="3416740"/>
          </a:xfrm>
          <a:prstGeom prst="rect">
            <a:avLst/>
          </a:prstGeom>
        </p:spPr>
      </p:pic>
    </p:spTree>
    <p:extLst>
      <p:ext uri="{BB962C8B-B14F-4D97-AF65-F5344CB8AC3E}">
        <p14:creationId xmlns:p14="http://schemas.microsoft.com/office/powerpoint/2010/main" val="623241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620075A6-5337-2B85-6423-BA6682D8E69A}"/>
              </a:ext>
            </a:extLst>
          </p:cNvPr>
          <p:cNvSpPr txBox="1">
            <a:spLocks/>
          </p:cNvSpPr>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z="1000" smtClean="0">
                <a:latin typeface="ＭＳ 明朝" panose="02020609040205080304" pitchFamily="17" charset="-128"/>
                <a:ea typeface="ＭＳ 明朝" panose="02020609040205080304" pitchFamily="17" charset="-128"/>
              </a:rPr>
              <a:pPr/>
              <a:t>37</a:t>
            </a:fld>
            <a:endParaRPr lang="ja-JP" altLang="en-US" sz="1000" dirty="0">
              <a:latin typeface="ＭＳ 明朝" panose="02020609040205080304" pitchFamily="17" charset="-128"/>
              <a:ea typeface="ＭＳ 明朝" panose="02020609040205080304" pitchFamily="17" charset="-128"/>
            </a:endParaRPr>
          </a:p>
        </p:txBody>
      </p:sp>
      <p:sp>
        <p:nvSpPr>
          <p:cNvPr id="4" name="テキスト ボックス 3">
            <a:extLst>
              <a:ext uri="{FF2B5EF4-FFF2-40B4-BE49-F238E27FC236}">
                <a16:creationId xmlns:a16="http://schemas.microsoft.com/office/drawing/2014/main" id="{C69AC777-40CC-403A-AEE4-9F782D888806}"/>
              </a:ext>
            </a:extLst>
          </p:cNvPr>
          <p:cNvSpPr txBox="1">
            <a:spLocks noChangeAspect="1"/>
          </p:cNvSpPr>
          <p:nvPr/>
        </p:nvSpPr>
        <p:spPr>
          <a:xfrm>
            <a:off x="165099" y="791967"/>
            <a:ext cx="5379243" cy="276999"/>
          </a:xfrm>
          <a:prstGeom prst="rect">
            <a:avLst/>
          </a:prstGeom>
          <a:noFill/>
          <a:ln>
            <a:noFill/>
          </a:ln>
        </p:spPr>
        <p:txBody>
          <a:bodyPr wrap="square" lIns="0" rIns="90000" rtlCol="0">
            <a:spAutoFit/>
          </a:bodyPr>
          <a:lstStyle/>
          <a:p>
            <a:pPr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入院外･標準化比</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医療費</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県＝</a:t>
            </a:r>
            <a:r>
              <a:rPr lang="en-US" altLang="ja-JP" sz="1200" dirty="0">
                <a:latin typeface="ＭＳ 明朝" panose="02020609040205080304" pitchFamily="17" charset="-128"/>
                <a:ea typeface="ＭＳ 明朝" panose="02020609040205080304" pitchFamily="17" charset="-128"/>
                <a:cs typeface="Times New Roman" pitchFamily="18" charset="0"/>
              </a:rPr>
              <a:t>100)</a:t>
            </a:r>
          </a:p>
        </p:txBody>
      </p:sp>
      <p:sp>
        <p:nvSpPr>
          <p:cNvPr id="9" name="Rectangle 5">
            <a:extLst>
              <a:ext uri="{FF2B5EF4-FFF2-40B4-BE49-F238E27FC236}">
                <a16:creationId xmlns:a16="http://schemas.microsoft.com/office/drawing/2014/main" id="{1AA0A615-B556-464F-BC71-F1793A2201D4}"/>
              </a:ext>
            </a:extLst>
          </p:cNvPr>
          <p:cNvSpPr>
            <a:spLocks noChangeAspect="1" noChangeArrowheads="1"/>
          </p:cNvSpPr>
          <p:nvPr/>
        </p:nvSpPr>
        <p:spPr bwMode="auto">
          <a:xfrm>
            <a:off x="166659" y="4852525"/>
            <a:ext cx="5369034"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zh-TW" altLang="en-US" sz="1200" dirty="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3</a:t>
            </a:r>
            <a:r>
              <a:rPr lang="zh-TW" altLang="en-US" sz="1200" dirty="0">
                <a:latin typeface="ＭＳ 明朝" panose="02020609040205080304" pitchFamily="17" charset="-128"/>
                <a:ea typeface="ＭＳ 明朝" panose="02020609040205080304" pitchFamily="17" charset="-128"/>
                <a:cs typeface="ＭＳ Ｐゴシック" pitchFamily="50" charset="-128"/>
              </a:rPr>
              <a:t>年度</a:t>
            </a:r>
            <a:r>
              <a:rPr lang="en-US" altLang="zh-TW" sz="1200" dirty="0">
                <a:latin typeface="ＭＳ 明朝" panose="02020609040205080304" pitchFamily="17" charset="-128"/>
                <a:ea typeface="ＭＳ 明朝" panose="02020609040205080304" pitchFamily="17" charset="-128"/>
                <a:cs typeface="ＭＳ Ｐゴシック" pitchFamily="50" charset="-128"/>
              </a:rPr>
              <a:t> </a:t>
            </a:r>
            <a:r>
              <a:rPr lang="ja-JP" altLang="en-US" sz="1200" dirty="0">
                <a:latin typeface="ＭＳ 明朝" panose="02020609040205080304" pitchFamily="17" charset="-128"/>
                <a:ea typeface="ＭＳ 明朝" panose="02020609040205080304" pitchFamily="17" charset="-128"/>
                <a:cs typeface="ＭＳ Ｐゴシック" pitchFamily="50" charset="-128"/>
              </a:rPr>
              <a:t>入院外･標準化比</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医療費</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lang="en-US" altLang="zh-TW"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13" name="Rectangle 5">
            <a:extLst>
              <a:ext uri="{FF2B5EF4-FFF2-40B4-BE49-F238E27FC236}">
                <a16:creationId xmlns:a16="http://schemas.microsoft.com/office/drawing/2014/main" id="{2B6B7478-832C-44B3-893A-F0B7C6A1E54A}"/>
              </a:ext>
            </a:extLst>
          </p:cNvPr>
          <p:cNvSpPr>
            <a:spLocks noChangeAspect="1" noChangeArrowheads="1"/>
          </p:cNvSpPr>
          <p:nvPr/>
        </p:nvSpPr>
        <p:spPr bwMode="auto">
          <a:xfrm>
            <a:off x="4414605" y="4899033"/>
            <a:ext cx="1100262" cy="23083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男性</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国民健康保険</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endParaRPr lang="en-US" altLang="zh-TW" sz="900" dirty="0">
              <a:latin typeface="ＭＳ 明朝" panose="02020609040205080304" pitchFamily="17" charset="-128"/>
              <a:ea typeface="ＭＳ 明朝" panose="02020609040205080304" pitchFamily="17" charset="-128"/>
              <a:cs typeface="ＭＳ Ｐゴシック" pitchFamily="50" charset="-128"/>
            </a:endParaRPr>
          </a:p>
        </p:txBody>
      </p:sp>
      <p:sp>
        <p:nvSpPr>
          <p:cNvPr id="14" name="Rectangle 5">
            <a:extLst>
              <a:ext uri="{FF2B5EF4-FFF2-40B4-BE49-F238E27FC236}">
                <a16:creationId xmlns:a16="http://schemas.microsoft.com/office/drawing/2014/main" id="{75531C68-947D-47C6-AC23-4286612FF3CE}"/>
              </a:ext>
            </a:extLst>
          </p:cNvPr>
          <p:cNvSpPr>
            <a:spLocks noChangeAspect="1" noChangeArrowheads="1"/>
          </p:cNvSpPr>
          <p:nvPr/>
        </p:nvSpPr>
        <p:spPr bwMode="auto">
          <a:xfrm>
            <a:off x="3430711" y="833015"/>
            <a:ext cx="1100262" cy="23083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男性</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国民健康保険</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endParaRPr lang="en-US" altLang="zh-TW" sz="900" dirty="0">
              <a:latin typeface="ＭＳ 明朝" panose="02020609040205080304" pitchFamily="17" charset="-128"/>
              <a:ea typeface="ＭＳ 明朝" panose="02020609040205080304" pitchFamily="17" charset="-128"/>
              <a:cs typeface="ＭＳ Ｐゴシック" pitchFamily="50" charset="-128"/>
            </a:endParaRPr>
          </a:p>
        </p:txBody>
      </p:sp>
      <p:sp>
        <p:nvSpPr>
          <p:cNvPr id="15" name="注釈文章 9">
            <a:extLst>
              <a:ext uri="{FF2B5EF4-FFF2-40B4-BE49-F238E27FC236}">
                <a16:creationId xmlns:a16="http://schemas.microsoft.com/office/drawing/2014/main" id="{7B232BB7-5414-42E5-8212-FD4C86DD5ED1}"/>
              </a:ext>
            </a:extLst>
          </p:cNvPr>
          <p:cNvSpPr txBox="1">
            <a:spLocks noChangeAspect="1"/>
          </p:cNvSpPr>
          <p:nvPr/>
        </p:nvSpPr>
        <p:spPr>
          <a:xfrm>
            <a:off x="165099" y="4406254"/>
            <a:ext cx="5782833" cy="216256"/>
          </a:xfrm>
          <a:prstGeom prst="rect">
            <a:avLst/>
          </a:prstGeom>
          <a:noFill/>
        </p:spPr>
        <p:txBody>
          <a:bodyPr wrap="square" lIns="0" rIns="90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疾病別医療費分析</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細小</a:t>
            </a:r>
            <a:r>
              <a:rPr lang="en-US" altLang="ja-JP" sz="800" dirty="0">
                <a:latin typeface="ＭＳ 明朝" panose="02020609040205080304" pitchFamily="17" charset="-128"/>
                <a:ea typeface="ＭＳ 明朝" panose="02020609040205080304" pitchFamily="17" charset="-128"/>
              </a:rPr>
              <a:t>82</a:t>
            </a:r>
            <a:r>
              <a:rPr lang="ja-JP" altLang="en-US" sz="800" dirty="0">
                <a:latin typeface="ＭＳ 明朝" panose="02020609040205080304" pitchFamily="17" charset="-128"/>
                <a:ea typeface="ＭＳ 明朝" panose="02020609040205080304" pitchFamily="17" charset="-128"/>
              </a:rPr>
              <a:t>分類</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16" name="注釈文章 9">
            <a:extLst>
              <a:ext uri="{FF2B5EF4-FFF2-40B4-BE49-F238E27FC236}">
                <a16:creationId xmlns:a16="http://schemas.microsoft.com/office/drawing/2014/main" id="{DCDFDFB8-E40F-4637-A05A-6FCD7F3EDAB7}"/>
              </a:ext>
            </a:extLst>
          </p:cNvPr>
          <p:cNvSpPr txBox="1">
            <a:spLocks noChangeAspect="1"/>
          </p:cNvSpPr>
          <p:nvPr/>
        </p:nvSpPr>
        <p:spPr>
          <a:xfrm>
            <a:off x="175311" y="8604216"/>
            <a:ext cx="5782833" cy="216256"/>
          </a:xfrm>
          <a:prstGeom prst="rect">
            <a:avLst/>
          </a:prstGeom>
          <a:noFill/>
        </p:spPr>
        <p:txBody>
          <a:bodyPr wrap="square" lIns="0" rIns="90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疾病別医療費分析</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細小</a:t>
            </a:r>
            <a:r>
              <a:rPr lang="en-US" altLang="ja-JP" sz="800" dirty="0">
                <a:latin typeface="ＭＳ 明朝" panose="02020609040205080304" pitchFamily="17" charset="-128"/>
                <a:ea typeface="ＭＳ 明朝" panose="02020609040205080304" pitchFamily="17" charset="-128"/>
              </a:rPr>
              <a:t>82</a:t>
            </a:r>
            <a:r>
              <a:rPr lang="ja-JP" altLang="en-US" sz="800" dirty="0">
                <a:latin typeface="ＭＳ 明朝" panose="02020609040205080304" pitchFamily="17" charset="-128"/>
                <a:ea typeface="ＭＳ 明朝" panose="02020609040205080304" pitchFamily="17" charset="-128"/>
              </a:rPr>
              <a:t>分類</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pic>
        <p:nvPicPr>
          <p:cNvPr id="6" name="図 5">
            <a:extLst>
              <a:ext uri="{FF2B5EF4-FFF2-40B4-BE49-F238E27FC236}">
                <a16:creationId xmlns:a16="http://schemas.microsoft.com/office/drawing/2014/main" id="{08A888AB-64A2-4CCE-8E34-9FC3E82FFFBF}"/>
              </a:ext>
            </a:extLst>
          </p:cNvPr>
          <p:cNvPicPr>
            <a:picLocks noChangeAspect="1"/>
          </p:cNvPicPr>
          <p:nvPr/>
        </p:nvPicPr>
        <p:blipFill>
          <a:blip r:embed="rId2"/>
          <a:stretch>
            <a:fillRect/>
          </a:stretch>
        </p:blipFill>
        <p:spPr>
          <a:xfrm>
            <a:off x="175310" y="5134459"/>
            <a:ext cx="5369034" cy="3485256"/>
          </a:xfrm>
          <a:prstGeom prst="rect">
            <a:avLst/>
          </a:prstGeom>
        </p:spPr>
      </p:pic>
      <p:sp>
        <p:nvSpPr>
          <p:cNvPr id="11" name="タイトル 1">
            <a:extLst>
              <a:ext uri="{FF2B5EF4-FFF2-40B4-BE49-F238E27FC236}">
                <a16:creationId xmlns:a16="http://schemas.microsoft.com/office/drawing/2014/main" id="{E06DCE09-8AAE-B3AB-8956-6ABED8DCD9EF}"/>
              </a:ext>
            </a:extLst>
          </p:cNvPr>
          <p:cNvSpPr txBox="1">
            <a:spLocks noChangeAspect="1"/>
          </p:cNvSpPr>
          <p:nvPr/>
        </p:nvSpPr>
        <p:spPr>
          <a:xfrm>
            <a:off x="170434" y="190500"/>
            <a:ext cx="6238800" cy="517172"/>
          </a:xfrm>
          <a:prstGeom prst="rect">
            <a:avLst/>
          </a:prstGeom>
          <a:ln>
            <a:noFill/>
          </a:ln>
        </p:spPr>
        <p:txBody>
          <a:bodyPr vert="horz" lIns="0" tIns="43201" rIns="90000" bIns="43201" rtlCol="0" anchor="t">
            <a:spAutoFit/>
          </a:bodyPr>
          <a:lstStyle>
            <a:defPPr>
              <a:defRPr lang="ja-JP"/>
            </a:defPPr>
            <a:lvl1pPr fontAlgn="base">
              <a:lnSpc>
                <a:spcPct val="125000"/>
              </a:lnSpc>
              <a:spcBef>
                <a:spcPct val="0"/>
              </a:spcBef>
              <a:spcAft>
                <a:spcPct val="0"/>
              </a:spcAft>
              <a:tabLst>
                <a:tab pos="3054059" algn="l"/>
              </a:tabLst>
              <a:defRPr sz="1200">
                <a:latin typeface="ＭＳ 明朝" panose="02020609040205080304" pitchFamily="17" charset="-128"/>
                <a:ea typeface="ＭＳ 明朝" panose="02020609040205080304" pitchFamily="17" charset="-128"/>
                <a:cs typeface="+mj-cs"/>
              </a:defRPr>
            </a:lvl1pPr>
          </a:lstStyle>
          <a:p>
            <a:pPr algn="just"/>
            <a:r>
              <a:rPr lang="ja-JP" altLang="en-US" dirty="0"/>
              <a:t>　以下は、本町における男性の年度別及び令和</a:t>
            </a:r>
            <a:r>
              <a:rPr lang="en-US" altLang="ja-JP" dirty="0"/>
              <a:t>3</a:t>
            </a:r>
            <a:r>
              <a:rPr lang="ja-JP" altLang="en-US" dirty="0"/>
              <a:t>年度の入院外・標準化比を示したものです。「前立腺がん」、「大腸がん」、「狭心症」が高くなっています。</a:t>
            </a:r>
            <a:endParaRPr lang="ja-JP" altLang="ja-JP" dirty="0"/>
          </a:p>
        </p:txBody>
      </p:sp>
      <p:pic>
        <p:nvPicPr>
          <p:cNvPr id="8" name="図 7">
            <a:extLst>
              <a:ext uri="{FF2B5EF4-FFF2-40B4-BE49-F238E27FC236}">
                <a16:creationId xmlns:a16="http://schemas.microsoft.com/office/drawing/2014/main" id="{D10E9372-6174-7F17-2AD6-266AFAE6C8AA}"/>
              </a:ext>
            </a:extLst>
          </p:cNvPr>
          <p:cNvPicPr>
            <a:picLocks noChangeAspect="1"/>
          </p:cNvPicPr>
          <p:nvPr/>
        </p:nvPicPr>
        <p:blipFill>
          <a:blip r:embed="rId3"/>
          <a:stretch>
            <a:fillRect/>
          </a:stretch>
        </p:blipFill>
        <p:spPr>
          <a:xfrm>
            <a:off x="187921" y="1066795"/>
            <a:ext cx="4361295" cy="3347040"/>
          </a:xfrm>
          <a:prstGeom prst="rect">
            <a:avLst/>
          </a:prstGeom>
        </p:spPr>
      </p:pic>
    </p:spTree>
    <p:extLst>
      <p:ext uri="{BB962C8B-B14F-4D97-AF65-F5344CB8AC3E}">
        <p14:creationId xmlns:p14="http://schemas.microsoft.com/office/powerpoint/2010/main" val="2750594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620075A6-5337-2B85-6423-BA6682D8E69A}"/>
              </a:ext>
            </a:extLst>
          </p:cNvPr>
          <p:cNvSpPr txBox="1">
            <a:spLocks/>
          </p:cNvSpPr>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z="1000" smtClean="0">
                <a:latin typeface="ＭＳ 明朝" panose="02020609040205080304" pitchFamily="17" charset="-128"/>
                <a:ea typeface="ＭＳ 明朝" panose="02020609040205080304" pitchFamily="17" charset="-128"/>
              </a:rPr>
              <a:pPr/>
              <a:t>38</a:t>
            </a:fld>
            <a:endParaRPr lang="ja-JP" altLang="en-US" sz="1000" dirty="0">
              <a:latin typeface="ＭＳ 明朝" panose="02020609040205080304" pitchFamily="17" charset="-128"/>
              <a:ea typeface="ＭＳ 明朝" panose="02020609040205080304" pitchFamily="17" charset="-128"/>
            </a:endParaRPr>
          </a:p>
        </p:txBody>
      </p:sp>
      <p:sp>
        <p:nvSpPr>
          <p:cNvPr id="4" name="テキスト ボックス 3">
            <a:extLst>
              <a:ext uri="{FF2B5EF4-FFF2-40B4-BE49-F238E27FC236}">
                <a16:creationId xmlns:a16="http://schemas.microsoft.com/office/drawing/2014/main" id="{C69AC777-40CC-403A-AEE4-9F782D888806}"/>
              </a:ext>
            </a:extLst>
          </p:cNvPr>
          <p:cNvSpPr txBox="1">
            <a:spLocks noChangeAspect="1"/>
          </p:cNvSpPr>
          <p:nvPr/>
        </p:nvSpPr>
        <p:spPr>
          <a:xfrm>
            <a:off x="165099" y="796499"/>
            <a:ext cx="5379243" cy="276999"/>
          </a:xfrm>
          <a:prstGeom prst="rect">
            <a:avLst/>
          </a:prstGeom>
          <a:noFill/>
          <a:ln>
            <a:noFill/>
          </a:ln>
        </p:spPr>
        <p:txBody>
          <a:bodyPr wrap="square" lIns="0" rIns="90000" rtlCol="0">
            <a:spAutoFit/>
          </a:bodyPr>
          <a:lstStyle/>
          <a:p>
            <a:pPr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入院･標準化比</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医療費</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県＝</a:t>
            </a:r>
            <a:r>
              <a:rPr lang="en-US" altLang="ja-JP" sz="1200" dirty="0">
                <a:latin typeface="ＭＳ 明朝" panose="02020609040205080304" pitchFamily="17" charset="-128"/>
                <a:ea typeface="ＭＳ 明朝" panose="02020609040205080304" pitchFamily="17" charset="-128"/>
                <a:cs typeface="Times New Roman" pitchFamily="18" charset="0"/>
              </a:rPr>
              <a:t>100)</a:t>
            </a:r>
          </a:p>
        </p:txBody>
      </p:sp>
      <p:sp>
        <p:nvSpPr>
          <p:cNvPr id="9" name="Rectangle 5">
            <a:extLst>
              <a:ext uri="{FF2B5EF4-FFF2-40B4-BE49-F238E27FC236}">
                <a16:creationId xmlns:a16="http://schemas.microsoft.com/office/drawing/2014/main" id="{1AA0A615-B556-464F-BC71-F1793A2201D4}"/>
              </a:ext>
            </a:extLst>
          </p:cNvPr>
          <p:cNvSpPr>
            <a:spLocks noChangeAspect="1" noChangeArrowheads="1"/>
          </p:cNvSpPr>
          <p:nvPr/>
        </p:nvSpPr>
        <p:spPr bwMode="auto">
          <a:xfrm>
            <a:off x="166659" y="5177540"/>
            <a:ext cx="5369034"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zh-TW" altLang="en-US" sz="1200" dirty="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3</a:t>
            </a:r>
            <a:r>
              <a:rPr lang="zh-TW" altLang="en-US" sz="1200" dirty="0">
                <a:latin typeface="ＭＳ 明朝" panose="02020609040205080304" pitchFamily="17" charset="-128"/>
                <a:ea typeface="ＭＳ 明朝" panose="02020609040205080304" pitchFamily="17" charset="-128"/>
                <a:cs typeface="ＭＳ Ｐゴシック" pitchFamily="50" charset="-128"/>
              </a:rPr>
              <a:t>年度 </a:t>
            </a:r>
            <a:r>
              <a:rPr lang="ja-JP" altLang="en-US" sz="1200" dirty="0">
                <a:latin typeface="ＭＳ 明朝" panose="02020609040205080304" pitchFamily="17" charset="-128"/>
                <a:ea typeface="ＭＳ 明朝" panose="02020609040205080304" pitchFamily="17" charset="-128"/>
                <a:cs typeface="ＭＳ Ｐゴシック" pitchFamily="50" charset="-128"/>
              </a:rPr>
              <a:t>入院･標準化比</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医療費</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lang="en-US" altLang="zh-TW"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12" name="Rectangle 5">
            <a:extLst>
              <a:ext uri="{FF2B5EF4-FFF2-40B4-BE49-F238E27FC236}">
                <a16:creationId xmlns:a16="http://schemas.microsoft.com/office/drawing/2014/main" id="{E596E793-A830-4052-9006-0B5A764A8589}"/>
              </a:ext>
            </a:extLst>
          </p:cNvPr>
          <p:cNvSpPr>
            <a:spLocks noChangeAspect="1" noChangeArrowheads="1"/>
          </p:cNvSpPr>
          <p:nvPr/>
        </p:nvSpPr>
        <p:spPr bwMode="auto">
          <a:xfrm>
            <a:off x="4414605" y="5224048"/>
            <a:ext cx="1100262" cy="23083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女性</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国民健康保険</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endParaRPr lang="en-US" altLang="zh-TW" sz="900" dirty="0">
              <a:latin typeface="ＭＳ 明朝" panose="02020609040205080304" pitchFamily="17" charset="-128"/>
              <a:ea typeface="ＭＳ 明朝" panose="02020609040205080304" pitchFamily="17" charset="-128"/>
              <a:cs typeface="ＭＳ Ｐゴシック" pitchFamily="50" charset="-128"/>
            </a:endParaRPr>
          </a:p>
        </p:txBody>
      </p:sp>
      <p:sp>
        <p:nvSpPr>
          <p:cNvPr id="13" name="Rectangle 5">
            <a:extLst>
              <a:ext uri="{FF2B5EF4-FFF2-40B4-BE49-F238E27FC236}">
                <a16:creationId xmlns:a16="http://schemas.microsoft.com/office/drawing/2014/main" id="{76249922-16D9-4B74-AE6B-D738C5EC1B6A}"/>
              </a:ext>
            </a:extLst>
          </p:cNvPr>
          <p:cNvSpPr>
            <a:spLocks noChangeAspect="1" noChangeArrowheads="1"/>
          </p:cNvSpPr>
          <p:nvPr/>
        </p:nvSpPr>
        <p:spPr bwMode="auto">
          <a:xfrm>
            <a:off x="3502719" y="854455"/>
            <a:ext cx="1100262" cy="23083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女性</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国民健康保険</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endParaRPr lang="en-US" altLang="zh-TW" sz="900" dirty="0">
              <a:latin typeface="ＭＳ 明朝" panose="02020609040205080304" pitchFamily="17" charset="-128"/>
              <a:ea typeface="ＭＳ 明朝" panose="02020609040205080304" pitchFamily="17" charset="-128"/>
              <a:cs typeface="ＭＳ Ｐゴシック" pitchFamily="50" charset="-128"/>
            </a:endParaRPr>
          </a:p>
        </p:txBody>
      </p:sp>
      <p:sp>
        <p:nvSpPr>
          <p:cNvPr id="14" name="注釈文章 9">
            <a:extLst>
              <a:ext uri="{FF2B5EF4-FFF2-40B4-BE49-F238E27FC236}">
                <a16:creationId xmlns:a16="http://schemas.microsoft.com/office/drawing/2014/main" id="{FA0B24CC-7DFE-46AB-A98C-322896959BF6}"/>
              </a:ext>
            </a:extLst>
          </p:cNvPr>
          <p:cNvSpPr txBox="1">
            <a:spLocks noChangeAspect="1"/>
          </p:cNvSpPr>
          <p:nvPr/>
        </p:nvSpPr>
        <p:spPr>
          <a:xfrm>
            <a:off x="165099" y="4859800"/>
            <a:ext cx="5782833" cy="216256"/>
          </a:xfrm>
          <a:prstGeom prst="rect">
            <a:avLst/>
          </a:prstGeom>
          <a:noFill/>
        </p:spPr>
        <p:txBody>
          <a:bodyPr wrap="square" lIns="0" rIns="90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疾病別医療費分析</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細小</a:t>
            </a:r>
            <a:r>
              <a:rPr lang="en-US" altLang="ja-JP" sz="800" dirty="0">
                <a:latin typeface="ＭＳ 明朝" panose="02020609040205080304" pitchFamily="17" charset="-128"/>
                <a:ea typeface="ＭＳ 明朝" panose="02020609040205080304" pitchFamily="17" charset="-128"/>
              </a:rPr>
              <a:t>82</a:t>
            </a:r>
            <a:r>
              <a:rPr lang="ja-JP" altLang="en-US" sz="800" dirty="0">
                <a:latin typeface="ＭＳ 明朝" panose="02020609040205080304" pitchFamily="17" charset="-128"/>
                <a:ea typeface="ＭＳ 明朝" panose="02020609040205080304" pitchFamily="17" charset="-128"/>
              </a:rPr>
              <a:t>分類</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15" name="注釈文章 9">
            <a:extLst>
              <a:ext uri="{FF2B5EF4-FFF2-40B4-BE49-F238E27FC236}">
                <a16:creationId xmlns:a16="http://schemas.microsoft.com/office/drawing/2014/main" id="{243656FD-4902-4F1D-9E07-C5A75A4E611A}"/>
              </a:ext>
            </a:extLst>
          </p:cNvPr>
          <p:cNvSpPr txBox="1">
            <a:spLocks noChangeAspect="1"/>
          </p:cNvSpPr>
          <p:nvPr/>
        </p:nvSpPr>
        <p:spPr>
          <a:xfrm>
            <a:off x="175311" y="8820240"/>
            <a:ext cx="5782833" cy="216256"/>
          </a:xfrm>
          <a:prstGeom prst="rect">
            <a:avLst/>
          </a:prstGeom>
          <a:noFill/>
        </p:spPr>
        <p:txBody>
          <a:bodyPr wrap="square" lIns="0" rIns="90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疾病別医療費分析</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細小</a:t>
            </a:r>
            <a:r>
              <a:rPr lang="en-US" altLang="ja-JP" sz="800" dirty="0">
                <a:latin typeface="ＭＳ 明朝" panose="02020609040205080304" pitchFamily="17" charset="-128"/>
                <a:ea typeface="ＭＳ 明朝" panose="02020609040205080304" pitchFamily="17" charset="-128"/>
              </a:rPr>
              <a:t>82</a:t>
            </a:r>
            <a:r>
              <a:rPr lang="ja-JP" altLang="en-US" sz="800" dirty="0">
                <a:latin typeface="ＭＳ 明朝" panose="02020609040205080304" pitchFamily="17" charset="-128"/>
                <a:ea typeface="ＭＳ 明朝" panose="02020609040205080304" pitchFamily="17" charset="-128"/>
              </a:rPr>
              <a:t>分類</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pic>
        <p:nvPicPr>
          <p:cNvPr id="16" name="図 15">
            <a:extLst>
              <a:ext uri="{FF2B5EF4-FFF2-40B4-BE49-F238E27FC236}">
                <a16:creationId xmlns:a16="http://schemas.microsoft.com/office/drawing/2014/main" id="{F74B5BF6-7970-405A-8DC5-181D55969ADF}"/>
              </a:ext>
            </a:extLst>
          </p:cNvPr>
          <p:cNvPicPr>
            <a:picLocks noChangeAspect="1"/>
          </p:cNvPicPr>
          <p:nvPr/>
        </p:nvPicPr>
        <p:blipFill>
          <a:blip r:embed="rId2"/>
          <a:stretch>
            <a:fillRect/>
          </a:stretch>
        </p:blipFill>
        <p:spPr>
          <a:xfrm>
            <a:off x="175311" y="5459474"/>
            <a:ext cx="5369034" cy="3376710"/>
          </a:xfrm>
          <a:prstGeom prst="rect">
            <a:avLst/>
          </a:prstGeom>
        </p:spPr>
      </p:pic>
      <p:sp>
        <p:nvSpPr>
          <p:cNvPr id="3" name="タイトル 1">
            <a:extLst>
              <a:ext uri="{FF2B5EF4-FFF2-40B4-BE49-F238E27FC236}">
                <a16:creationId xmlns:a16="http://schemas.microsoft.com/office/drawing/2014/main" id="{9C22988F-F7C4-37AD-ECEC-4DB71FFBFC41}"/>
              </a:ext>
            </a:extLst>
          </p:cNvPr>
          <p:cNvSpPr txBox="1">
            <a:spLocks noChangeAspect="1"/>
          </p:cNvSpPr>
          <p:nvPr/>
        </p:nvSpPr>
        <p:spPr>
          <a:xfrm>
            <a:off x="170434" y="190500"/>
            <a:ext cx="6238800" cy="517172"/>
          </a:xfrm>
          <a:prstGeom prst="rect">
            <a:avLst/>
          </a:prstGeom>
          <a:ln>
            <a:noFill/>
          </a:ln>
        </p:spPr>
        <p:txBody>
          <a:bodyPr vert="horz" lIns="0" tIns="43201" rIns="90000" bIns="43201" rtlCol="0" anchor="t">
            <a:spAutoFit/>
          </a:bodyPr>
          <a:lstStyle>
            <a:defPPr>
              <a:defRPr lang="ja-JP"/>
            </a:defPPr>
            <a:lvl1pPr fontAlgn="base">
              <a:lnSpc>
                <a:spcPct val="125000"/>
              </a:lnSpc>
              <a:spcBef>
                <a:spcPct val="0"/>
              </a:spcBef>
              <a:spcAft>
                <a:spcPct val="0"/>
              </a:spcAft>
              <a:tabLst>
                <a:tab pos="3054059" algn="l"/>
              </a:tabLst>
              <a:defRPr sz="1200">
                <a:latin typeface="ＭＳ 明朝" panose="02020609040205080304" pitchFamily="17" charset="-128"/>
                <a:ea typeface="ＭＳ 明朝" panose="02020609040205080304" pitchFamily="17" charset="-128"/>
                <a:cs typeface="+mj-cs"/>
              </a:defRPr>
            </a:lvl1pPr>
          </a:lstStyle>
          <a:p>
            <a:pPr algn="just"/>
            <a:r>
              <a:rPr lang="ja-JP" altLang="en-US" dirty="0"/>
              <a:t>　以下は、本町における女性の年度別及び令和</a:t>
            </a:r>
            <a:r>
              <a:rPr lang="en-US" altLang="ja-JP" dirty="0"/>
              <a:t>3</a:t>
            </a:r>
            <a:r>
              <a:rPr lang="ja-JP" altLang="en-US" dirty="0"/>
              <a:t>年度の入院・標準化比を示したものです。「大腸がん」、「胃がん」、「乳がん」が高くなっています。</a:t>
            </a:r>
            <a:endParaRPr lang="ja-JP" altLang="ja-JP" dirty="0"/>
          </a:p>
        </p:txBody>
      </p:sp>
      <p:pic>
        <p:nvPicPr>
          <p:cNvPr id="8" name="図 7">
            <a:extLst>
              <a:ext uri="{FF2B5EF4-FFF2-40B4-BE49-F238E27FC236}">
                <a16:creationId xmlns:a16="http://schemas.microsoft.com/office/drawing/2014/main" id="{837FE2EA-01CE-040C-BF25-A03DB26E5C21}"/>
              </a:ext>
            </a:extLst>
          </p:cNvPr>
          <p:cNvPicPr>
            <a:picLocks noChangeAspect="1"/>
          </p:cNvPicPr>
          <p:nvPr/>
        </p:nvPicPr>
        <p:blipFill>
          <a:blip r:embed="rId3"/>
          <a:stretch>
            <a:fillRect/>
          </a:stretch>
        </p:blipFill>
        <p:spPr>
          <a:xfrm>
            <a:off x="206439" y="1080920"/>
            <a:ext cx="4401799" cy="3773945"/>
          </a:xfrm>
          <a:prstGeom prst="rect">
            <a:avLst/>
          </a:prstGeom>
        </p:spPr>
      </p:pic>
    </p:spTree>
    <p:extLst>
      <p:ext uri="{BB962C8B-B14F-4D97-AF65-F5344CB8AC3E}">
        <p14:creationId xmlns:p14="http://schemas.microsoft.com/office/powerpoint/2010/main" val="3058924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noChangeAspect="1"/>
          </p:cNvGraphicFramePr>
          <p:nvPr>
            <p:extLst>
              <p:ext uri="{D42A27DB-BD31-4B8C-83A1-F6EECF244321}">
                <p14:modId xmlns:p14="http://schemas.microsoft.com/office/powerpoint/2010/main" val="1516147677"/>
              </p:ext>
            </p:extLst>
          </p:nvPr>
        </p:nvGraphicFramePr>
        <p:xfrm>
          <a:off x="170546" y="467236"/>
          <a:ext cx="6237894" cy="3296215"/>
        </p:xfrm>
        <a:graphic>
          <a:graphicData uri="http://schemas.openxmlformats.org/drawingml/2006/table">
            <a:tbl>
              <a:tblPr/>
              <a:tblGrid>
                <a:gridCol w="635560">
                  <a:extLst>
                    <a:ext uri="{9D8B030D-6E8A-4147-A177-3AD203B41FA5}">
                      <a16:colId xmlns:a16="http://schemas.microsoft.com/office/drawing/2014/main" val="20000"/>
                    </a:ext>
                  </a:extLst>
                </a:gridCol>
                <a:gridCol w="4966774">
                  <a:extLst>
                    <a:ext uri="{9D8B030D-6E8A-4147-A177-3AD203B41FA5}">
                      <a16:colId xmlns:a16="http://schemas.microsoft.com/office/drawing/2014/main" val="20001"/>
                    </a:ext>
                  </a:extLst>
                </a:gridCol>
                <a:gridCol w="635560">
                  <a:extLst>
                    <a:ext uri="{9D8B030D-6E8A-4147-A177-3AD203B41FA5}">
                      <a16:colId xmlns:a16="http://schemas.microsoft.com/office/drawing/2014/main" val="20002"/>
                    </a:ext>
                  </a:extLst>
                </a:gridCol>
              </a:tblGrid>
              <a:tr h="193895">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latin typeface="ＭＳ 明朝" panose="02020609040205080304" pitchFamily="17" charset="-128"/>
                          <a:ea typeface="ＭＳ 明朝" panose="02020609040205080304" pitchFamily="17" charset="-128"/>
                        </a:rPr>
                        <a:t> </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3</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章　特定健康診査に係る詳細分析</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pPr marL="0" indent="0" algn="l" rtl="0" fontAlgn="ctr"/>
                      <a:endParaRPr lang="zh-TW"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rtl="0"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335206435"/>
                  </a:ext>
                </a:extLst>
              </a:tr>
              <a:tr h="193895">
                <a:tc>
                  <a:txBody>
                    <a:bodyPr/>
                    <a:lstStyle/>
                    <a:p>
                      <a:pPr algn="l" rtl="0" fontAlgn="ctr"/>
                      <a:endParaRPr lang="ja-JP" altLang="en-US" sz="1100" b="0" i="0" u="none" strike="sngStrike" baseline="0" dirty="0">
                        <a:solidFill>
                          <a:schemeClr val="tx1"/>
                        </a:solidFill>
                        <a:highlight>
                          <a:srgbClr val="D9D9D9"/>
                        </a:highlight>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en-US" altLang="ja-JP" sz="1100" b="0" i="0" u="none" strike="noStrike" baseline="0" dirty="0">
                          <a:solidFill>
                            <a:schemeClr val="tx1"/>
                          </a:solidFill>
                          <a:effectLst/>
                          <a:latin typeface="ＭＳ 明朝" panose="02020609040205080304" pitchFamily="17" charset="-128"/>
                          <a:ea typeface="ＭＳ 明朝" panose="02020609040205080304" pitchFamily="17" charset="-128"/>
                        </a:rPr>
                        <a:t> 1.</a:t>
                      </a:r>
                      <a:r>
                        <a:rPr lang="ja-JP" altLang="en-US" sz="1100" b="0" i="0" u="none" strike="noStrike" baseline="0" dirty="0">
                          <a:solidFill>
                            <a:schemeClr val="tx1"/>
                          </a:solidFill>
                          <a:effectLst/>
                          <a:latin typeface="ＭＳ 明朝" panose="02020609040205080304" pitchFamily="17" charset="-128"/>
                          <a:ea typeface="ＭＳ 明朝" panose="02020609040205080304" pitchFamily="17" charset="-128"/>
                        </a:rPr>
                        <a:t>特定健診の受診者と未受診者の生活習慣病治療状況</a:t>
                      </a:r>
                      <a:endParaRPr lang="zh-TW" altLang="en-US" sz="1100" b="0" i="0" u="none" strike="noStrike" baseline="0"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73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844900615"/>
                  </a:ext>
                </a:extLst>
              </a:tr>
              <a:tr h="193895">
                <a:tc>
                  <a:txBody>
                    <a:bodyPr/>
                    <a:lstStyle/>
                    <a:p>
                      <a:pPr algn="l" rtl="0" fontAlgn="ctr"/>
                      <a:endParaRPr lang="ja-JP" altLang="en-US" sz="1100" b="0" i="0" u="none" strike="sngStrike" baseline="0" dirty="0">
                        <a:solidFill>
                          <a:schemeClr val="tx1"/>
                        </a:solidFill>
                        <a:highlight>
                          <a:srgbClr val="D9D9D9"/>
                        </a:highlight>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2.</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特定保健指導対象者に係る分析</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74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136353586"/>
                  </a:ext>
                </a:extLst>
              </a:tr>
              <a:tr h="193895">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latin typeface="ＭＳ 明朝" panose="02020609040205080304" pitchFamily="17" charset="-128"/>
                          <a:ea typeface="ＭＳ 明朝" panose="02020609040205080304" pitchFamily="17" charset="-128"/>
                        </a:rPr>
                        <a:t> </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4</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章　特定健康診査等実施計画</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pPr marL="0" indent="0" algn="l" rtl="0" fontAlgn="ctr"/>
                      <a:endParaRPr lang="zh-TW"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rtl="0"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1065832202"/>
                  </a:ext>
                </a:extLst>
              </a:tr>
              <a:tr h="1938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1.</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目標</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80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84367636"/>
                  </a:ext>
                </a:extLst>
              </a:tr>
              <a:tr h="1938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2.</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対象者数推計</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80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910677875"/>
                  </a:ext>
                </a:extLst>
              </a:tr>
              <a:tr h="1938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実施方法</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82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215561038"/>
                  </a:ext>
                </a:extLst>
              </a:tr>
              <a:tr h="1938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r>
                        <a:rPr kumimoji="1" lang="en-US" altLang="ja-JP" sz="1100" dirty="0">
                          <a:solidFill>
                            <a:schemeClr val="tx1"/>
                          </a:solidFill>
                          <a:latin typeface="ＭＳ 明朝" panose="02020609040205080304" pitchFamily="17" charset="-128"/>
                          <a:ea typeface="ＭＳ 明朝" panose="02020609040205080304" pitchFamily="17" charset="-128"/>
                        </a:rPr>
                        <a:t> 4.</a:t>
                      </a:r>
                      <a:r>
                        <a:rPr kumimoji="1" lang="ja-JP" altLang="en-US" sz="1100" dirty="0">
                          <a:solidFill>
                            <a:schemeClr val="tx1"/>
                          </a:solidFill>
                          <a:latin typeface="ＭＳ 明朝" panose="02020609040205080304" pitchFamily="17" charset="-128"/>
                          <a:ea typeface="ＭＳ 明朝" panose="02020609040205080304" pitchFamily="17" charset="-128"/>
                        </a:rPr>
                        <a:t>目標達成に向けての取り組み</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85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70250717"/>
                  </a:ext>
                </a:extLst>
              </a:tr>
              <a:tr h="1938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r>
                        <a:rPr kumimoji="1" lang="en-US" altLang="ja-JP" sz="1100" dirty="0">
                          <a:solidFill>
                            <a:schemeClr val="tx1"/>
                          </a:solidFill>
                          <a:latin typeface="ＭＳ 明朝" panose="02020609040205080304" pitchFamily="17" charset="-128"/>
                          <a:ea typeface="ＭＳ 明朝" panose="02020609040205080304" pitchFamily="17" charset="-128"/>
                        </a:rPr>
                        <a:t> 5.</a:t>
                      </a:r>
                      <a:r>
                        <a:rPr kumimoji="1" lang="ja-JP" altLang="en-US" sz="1100" dirty="0">
                          <a:solidFill>
                            <a:schemeClr val="tx1"/>
                          </a:solidFill>
                          <a:latin typeface="ＭＳ 明朝" panose="02020609040205080304" pitchFamily="17" charset="-128"/>
                          <a:ea typeface="ＭＳ 明朝" panose="02020609040205080304" pitchFamily="17" charset="-128"/>
                        </a:rPr>
                        <a:t>実施スケジュール</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86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398859752"/>
                  </a:ext>
                </a:extLst>
              </a:tr>
              <a:tr h="193895">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latin typeface="ＭＳ 明朝" panose="02020609040205080304" pitchFamily="17" charset="-128"/>
                          <a:ea typeface="ＭＳ 明朝" panose="02020609040205080304" pitchFamily="17" charset="-128"/>
                        </a:rPr>
                        <a:t> </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　</a:t>
                      </a:r>
                      <a:r>
                        <a:rPr kumimoji="0" lang="ja-JP" altLang="en-US" sz="1100" b="0" i="0" u="none" strike="noStrike" kern="0" dirty="0">
                          <a:solidFill>
                            <a:schemeClr val="tx1"/>
                          </a:solidFill>
                          <a:latin typeface="ＭＳ 明朝" panose="02020609040205080304" pitchFamily="17" charset="-128"/>
                          <a:ea typeface="ＭＳ 明朝" panose="02020609040205080304" pitchFamily="17" charset="-128"/>
                        </a:rPr>
                        <a:t>第</a:t>
                      </a:r>
                      <a:r>
                        <a:rPr kumimoji="0" lang="en-US" altLang="ja-JP" sz="1100" b="0" i="0" u="none" strike="noStrike" kern="0" dirty="0">
                          <a:solidFill>
                            <a:schemeClr val="tx1"/>
                          </a:solidFill>
                          <a:latin typeface="ＭＳ 明朝" panose="02020609040205080304" pitchFamily="17" charset="-128"/>
                          <a:ea typeface="ＭＳ 明朝" panose="02020609040205080304" pitchFamily="17" charset="-128"/>
                        </a:rPr>
                        <a:t>5</a:t>
                      </a:r>
                      <a:r>
                        <a:rPr kumimoji="0" lang="ja-JP" altLang="en-US" sz="1100" b="0" i="0" u="none" strike="noStrike" kern="0" dirty="0">
                          <a:solidFill>
                            <a:schemeClr val="tx1"/>
                          </a:solidFill>
                          <a:latin typeface="ＭＳ 明朝" panose="02020609040205080304" pitchFamily="17" charset="-128"/>
                          <a:ea typeface="ＭＳ 明朝" panose="02020609040205080304" pitchFamily="17" charset="-128"/>
                        </a:rPr>
                        <a:t>章　その他</a:t>
                      </a: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endParaRPr kumimoji="1" lang="ja-JP" altLang="en-US"/>
                    </a:p>
                  </a:txBody>
                  <a:tcPr/>
                </a:tc>
                <a:tc>
                  <a:txBody>
                    <a:bodyPr/>
                    <a:lstStyle/>
                    <a:p>
                      <a:pPr algn="ctr" rtl="0"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31274521"/>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1.</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個人情報の保護</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87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850425405"/>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2.</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特定健康診査等実施計画の公表及び周知</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87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473740934"/>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3.</a:t>
                      </a:r>
                      <a:r>
                        <a:rPr kumimoji="1" lang="ja-JP" altLang="en-US" sz="1100" b="0" i="0" u="none" strike="noStrike" kern="1200" dirty="0">
                          <a:solidFill>
                            <a:schemeClr val="tx1"/>
                          </a:solidFill>
                          <a:effectLst/>
                          <a:latin typeface="ＭＳ 明朝" panose="02020609040205080304" pitchFamily="17" charset="-128"/>
                          <a:ea typeface="ＭＳ 明朝" panose="02020609040205080304" pitchFamily="17" charset="-128"/>
                          <a:cs typeface="+mn-cs"/>
                        </a:rPr>
                        <a:t>特定健康診査等実施計画の評価及び見直し</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87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679507663"/>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4.</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他の健診との連携</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87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887614067"/>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b="0" dirty="0">
                          <a:solidFill>
                            <a:schemeClr val="tx1"/>
                          </a:solidFill>
                          <a:latin typeface="ＭＳ 明朝" panose="02020609040205080304" pitchFamily="17" charset="-128"/>
                          <a:ea typeface="ＭＳ 明朝" panose="02020609040205080304" pitchFamily="17" charset="-128"/>
                          <a:cs typeface="Times New Roman" pitchFamily="18" charset="0"/>
                        </a:rPr>
                        <a:t> 5.</a:t>
                      </a:r>
                      <a:r>
                        <a:rPr lang="ja-JP" altLang="en-US" sz="1100" b="0" dirty="0">
                          <a:solidFill>
                            <a:schemeClr val="tx1"/>
                          </a:solidFill>
                          <a:latin typeface="ＭＳ 明朝" panose="02020609040205080304" pitchFamily="17" charset="-128"/>
                          <a:ea typeface="ＭＳ 明朝" panose="02020609040205080304" pitchFamily="17" charset="-128"/>
                          <a:cs typeface="Times New Roman" pitchFamily="18" charset="0"/>
                        </a:rPr>
                        <a:t>実施体制の確保及び実施方法の改善</a:t>
                      </a:r>
                      <a:endParaRPr lang="en-US" altLang="ja-JP" sz="1100" b="0" dirty="0">
                        <a:solidFill>
                          <a:schemeClr val="tx1"/>
                        </a:solidFill>
                        <a:latin typeface="ＭＳ 明朝" panose="02020609040205080304" pitchFamily="17" charset="-128"/>
                        <a:ea typeface="ＭＳ 明朝" panose="02020609040205080304" pitchFamily="17" charset="-128"/>
                        <a:cs typeface="Times New Roman" pitchFamily="18"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87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894076185"/>
                  </a:ext>
                </a:extLst>
              </a:tr>
              <a:tr h="193895">
                <a:tc gridSpan="2">
                  <a:txBody>
                    <a:bodyPr/>
                    <a:lstStyle/>
                    <a:p>
                      <a:pPr algn="l" rtl="0" fontAlgn="ctr"/>
                      <a:r>
                        <a:rPr lang="en-US" altLang="ja-JP" sz="1100" b="0" i="0" u="none" strike="noStrike" dirty="0">
                          <a:solidFill>
                            <a:schemeClr val="tx1"/>
                          </a:solidFill>
                          <a:latin typeface="ＭＳ 明朝" panose="02020609040205080304" pitchFamily="17" charset="-128"/>
                          <a:ea typeface="ＭＳ 明朝" panose="02020609040205080304" pitchFamily="17" charset="-128"/>
                        </a:rPr>
                        <a:t> </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巻末資料</a:t>
                      </a:r>
                    </a:p>
                  </a:txBody>
                  <a:tcPr marL="4301" marR="4301"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hMerge="1">
                  <a:txBody>
                    <a:bodyPr/>
                    <a:lstStyle/>
                    <a:p>
                      <a:endParaRPr lang="en-US" altLang="ja-JP" sz="1100" b="0" dirty="0">
                        <a:latin typeface="ＭＳ 明朝" panose="02020609040205080304" pitchFamily="17" charset="-128"/>
                        <a:ea typeface="ＭＳ 明朝" panose="02020609040205080304" pitchFamily="17" charset="-128"/>
                      </a:endParaRPr>
                    </a:p>
                  </a:txBody>
                  <a:tcPr marL="4301" marR="4301"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rtl="0"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568415534"/>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4301" marR="4301"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r>
                        <a:rPr kumimoji="1" lang="en-US" altLang="ja-JP" sz="1100" b="0" dirty="0">
                          <a:solidFill>
                            <a:schemeClr val="tx1"/>
                          </a:solidFill>
                          <a:latin typeface="ＭＳ 明朝" panose="02020609040205080304" pitchFamily="17" charset="-128"/>
                          <a:ea typeface="ＭＳ 明朝" panose="02020609040205080304" pitchFamily="17" charset="-128"/>
                        </a:rPr>
                        <a:t> 1.</a:t>
                      </a:r>
                      <a:r>
                        <a:rPr kumimoji="1" lang="ja-JP" altLang="en-US" sz="1100" b="0" dirty="0">
                          <a:solidFill>
                            <a:schemeClr val="tx1"/>
                          </a:solidFill>
                          <a:latin typeface="ＭＳ 明朝" panose="02020609040205080304" pitchFamily="17" charset="-128"/>
                          <a:ea typeface="ＭＳ 明朝" panose="02020609040205080304" pitchFamily="17" charset="-128"/>
                        </a:rPr>
                        <a:t>用語解説集</a:t>
                      </a:r>
                    </a:p>
                  </a:txBody>
                  <a:tcPr marL="4301" marR="4301"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89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832916421"/>
                  </a:ext>
                </a:extLst>
              </a:tr>
            </a:tbl>
          </a:graphicData>
        </a:graphic>
      </p:graphicFrame>
      <p:sp>
        <p:nvSpPr>
          <p:cNvPr id="5" name="Rectangle 4">
            <a:extLst>
              <a:ext uri="{FF2B5EF4-FFF2-40B4-BE49-F238E27FC236}">
                <a16:creationId xmlns:a16="http://schemas.microsoft.com/office/drawing/2014/main" id="{471CE351-989B-32D6-9C9E-F4538993347E}"/>
              </a:ext>
            </a:extLst>
          </p:cNvPr>
          <p:cNvSpPr>
            <a:spLocks noChangeArrowheads="1"/>
          </p:cNvSpPr>
          <p:nvPr/>
        </p:nvSpPr>
        <p:spPr bwMode="auto">
          <a:xfrm>
            <a:off x="2934834" y="128405"/>
            <a:ext cx="610508" cy="261781"/>
          </a:xfrm>
          <a:prstGeom prst="rect">
            <a:avLst/>
          </a:prstGeom>
          <a:noFill/>
          <a:ln w="9525">
            <a:noFill/>
            <a:miter lim="800000"/>
            <a:headEnd/>
            <a:tailEnd/>
          </a:ln>
          <a:effectLst/>
        </p:spPr>
        <p:txBody>
          <a:bodyPr vert="horz" wrap="none" lIns="86402" tIns="43201" rIns="86402" bIns="43201" numCol="1" anchor="ctr" anchorCtr="0" compatLnSpc="1">
            <a:prstTxWarp prst="textNoShape">
              <a:avLst/>
            </a:prstTxWarp>
            <a:spAutoFit/>
          </a:bodyPr>
          <a:lstStyle/>
          <a:p>
            <a:pPr algn="ctr" fontAlgn="base">
              <a:spcBef>
                <a:spcPct val="0"/>
              </a:spcBef>
              <a:spcAft>
                <a:spcPct val="0"/>
              </a:spcAft>
            </a:pPr>
            <a:r>
              <a:rPr lang="en-US" altLang="ja-JP" sz="1134" dirty="0">
                <a:solidFill>
                  <a:srgbClr val="000000"/>
                </a:solidFill>
                <a:latin typeface="ＭＳ 明朝"/>
                <a:ea typeface="ＭＳ 明朝"/>
                <a:cs typeface="ＭＳ Ｐゴシック" pitchFamily="50" charset="-128"/>
              </a:rPr>
              <a:t>-</a:t>
            </a:r>
            <a:r>
              <a:rPr lang="ja-JP" altLang="en-US" sz="1134" dirty="0">
                <a:solidFill>
                  <a:srgbClr val="000000"/>
                </a:solidFill>
                <a:latin typeface="ＭＳ 明朝"/>
                <a:ea typeface="ＭＳ 明朝"/>
                <a:cs typeface="ＭＳ Ｐゴシック" pitchFamily="50" charset="-128"/>
              </a:rPr>
              <a:t>目次</a:t>
            </a:r>
            <a:r>
              <a:rPr lang="en-US" altLang="ja-JP" sz="1134" dirty="0">
                <a:solidFill>
                  <a:srgbClr val="000000"/>
                </a:solidFill>
                <a:latin typeface="ＭＳ 明朝"/>
                <a:ea typeface="ＭＳ 明朝"/>
                <a:cs typeface="ＭＳ Ｐゴシック" pitchFamily="50" charset="-128"/>
              </a:rPr>
              <a:t>-</a:t>
            </a:r>
            <a:endParaRPr lang="en-US" altLang="ja-JP" sz="1701" dirty="0">
              <a:latin typeface="ＭＳ 明朝"/>
              <a:ea typeface="ＭＳ 明朝"/>
              <a:cs typeface="ＭＳ Ｐゴシック" pitchFamily="50" charset="-128"/>
            </a:endParaRPr>
          </a:p>
        </p:txBody>
      </p:sp>
      <p:sp>
        <p:nvSpPr>
          <p:cNvPr id="2" name="スライド番号プレースホルダー 1">
            <a:extLst>
              <a:ext uri="{FF2B5EF4-FFF2-40B4-BE49-F238E27FC236}">
                <a16:creationId xmlns:a16="http://schemas.microsoft.com/office/drawing/2014/main" id="{C783C76D-A44C-0BDE-DA62-D22CC8B44614}"/>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z="1000" smtClean="0"/>
              <a:pPr/>
              <a:t>3</a:t>
            </a:fld>
            <a:endParaRPr lang="ja-JP" altLang="en-US" sz="1000" dirty="0"/>
          </a:p>
        </p:txBody>
      </p:sp>
    </p:spTree>
    <p:extLst>
      <p:ext uri="{BB962C8B-B14F-4D97-AF65-F5344CB8AC3E}">
        <p14:creationId xmlns:p14="http://schemas.microsoft.com/office/powerpoint/2010/main" val="1628024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620075A6-5337-2B85-6423-BA6682D8E69A}"/>
              </a:ext>
            </a:extLst>
          </p:cNvPr>
          <p:cNvSpPr txBox="1">
            <a:spLocks/>
          </p:cNvSpPr>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z="1000" smtClean="0">
                <a:latin typeface="ＭＳ 明朝" panose="02020609040205080304" pitchFamily="17" charset="-128"/>
                <a:ea typeface="ＭＳ 明朝" panose="02020609040205080304" pitchFamily="17" charset="-128"/>
              </a:rPr>
              <a:pPr/>
              <a:t>39</a:t>
            </a:fld>
            <a:endParaRPr lang="ja-JP" altLang="en-US" sz="1000" dirty="0">
              <a:latin typeface="ＭＳ 明朝" panose="02020609040205080304" pitchFamily="17" charset="-128"/>
              <a:ea typeface="ＭＳ 明朝" panose="02020609040205080304" pitchFamily="17" charset="-128"/>
            </a:endParaRPr>
          </a:p>
        </p:txBody>
      </p:sp>
      <p:sp>
        <p:nvSpPr>
          <p:cNvPr id="4" name="テキスト ボックス 3">
            <a:extLst>
              <a:ext uri="{FF2B5EF4-FFF2-40B4-BE49-F238E27FC236}">
                <a16:creationId xmlns:a16="http://schemas.microsoft.com/office/drawing/2014/main" id="{C69AC777-40CC-403A-AEE4-9F782D888806}"/>
              </a:ext>
            </a:extLst>
          </p:cNvPr>
          <p:cNvSpPr txBox="1">
            <a:spLocks noChangeAspect="1"/>
          </p:cNvSpPr>
          <p:nvPr/>
        </p:nvSpPr>
        <p:spPr>
          <a:xfrm>
            <a:off x="165099" y="766799"/>
            <a:ext cx="5379243" cy="276999"/>
          </a:xfrm>
          <a:prstGeom prst="rect">
            <a:avLst/>
          </a:prstGeom>
          <a:noFill/>
          <a:ln>
            <a:noFill/>
          </a:ln>
        </p:spPr>
        <p:txBody>
          <a:bodyPr wrap="square" lIns="0" rIns="90000" rtlCol="0">
            <a:spAutoFit/>
          </a:bodyPr>
          <a:lstStyle/>
          <a:p>
            <a:pPr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入院外</a:t>
            </a:r>
            <a:r>
              <a:rPr lang="ja-JP" altLang="en-US"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Times New Roman" pitchFamily="18" charset="0"/>
              </a:rPr>
              <a:t>標準化比</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医療費</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県＝</a:t>
            </a:r>
            <a:r>
              <a:rPr lang="en-US" altLang="ja-JP" sz="1200" dirty="0">
                <a:latin typeface="ＭＳ 明朝" panose="02020609040205080304" pitchFamily="17" charset="-128"/>
                <a:ea typeface="ＭＳ 明朝" panose="02020609040205080304" pitchFamily="17" charset="-128"/>
                <a:cs typeface="Times New Roman" pitchFamily="18" charset="0"/>
              </a:rPr>
              <a:t>100)</a:t>
            </a:r>
          </a:p>
        </p:txBody>
      </p:sp>
      <p:sp>
        <p:nvSpPr>
          <p:cNvPr id="9" name="Rectangle 5">
            <a:extLst>
              <a:ext uri="{FF2B5EF4-FFF2-40B4-BE49-F238E27FC236}">
                <a16:creationId xmlns:a16="http://schemas.microsoft.com/office/drawing/2014/main" id="{1AA0A615-B556-464F-BC71-F1793A2201D4}"/>
              </a:ext>
            </a:extLst>
          </p:cNvPr>
          <p:cNvSpPr>
            <a:spLocks noChangeAspect="1" noChangeArrowheads="1"/>
          </p:cNvSpPr>
          <p:nvPr/>
        </p:nvSpPr>
        <p:spPr bwMode="auto">
          <a:xfrm>
            <a:off x="166659" y="5156274"/>
            <a:ext cx="5369034"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zh-TW" altLang="en-US" sz="1200" dirty="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3</a:t>
            </a:r>
            <a:r>
              <a:rPr lang="zh-TW" altLang="en-US" sz="1200" dirty="0">
                <a:latin typeface="ＭＳ 明朝" panose="02020609040205080304" pitchFamily="17" charset="-128"/>
                <a:ea typeface="ＭＳ 明朝" panose="02020609040205080304" pitchFamily="17" charset="-128"/>
                <a:cs typeface="ＭＳ Ｐゴシック" pitchFamily="50" charset="-128"/>
              </a:rPr>
              <a:t>年度</a:t>
            </a:r>
            <a:r>
              <a:rPr lang="en-US" altLang="zh-TW" sz="1200" dirty="0">
                <a:latin typeface="ＭＳ 明朝" panose="02020609040205080304" pitchFamily="17" charset="-128"/>
                <a:ea typeface="ＭＳ 明朝" panose="02020609040205080304" pitchFamily="17" charset="-128"/>
                <a:cs typeface="ＭＳ Ｐゴシック" pitchFamily="50" charset="-128"/>
              </a:rPr>
              <a:t> </a:t>
            </a:r>
            <a:r>
              <a:rPr lang="ja-JP" altLang="en-US" sz="1200" dirty="0">
                <a:latin typeface="ＭＳ 明朝" panose="02020609040205080304" pitchFamily="17" charset="-128"/>
                <a:ea typeface="ＭＳ 明朝" panose="02020609040205080304" pitchFamily="17" charset="-128"/>
                <a:cs typeface="ＭＳ Ｐゴシック" pitchFamily="50" charset="-128"/>
              </a:rPr>
              <a:t>入院外･標準化比</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医療費</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lang="en-US" altLang="zh-TW"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12" name="Rectangle 5">
            <a:extLst>
              <a:ext uri="{FF2B5EF4-FFF2-40B4-BE49-F238E27FC236}">
                <a16:creationId xmlns:a16="http://schemas.microsoft.com/office/drawing/2014/main" id="{AF8715A5-A6B5-4E76-BF5C-6216C0CD8D1C}"/>
              </a:ext>
            </a:extLst>
          </p:cNvPr>
          <p:cNvSpPr>
            <a:spLocks noChangeAspect="1" noChangeArrowheads="1"/>
          </p:cNvSpPr>
          <p:nvPr/>
        </p:nvSpPr>
        <p:spPr bwMode="auto">
          <a:xfrm>
            <a:off x="4414605" y="5202782"/>
            <a:ext cx="1100262" cy="23083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女性</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国民健康保険</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endParaRPr lang="en-US" altLang="zh-TW" sz="900" dirty="0">
              <a:latin typeface="ＭＳ 明朝" panose="02020609040205080304" pitchFamily="17" charset="-128"/>
              <a:ea typeface="ＭＳ 明朝" panose="02020609040205080304" pitchFamily="17" charset="-128"/>
              <a:cs typeface="ＭＳ Ｐゴシック" pitchFamily="50" charset="-128"/>
            </a:endParaRPr>
          </a:p>
        </p:txBody>
      </p:sp>
      <p:sp>
        <p:nvSpPr>
          <p:cNvPr id="13" name="Rectangle 5">
            <a:extLst>
              <a:ext uri="{FF2B5EF4-FFF2-40B4-BE49-F238E27FC236}">
                <a16:creationId xmlns:a16="http://schemas.microsoft.com/office/drawing/2014/main" id="{E3AEECBD-6059-4E33-8EDE-D024E79A73C3}"/>
              </a:ext>
            </a:extLst>
          </p:cNvPr>
          <p:cNvSpPr>
            <a:spLocks noChangeAspect="1" noChangeArrowheads="1"/>
          </p:cNvSpPr>
          <p:nvPr/>
        </p:nvSpPr>
        <p:spPr bwMode="auto">
          <a:xfrm>
            <a:off x="3422203" y="807847"/>
            <a:ext cx="1100262" cy="23083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女性</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国民健康保険</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endParaRPr lang="en-US" altLang="zh-TW" sz="900" dirty="0">
              <a:latin typeface="ＭＳ 明朝" panose="02020609040205080304" pitchFamily="17" charset="-128"/>
              <a:ea typeface="ＭＳ 明朝" panose="02020609040205080304" pitchFamily="17" charset="-128"/>
              <a:cs typeface="ＭＳ Ｐゴシック" pitchFamily="50" charset="-128"/>
            </a:endParaRPr>
          </a:p>
        </p:txBody>
      </p:sp>
      <p:sp>
        <p:nvSpPr>
          <p:cNvPr id="14" name="注釈文章 9">
            <a:extLst>
              <a:ext uri="{FF2B5EF4-FFF2-40B4-BE49-F238E27FC236}">
                <a16:creationId xmlns:a16="http://schemas.microsoft.com/office/drawing/2014/main" id="{A39CED56-11B8-4BC4-8F25-DCE3097ACCBE}"/>
              </a:ext>
            </a:extLst>
          </p:cNvPr>
          <p:cNvSpPr txBox="1">
            <a:spLocks noChangeAspect="1"/>
          </p:cNvSpPr>
          <p:nvPr/>
        </p:nvSpPr>
        <p:spPr>
          <a:xfrm>
            <a:off x="165099" y="4787792"/>
            <a:ext cx="5782833" cy="216256"/>
          </a:xfrm>
          <a:prstGeom prst="rect">
            <a:avLst/>
          </a:prstGeom>
          <a:noFill/>
        </p:spPr>
        <p:txBody>
          <a:bodyPr wrap="square" lIns="0" rIns="90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疾病別医療費分析</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細小</a:t>
            </a:r>
            <a:r>
              <a:rPr lang="en-US" altLang="ja-JP" sz="800" dirty="0">
                <a:latin typeface="ＭＳ 明朝" panose="02020609040205080304" pitchFamily="17" charset="-128"/>
                <a:ea typeface="ＭＳ 明朝" panose="02020609040205080304" pitchFamily="17" charset="-128"/>
              </a:rPr>
              <a:t>82</a:t>
            </a:r>
            <a:r>
              <a:rPr lang="ja-JP" altLang="en-US" sz="800" dirty="0">
                <a:latin typeface="ＭＳ 明朝" panose="02020609040205080304" pitchFamily="17" charset="-128"/>
                <a:ea typeface="ＭＳ 明朝" panose="02020609040205080304" pitchFamily="17" charset="-128"/>
              </a:rPr>
              <a:t>分類</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15" name="注釈文章 9">
            <a:extLst>
              <a:ext uri="{FF2B5EF4-FFF2-40B4-BE49-F238E27FC236}">
                <a16:creationId xmlns:a16="http://schemas.microsoft.com/office/drawing/2014/main" id="{2C759DF7-7833-4E97-A59B-8F216C3410BE}"/>
              </a:ext>
            </a:extLst>
          </p:cNvPr>
          <p:cNvSpPr txBox="1">
            <a:spLocks noChangeAspect="1"/>
          </p:cNvSpPr>
          <p:nvPr/>
        </p:nvSpPr>
        <p:spPr>
          <a:xfrm>
            <a:off x="175311" y="8820240"/>
            <a:ext cx="5782833" cy="216256"/>
          </a:xfrm>
          <a:prstGeom prst="rect">
            <a:avLst/>
          </a:prstGeom>
          <a:noFill/>
        </p:spPr>
        <p:txBody>
          <a:bodyPr wrap="square" lIns="0" rIns="90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疾病別医療費分析</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細小</a:t>
            </a:r>
            <a:r>
              <a:rPr lang="en-US" altLang="ja-JP" sz="800" dirty="0">
                <a:latin typeface="ＭＳ 明朝" panose="02020609040205080304" pitchFamily="17" charset="-128"/>
                <a:ea typeface="ＭＳ 明朝" panose="02020609040205080304" pitchFamily="17" charset="-128"/>
              </a:rPr>
              <a:t>82</a:t>
            </a:r>
            <a:r>
              <a:rPr lang="ja-JP" altLang="en-US" sz="800" dirty="0">
                <a:latin typeface="ＭＳ 明朝" panose="02020609040205080304" pitchFamily="17" charset="-128"/>
                <a:ea typeface="ＭＳ 明朝" panose="02020609040205080304" pitchFamily="17" charset="-128"/>
              </a:rPr>
              <a:t>分類</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pic>
        <p:nvPicPr>
          <p:cNvPr id="16" name="図 15">
            <a:extLst>
              <a:ext uri="{FF2B5EF4-FFF2-40B4-BE49-F238E27FC236}">
                <a16:creationId xmlns:a16="http://schemas.microsoft.com/office/drawing/2014/main" id="{5DB90F7B-F235-488C-AC9D-D1EEF65D229B}"/>
              </a:ext>
            </a:extLst>
          </p:cNvPr>
          <p:cNvPicPr>
            <a:picLocks noChangeAspect="1"/>
          </p:cNvPicPr>
          <p:nvPr/>
        </p:nvPicPr>
        <p:blipFill>
          <a:blip r:embed="rId2"/>
          <a:stretch>
            <a:fillRect/>
          </a:stretch>
        </p:blipFill>
        <p:spPr>
          <a:xfrm>
            <a:off x="175310" y="5438040"/>
            <a:ext cx="5369034" cy="3388642"/>
          </a:xfrm>
          <a:prstGeom prst="rect">
            <a:avLst/>
          </a:prstGeom>
        </p:spPr>
      </p:pic>
      <p:sp>
        <p:nvSpPr>
          <p:cNvPr id="3" name="タイトル 1">
            <a:extLst>
              <a:ext uri="{FF2B5EF4-FFF2-40B4-BE49-F238E27FC236}">
                <a16:creationId xmlns:a16="http://schemas.microsoft.com/office/drawing/2014/main" id="{2928296C-286B-91B2-C7AA-BB5B915CA232}"/>
              </a:ext>
            </a:extLst>
          </p:cNvPr>
          <p:cNvSpPr txBox="1">
            <a:spLocks noChangeAspect="1"/>
          </p:cNvSpPr>
          <p:nvPr/>
        </p:nvSpPr>
        <p:spPr>
          <a:xfrm>
            <a:off x="170434" y="190500"/>
            <a:ext cx="6238800" cy="517172"/>
          </a:xfrm>
          <a:prstGeom prst="rect">
            <a:avLst/>
          </a:prstGeom>
          <a:ln>
            <a:noFill/>
          </a:ln>
        </p:spPr>
        <p:txBody>
          <a:bodyPr vert="horz" lIns="0" tIns="43201" rIns="90000" bIns="43201" rtlCol="0" anchor="t">
            <a:spAutoFit/>
          </a:bodyPr>
          <a:lstStyle>
            <a:defPPr>
              <a:defRPr lang="ja-JP"/>
            </a:defPPr>
            <a:lvl1pPr fontAlgn="base">
              <a:lnSpc>
                <a:spcPct val="125000"/>
              </a:lnSpc>
              <a:spcBef>
                <a:spcPct val="0"/>
              </a:spcBef>
              <a:spcAft>
                <a:spcPct val="0"/>
              </a:spcAft>
              <a:tabLst>
                <a:tab pos="3054059" algn="l"/>
              </a:tabLst>
              <a:defRPr sz="1200">
                <a:latin typeface="ＭＳ 明朝" panose="02020609040205080304" pitchFamily="17" charset="-128"/>
                <a:ea typeface="ＭＳ 明朝" panose="02020609040205080304" pitchFamily="17" charset="-128"/>
                <a:cs typeface="+mj-cs"/>
              </a:defRPr>
            </a:lvl1pPr>
          </a:lstStyle>
          <a:p>
            <a:pPr algn="just"/>
            <a:r>
              <a:rPr lang="ja-JP" altLang="en-US" dirty="0"/>
              <a:t>　以下は、本町における女性の年度別及び令和</a:t>
            </a:r>
            <a:r>
              <a:rPr lang="en-US" altLang="ja-JP" dirty="0"/>
              <a:t>3</a:t>
            </a:r>
            <a:r>
              <a:rPr lang="ja-JP" altLang="en-US" dirty="0"/>
              <a:t>年度の入院外・標準化比を示したものです。「子宮体がん・子宮がん」、「乳がん」、「肺がん」が高くなっています。</a:t>
            </a:r>
            <a:endParaRPr lang="ja-JP" altLang="ja-JP" dirty="0"/>
          </a:p>
        </p:txBody>
      </p:sp>
      <p:pic>
        <p:nvPicPr>
          <p:cNvPr id="8" name="図 7">
            <a:extLst>
              <a:ext uri="{FF2B5EF4-FFF2-40B4-BE49-F238E27FC236}">
                <a16:creationId xmlns:a16="http://schemas.microsoft.com/office/drawing/2014/main" id="{6FAED71D-574D-64CE-FC33-6118978727E3}"/>
              </a:ext>
            </a:extLst>
          </p:cNvPr>
          <p:cNvPicPr>
            <a:picLocks noChangeAspect="1"/>
          </p:cNvPicPr>
          <p:nvPr/>
        </p:nvPicPr>
        <p:blipFill>
          <a:blip r:embed="rId3"/>
          <a:stretch>
            <a:fillRect/>
          </a:stretch>
        </p:blipFill>
        <p:spPr>
          <a:xfrm>
            <a:off x="175309" y="1041313"/>
            <a:ext cx="4360921" cy="3738898"/>
          </a:xfrm>
          <a:prstGeom prst="rect">
            <a:avLst/>
          </a:prstGeom>
        </p:spPr>
      </p:pic>
    </p:spTree>
    <p:extLst>
      <p:ext uri="{BB962C8B-B14F-4D97-AF65-F5344CB8AC3E}">
        <p14:creationId xmlns:p14="http://schemas.microsoft.com/office/powerpoint/2010/main" val="38727153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6DF29F4-313F-F742-C7B8-B1656485E3E7}"/>
              </a:ext>
            </a:extLst>
          </p:cNvPr>
          <p:cNvSpPr>
            <a:spLocks noGrp="1"/>
          </p:cNvSpPr>
          <p:nvPr>
            <p:ph type="sldNum" sz="quarter" idx="4"/>
          </p:nvPr>
        </p:nvSpPr>
        <p:spPr/>
        <p:txBody>
          <a:bodyPr/>
          <a:lstStyle/>
          <a:p>
            <a:fld id="{420EA04B-0610-44E1-BBA9-CB539F9A7CEB}" type="slidenum">
              <a:rPr lang="ja-JP" altLang="en-US" sz="1000" smtClean="0"/>
              <a:pPr/>
              <a:t>40</a:t>
            </a:fld>
            <a:endParaRPr lang="ja-JP" altLang="en-US" sz="1000" dirty="0"/>
          </a:p>
        </p:txBody>
      </p:sp>
      <p:sp>
        <p:nvSpPr>
          <p:cNvPr id="5" name="テキスト ボックス 4">
            <a:extLst>
              <a:ext uri="{FF2B5EF4-FFF2-40B4-BE49-F238E27FC236}">
                <a16:creationId xmlns:a16="http://schemas.microsoft.com/office/drawing/2014/main" id="{1C61BC3F-392F-A540-2B76-C0D466205281}"/>
              </a:ext>
            </a:extLst>
          </p:cNvPr>
          <p:cNvSpPr txBox="1">
            <a:spLocks/>
          </p:cNvSpPr>
          <p:nvPr/>
        </p:nvSpPr>
        <p:spPr>
          <a:xfrm>
            <a:off x="165100" y="3093812"/>
            <a:ext cx="5955307" cy="276999"/>
          </a:xfrm>
          <a:prstGeom prst="rect">
            <a:avLst/>
          </a:prstGeom>
          <a:noFill/>
          <a:ln>
            <a:noFill/>
          </a:ln>
        </p:spPr>
        <p:txBody>
          <a:bodyPr wrap="square" lIns="0" rtlCol="0">
            <a:spAutoFit/>
          </a:bodyPr>
          <a:lstStyle/>
          <a:p>
            <a:r>
              <a:rPr lang="ja-JP" altLang="en-US" sz="1200" dirty="0">
                <a:latin typeface="ＭＳ 明朝" panose="02020609040205080304" pitchFamily="17" charset="-128"/>
                <a:ea typeface="ＭＳ 明朝" panose="02020609040205080304" pitchFamily="17" charset="-128"/>
              </a:rPr>
              <a:t>年度別 透析患者数及び医療費</a:t>
            </a:r>
            <a:endParaRPr kumimoji="1" lang="ja-JP" altLang="en-US" sz="1200" dirty="0">
              <a:latin typeface="ＭＳ 明朝" panose="02020609040205080304" pitchFamily="17" charset="-128"/>
              <a:ea typeface="ＭＳ 明朝" panose="02020609040205080304" pitchFamily="17" charset="-128"/>
            </a:endParaRPr>
          </a:p>
        </p:txBody>
      </p:sp>
      <p:sp>
        <p:nvSpPr>
          <p:cNvPr id="2" name="テキスト ボックス 1">
            <a:extLst>
              <a:ext uri="{FF2B5EF4-FFF2-40B4-BE49-F238E27FC236}">
                <a16:creationId xmlns:a16="http://schemas.microsoft.com/office/drawing/2014/main" id="{4A077BCC-F7B9-42D4-3B1B-0CFD097DD5B6}"/>
              </a:ext>
            </a:extLst>
          </p:cNvPr>
          <p:cNvSpPr txBox="1">
            <a:spLocks/>
          </p:cNvSpPr>
          <p:nvPr/>
        </p:nvSpPr>
        <p:spPr>
          <a:xfrm>
            <a:off x="165100" y="396061"/>
            <a:ext cx="6238800" cy="791563"/>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cs typeface="Times New Roman" pitchFamily="18" charset="0"/>
              </a:rPr>
              <a:t>(1)</a:t>
            </a:r>
            <a:r>
              <a:rPr lang="ja-JP" altLang="en-US" sz="1400" dirty="0">
                <a:latin typeface="ＭＳ 明朝" panose="02020609040205080304" pitchFamily="17" charset="-128"/>
                <a:ea typeface="ＭＳ 明朝" panose="02020609040205080304" pitchFamily="17" charset="-128"/>
                <a:cs typeface="Times New Roman" pitchFamily="18" charset="0"/>
              </a:rPr>
              <a:t>透析患者の状況</a:t>
            </a:r>
            <a:endParaRPr lang="en-US" altLang="ja-JP" sz="1400" dirty="0">
              <a:latin typeface="ＭＳ 明朝" panose="02020609040205080304" pitchFamily="17" charset="-128"/>
              <a:ea typeface="ＭＳ 明朝" panose="02020609040205080304" pitchFamily="17" charset="-128"/>
              <a:cs typeface="Times New Roman" pitchFamily="18" charset="0"/>
            </a:endParaRPr>
          </a:p>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透析患者の状況について分析を行いました。以下は、令和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年度における、透析患者数及び被保険者に占める透析患者の割合を示したものです。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7" name="テキスト ボックス 6">
            <a:extLst>
              <a:ext uri="{FF2B5EF4-FFF2-40B4-BE49-F238E27FC236}">
                <a16:creationId xmlns:a16="http://schemas.microsoft.com/office/drawing/2014/main" id="{4CB14A3B-71BB-D5E6-CE7F-21F49B4A3B56}"/>
              </a:ext>
            </a:extLst>
          </p:cNvPr>
          <p:cNvSpPr txBox="1">
            <a:spLocks/>
          </p:cNvSpPr>
          <p:nvPr/>
        </p:nvSpPr>
        <p:spPr>
          <a:xfrm>
            <a:off x="165100" y="1259632"/>
            <a:ext cx="4947195" cy="276999"/>
          </a:xfrm>
          <a:prstGeom prst="rect">
            <a:avLst/>
          </a:prstGeom>
          <a:noFill/>
          <a:ln>
            <a:noFill/>
          </a:ln>
        </p:spPr>
        <p:txBody>
          <a:bodyPr wrap="square" lIns="0" rtlCol="0">
            <a:spAutoFit/>
          </a:bodyPr>
          <a:lstStyle/>
          <a:p>
            <a:r>
              <a:rPr lang="ja-JP" altLang="en-US" sz="1200" dirty="0">
                <a:latin typeface="ＭＳ 明朝" panose="02020609040205080304" pitchFamily="17" charset="-128"/>
                <a:ea typeface="ＭＳ 明朝" panose="02020609040205080304" pitchFamily="17" charset="-128"/>
              </a:rPr>
              <a:t>透析患者数及び</a:t>
            </a:r>
            <a:r>
              <a:rPr kumimoji="1" lang="ja-JP" altLang="en-US" sz="1200" dirty="0">
                <a:latin typeface="ＭＳ 明朝" panose="02020609040205080304" pitchFamily="17" charset="-128"/>
                <a:ea typeface="ＭＳ 明朝" panose="02020609040205080304" pitchFamily="17" charset="-128"/>
              </a:rPr>
              <a:t>被保険者に占める透析患者の</a:t>
            </a:r>
            <a:r>
              <a:rPr kumimoji="1" lang="ja-JP" altLang="en-US" sz="1200">
                <a:latin typeface="ＭＳ 明朝" panose="02020609040205080304" pitchFamily="17" charset="-128"/>
                <a:ea typeface="ＭＳ 明朝" panose="02020609040205080304" pitchFamily="17" charset="-128"/>
              </a:rPr>
              <a:t>割合</a:t>
            </a:r>
            <a:r>
              <a:rPr kumimoji="1" lang="en-US" altLang="ja-JP" sz="1200" dirty="0">
                <a:latin typeface="ＭＳ 明朝" panose="02020609040205080304" pitchFamily="17" charset="-128"/>
                <a:ea typeface="ＭＳ 明朝" panose="02020609040205080304" pitchFamily="17" charset="-128"/>
              </a:rPr>
              <a:t>(</a:t>
            </a:r>
            <a:r>
              <a:rPr kumimoji="1" lang="ja-JP" altLang="en-US" sz="1200">
                <a:latin typeface="ＭＳ 明朝" panose="02020609040205080304" pitchFamily="17" charset="-128"/>
                <a:ea typeface="ＭＳ 明朝" panose="02020609040205080304" pitchFamily="17" charset="-128"/>
              </a:rPr>
              <a:t>令和</a:t>
            </a:r>
            <a:r>
              <a:rPr kumimoji="1" lang="en-US" altLang="ja-JP" sz="1200" dirty="0">
                <a:latin typeface="ＭＳ 明朝" panose="02020609040205080304" pitchFamily="17" charset="-128"/>
                <a:ea typeface="ＭＳ 明朝" panose="02020609040205080304" pitchFamily="17" charset="-128"/>
              </a:rPr>
              <a:t>4</a:t>
            </a:r>
            <a:r>
              <a:rPr kumimoji="1" lang="ja-JP" altLang="en-US" sz="1200">
                <a:latin typeface="ＭＳ 明朝" panose="02020609040205080304" pitchFamily="17" charset="-128"/>
                <a:ea typeface="ＭＳ 明朝" panose="02020609040205080304" pitchFamily="17" charset="-128"/>
              </a:rPr>
              <a:t>年度</a:t>
            </a:r>
            <a:r>
              <a:rPr kumimoji="1" lang="en-US" altLang="ja-JP" sz="1200" dirty="0">
                <a:latin typeface="ＭＳ 明朝" panose="02020609040205080304" pitchFamily="17" charset="-128"/>
                <a:ea typeface="ＭＳ 明朝" panose="02020609040205080304" pitchFamily="17" charset="-128"/>
              </a:rPr>
              <a:t>)</a:t>
            </a:r>
            <a:endParaRPr kumimoji="1" lang="ja-JP" altLang="en-US" sz="1200" dirty="0">
              <a:latin typeface="ＭＳ 明朝" panose="02020609040205080304" pitchFamily="17" charset="-128"/>
              <a:ea typeface="ＭＳ 明朝" panose="02020609040205080304" pitchFamily="17" charset="-128"/>
            </a:endParaRPr>
          </a:p>
        </p:txBody>
      </p:sp>
      <p:sp>
        <p:nvSpPr>
          <p:cNvPr id="8" name="テキスト ボックス 7">
            <a:extLst>
              <a:ext uri="{FF2B5EF4-FFF2-40B4-BE49-F238E27FC236}">
                <a16:creationId xmlns:a16="http://schemas.microsoft.com/office/drawing/2014/main" id="{AA8EF90B-EE47-E132-3C09-85609C84AA33}"/>
              </a:ext>
            </a:extLst>
          </p:cNvPr>
          <p:cNvSpPr txBox="1">
            <a:spLocks/>
          </p:cNvSpPr>
          <p:nvPr/>
        </p:nvSpPr>
        <p:spPr>
          <a:xfrm>
            <a:off x="165100" y="2532087"/>
            <a:ext cx="5143163" cy="215444"/>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出典</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dirty="0">
                <a:latin typeface="ＭＳ 明朝" panose="02020609040205080304" pitchFamily="17" charset="-128"/>
                <a:ea typeface="ＭＳ 明朝" panose="02020609040205080304" pitchFamily="17" charset="-128"/>
                <a:cs typeface="Times New Roman" pitchFamily="18" charset="0"/>
              </a:rPr>
              <a:t>(KDB)</a:t>
            </a:r>
            <a:r>
              <a:rPr lang="ja-JP" altLang="en-US" sz="800" dirty="0">
                <a:latin typeface="ＭＳ 明朝" panose="02020609040205080304" pitchFamily="17" charset="-128"/>
                <a:ea typeface="ＭＳ 明朝" panose="02020609040205080304" pitchFamily="17" charset="-128"/>
                <a:cs typeface="Times New Roman" pitchFamily="18" charset="0"/>
              </a:rPr>
              <a:t>システム</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医療費分析</a:t>
            </a:r>
            <a:r>
              <a:rPr lang="en-US" altLang="ja-JP" sz="800" dirty="0">
                <a:latin typeface="ＭＳ 明朝" panose="02020609040205080304" pitchFamily="17" charset="-128"/>
                <a:ea typeface="ＭＳ 明朝" panose="02020609040205080304" pitchFamily="17" charset="-128"/>
                <a:cs typeface="Times New Roman" pitchFamily="18" charset="0"/>
              </a:rPr>
              <a:t>(1)</a:t>
            </a:r>
            <a:r>
              <a:rPr lang="ja-JP" altLang="en-US" sz="800" dirty="0">
                <a:latin typeface="ＭＳ 明朝" panose="02020609040205080304" pitchFamily="17" charset="-128"/>
                <a:ea typeface="ＭＳ 明朝" panose="02020609040205080304" pitchFamily="17" charset="-128"/>
                <a:cs typeface="Times New Roman" pitchFamily="18" charset="0"/>
              </a:rPr>
              <a:t>細小分類</a:t>
            </a:r>
            <a:r>
              <a:rPr lang="en-US" altLang="ja-JP" sz="800" dirty="0">
                <a:latin typeface="ＭＳ 明朝" panose="02020609040205080304" pitchFamily="17" charset="-128"/>
                <a:ea typeface="ＭＳ 明朝" panose="02020609040205080304" pitchFamily="17" charset="-128"/>
                <a:cs typeface="Times New Roman" pitchFamily="18" charset="0"/>
              </a:rPr>
              <a:t>｣</a:t>
            </a:r>
          </a:p>
        </p:txBody>
      </p:sp>
      <p:sp>
        <p:nvSpPr>
          <p:cNvPr id="3" name="テキスト ボックス 2">
            <a:extLst>
              <a:ext uri="{FF2B5EF4-FFF2-40B4-BE49-F238E27FC236}">
                <a16:creationId xmlns:a16="http://schemas.microsoft.com/office/drawing/2014/main" id="{D8399F9A-B408-4CC9-7F4A-69EE5238C4E8}"/>
              </a:ext>
            </a:extLst>
          </p:cNvPr>
          <p:cNvSpPr txBox="1">
            <a:spLocks/>
          </p:cNvSpPr>
          <p:nvPr/>
        </p:nvSpPr>
        <p:spPr>
          <a:xfrm>
            <a:off x="165600" y="2771800"/>
            <a:ext cx="6238800" cy="291426"/>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a:t>
            </a:r>
            <a:r>
              <a:rPr lang="ja-JP" altLang="en-US" sz="1200">
                <a:latin typeface="ＭＳ 明朝" panose="02020609040205080304" pitchFamily="17" charset="-128"/>
                <a:ea typeface="ＭＳ 明朝" panose="02020609040205080304" pitchFamily="17" charset="-128"/>
                <a:cs typeface="Times New Roman" pitchFamily="18" charset="0"/>
              </a:rPr>
              <a:t>、</a:t>
            </a:r>
            <a:r>
              <a:rPr lang="ja-JP" altLang="en-US" sz="1200">
                <a:latin typeface="ＭＳ 明朝" panose="02020609040205080304" pitchFamily="17" charset="-128"/>
                <a:ea typeface="ＭＳ 明朝" panose="02020609040205080304" pitchFamily="17" charset="-128"/>
                <a:cs typeface="+mj-cs"/>
              </a:rPr>
              <a:t>本町</a:t>
            </a:r>
            <a:r>
              <a:rPr lang="ja-JP" altLang="en-US" sz="1200">
                <a:latin typeface="ＭＳ 明朝" panose="02020609040205080304" pitchFamily="17" charset="-128"/>
                <a:ea typeface="ＭＳ 明朝" panose="02020609040205080304" pitchFamily="17" charset="-128"/>
                <a:cs typeface="Times New Roman" pitchFamily="18" charset="0"/>
              </a:rPr>
              <a:t>の</a:t>
            </a:r>
            <a:r>
              <a:rPr lang="ja-JP" altLang="en-US" sz="1200" dirty="0">
                <a:latin typeface="ＭＳ 明朝" panose="02020609040205080304" pitchFamily="17" charset="-128"/>
                <a:ea typeface="ＭＳ 明朝" panose="02020609040205080304" pitchFamily="17" charset="-128"/>
                <a:cs typeface="Times New Roman" pitchFamily="18" charset="0"/>
              </a:rPr>
              <a:t>年度別の透析患者数及び医療費の状況等について示したものです。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6" name="テキスト ボックス 5">
            <a:extLst>
              <a:ext uri="{FF2B5EF4-FFF2-40B4-BE49-F238E27FC236}">
                <a16:creationId xmlns:a16="http://schemas.microsoft.com/office/drawing/2014/main" id="{75ADDCE0-04C2-3155-3424-BAE4CD8D4BF0}"/>
              </a:ext>
            </a:extLst>
          </p:cNvPr>
          <p:cNvSpPr txBox="1">
            <a:spLocks noChangeAspect="1"/>
          </p:cNvSpPr>
          <p:nvPr/>
        </p:nvSpPr>
        <p:spPr>
          <a:xfrm>
            <a:off x="165100" y="4809510"/>
            <a:ext cx="5143163" cy="338554"/>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出典</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dirty="0">
                <a:latin typeface="ＭＳ 明朝" panose="02020609040205080304" pitchFamily="17" charset="-128"/>
                <a:ea typeface="ＭＳ 明朝" panose="02020609040205080304" pitchFamily="17" charset="-128"/>
                <a:cs typeface="Times New Roman" pitchFamily="18" charset="0"/>
              </a:rPr>
              <a:t>(KDB)</a:t>
            </a:r>
            <a:r>
              <a:rPr lang="ja-JP" altLang="en-US" sz="800" dirty="0">
                <a:latin typeface="ＭＳ 明朝" panose="02020609040205080304" pitchFamily="17" charset="-128"/>
                <a:ea typeface="ＭＳ 明朝" panose="02020609040205080304" pitchFamily="17" charset="-128"/>
                <a:cs typeface="Times New Roman" pitchFamily="18" charset="0"/>
              </a:rPr>
              <a:t>システム</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医療費分析</a:t>
            </a:r>
            <a:r>
              <a:rPr lang="en-US" altLang="ja-JP" sz="800" dirty="0">
                <a:latin typeface="ＭＳ 明朝" panose="02020609040205080304" pitchFamily="17" charset="-128"/>
                <a:ea typeface="ＭＳ 明朝" panose="02020609040205080304" pitchFamily="17" charset="-128"/>
                <a:cs typeface="Times New Roman" pitchFamily="18" charset="0"/>
              </a:rPr>
              <a:t>(1)</a:t>
            </a:r>
            <a:r>
              <a:rPr lang="ja-JP" altLang="en-US" sz="800" dirty="0">
                <a:latin typeface="ＭＳ 明朝" panose="02020609040205080304" pitchFamily="17" charset="-128"/>
                <a:ea typeface="ＭＳ 明朝" panose="02020609040205080304" pitchFamily="17" charset="-128"/>
                <a:cs typeface="Times New Roman" pitchFamily="18" charset="0"/>
              </a:rPr>
              <a:t>細小分類</a:t>
            </a:r>
            <a:r>
              <a:rPr lang="en-US" altLang="ja-JP" sz="800" dirty="0">
                <a:latin typeface="ＭＳ 明朝" panose="02020609040205080304" pitchFamily="17" charset="-128"/>
                <a:ea typeface="ＭＳ 明朝" panose="02020609040205080304" pitchFamily="17" charset="-128"/>
                <a:cs typeface="Times New Roman" pitchFamily="18" charset="0"/>
              </a:rPr>
              <a:t>｣</a:t>
            </a:r>
          </a:p>
          <a:p>
            <a:pPr lvl="0" fontAlgn="base">
              <a:spcBef>
                <a:spcPct val="0"/>
              </a:spcBef>
              <a:spcAft>
                <a:spcPct val="0"/>
              </a:spcAft>
            </a:pP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透析医療費</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人工透析を行っているレセプトの総点数を医療費換算したもの。</a:t>
            </a:r>
            <a:endParaRPr lang="en-US" altLang="ja-JP" sz="800" dirty="0">
              <a:latin typeface="ＭＳ 明朝" panose="02020609040205080304" pitchFamily="17" charset="-128"/>
              <a:ea typeface="ＭＳ 明朝" panose="02020609040205080304" pitchFamily="17" charset="-128"/>
              <a:cs typeface="Times New Roman" pitchFamily="18" charset="0"/>
            </a:endParaRPr>
          </a:p>
        </p:txBody>
      </p:sp>
      <p:sp>
        <p:nvSpPr>
          <p:cNvPr id="9" name="テキスト ボックス 8">
            <a:extLst>
              <a:ext uri="{FF2B5EF4-FFF2-40B4-BE49-F238E27FC236}">
                <a16:creationId xmlns:a16="http://schemas.microsoft.com/office/drawing/2014/main" id="{7DD91086-D1E4-CEEA-B16F-B88EDCA2914D}"/>
              </a:ext>
            </a:extLst>
          </p:cNvPr>
          <p:cNvSpPr txBox="1">
            <a:spLocks/>
          </p:cNvSpPr>
          <p:nvPr/>
        </p:nvSpPr>
        <p:spPr>
          <a:xfrm>
            <a:off x="50800" y="5522"/>
            <a:ext cx="6242400" cy="338554"/>
          </a:xfrm>
          <a:prstGeom prst="rect">
            <a:avLst/>
          </a:prstGeom>
          <a:noFill/>
          <a:ln>
            <a:noFill/>
          </a:ln>
        </p:spPr>
        <p:txBody>
          <a:bodyPr wrap="square" lIns="0" rIns="90000" rtlCol="0">
            <a:spAutoFit/>
          </a:bodyPr>
          <a:lstStyle/>
          <a:p>
            <a:pPr lvl="0" fontAlgn="base">
              <a:spcBef>
                <a:spcPct val="0"/>
              </a:spcBef>
              <a:spcAft>
                <a:spcPct val="0"/>
              </a:spcAft>
            </a:pPr>
            <a:r>
              <a:rPr lang="en-US" altLang="ja-JP" sz="1600" b="1" dirty="0">
                <a:latin typeface="ＭＳ 明朝" panose="02020609040205080304" pitchFamily="17" charset="-128"/>
                <a:ea typeface="ＭＳ 明朝" panose="02020609040205080304" pitchFamily="17" charset="-128"/>
                <a:cs typeface="Times New Roman" pitchFamily="18" charset="0"/>
              </a:rPr>
              <a:t>3.</a:t>
            </a:r>
            <a:r>
              <a:rPr lang="ja-JP" altLang="en-US" sz="1600" b="1" dirty="0">
                <a:latin typeface="ＭＳ 明朝" panose="02020609040205080304" pitchFamily="17" charset="-128"/>
                <a:ea typeface="ＭＳ 明朝" panose="02020609040205080304" pitchFamily="17" charset="-128"/>
                <a:cs typeface="Times New Roman" pitchFamily="18" charset="0"/>
              </a:rPr>
              <a:t>生活習慣病に関する分析</a:t>
            </a:r>
            <a:endParaRPr lang="en-US" altLang="ja-JP" sz="1600" b="1" dirty="0">
              <a:latin typeface="ＭＳ 明朝" panose="02020609040205080304" pitchFamily="17" charset="-128"/>
              <a:ea typeface="ＭＳ 明朝" panose="02020609040205080304" pitchFamily="17" charset="-128"/>
              <a:cs typeface="Times New Roman" pitchFamily="18" charset="0"/>
            </a:endParaRPr>
          </a:p>
        </p:txBody>
      </p:sp>
      <p:pic>
        <p:nvPicPr>
          <p:cNvPr id="14" name="図 13">
            <a:extLst>
              <a:ext uri="{FF2B5EF4-FFF2-40B4-BE49-F238E27FC236}">
                <a16:creationId xmlns:a16="http://schemas.microsoft.com/office/drawing/2014/main" id="{30E399A9-1638-43BE-8C6E-0D98C5C4CB5A}"/>
              </a:ext>
            </a:extLst>
          </p:cNvPr>
          <p:cNvPicPr>
            <a:picLocks noChangeAspect="1"/>
          </p:cNvPicPr>
          <p:nvPr/>
        </p:nvPicPr>
        <p:blipFill>
          <a:blip r:embed="rId2"/>
          <a:stretch>
            <a:fillRect/>
          </a:stretch>
        </p:blipFill>
        <p:spPr>
          <a:xfrm>
            <a:off x="165099" y="1518752"/>
            <a:ext cx="4016664" cy="1018309"/>
          </a:xfrm>
          <a:prstGeom prst="rect">
            <a:avLst/>
          </a:prstGeom>
        </p:spPr>
      </p:pic>
      <p:pic>
        <p:nvPicPr>
          <p:cNvPr id="15" name="図 14">
            <a:extLst>
              <a:ext uri="{FF2B5EF4-FFF2-40B4-BE49-F238E27FC236}">
                <a16:creationId xmlns:a16="http://schemas.microsoft.com/office/drawing/2014/main" id="{1F7AC4EF-A99F-4536-8D44-B6A4867DE44D}"/>
              </a:ext>
            </a:extLst>
          </p:cNvPr>
          <p:cNvPicPr>
            <a:picLocks noChangeAspect="1"/>
          </p:cNvPicPr>
          <p:nvPr/>
        </p:nvPicPr>
        <p:blipFill>
          <a:blip r:embed="rId3"/>
          <a:stretch>
            <a:fillRect/>
          </a:stretch>
        </p:blipFill>
        <p:spPr>
          <a:xfrm>
            <a:off x="165101" y="3373025"/>
            <a:ext cx="3627120" cy="1454044"/>
          </a:xfrm>
          <a:prstGeom prst="rect">
            <a:avLst/>
          </a:prstGeom>
        </p:spPr>
      </p:pic>
    </p:spTree>
    <p:extLst>
      <p:ext uri="{BB962C8B-B14F-4D97-AF65-F5344CB8AC3E}">
        <p14:creationId xmlns:p14="http://schemas.microsoft.com/office/powerpoint/2010/main" val="2218771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z="1000" smtClean="0">
                <a:latin typeface="ＭＳ 明朝" panose="02020609040205080304" pitchFamily="17" charset="-128"/>
                <a:ea typeface="ＭＳ 明朝" panose="02020609040205080304" pitchFamily="17" charset="-128"/>
              </a:rPr>
              <a:pPr/>
              <a:t>41</a:t>
            </a:fld>
            <a:endParaRPr kumimoji="1" lang="ja-JP" altLang="en-US" sz="1000" dirty="0">
              <a:latin typeface="ＭＳ 明朝" panose="02020609040205080304" pitchFamily="17" charset="-128"/>
              <a:ea typeface="ＭＳ 明朝" panose="02020609040205080304" pitchFamily="17" charset="-128"/>
            </a:endParaRPr>
          </a:p>
        </p:txBody>
      </p:sp>
      <p:sp>
        <p:nvSpPr>
          <p:cNvPr id="5" name="テキスト ボックス 4">
            <a:extLst>
              <a:ext uri="{FF2B5EF4-FFF2-40B4-BE49-F238E27FC236}">
                <a16:creationId xmlns:a16="http://schemas.microsoft.com/office/drawing/2014/main" id="{A2B5C568-6CDA-3F69-A6EB-7EA7385F278F}"/>
              </a:ext>
            </a:extLst>
          </p:cNvPr>
          <p:cNvSpPr txBox="1">
            <a:spLocks noChangeAspect="1"/>
          </p:cNvSpPr>
          <p:nvPr/>
        </p:nvSpPr>
        <p:spPr>
          <a:xfrm>
            <a:off x="165100" y="707293"/>
            <a:ext cx="4875187" cy="276999"/>
          </a:xfrm>
          <a:prstGeom prst="rect">
            <a:avLst/>
          </a:prstGeom>
          <a:noFill/>
          <a:ln>
            <a:noFill/>
          </a:ln>
        </p:spPr>
        <p:txBody>
          <a:bodyPr wrap="square" lIns="0" rtlCol="0">
            <a:spAutoFit/>
          </a:bodyPr>
          <a:lstStyle/>
          <a:p>
            <a:r>
              <a:rPr kumimoji="1" lang="ja-JP" altLang="en-US" sz="1200" dirty="0">
                <a:latin typeface="ＭＳ 明朝" panose="02020609040205080304" pitchFamily="17" charset="-128"/>
                <a:ea typeface="ＭＳ 明朝" panose="02020609040205080304" pitchFamily="17" charset="-128"/>
              </a:rPr>
              <a:t>男女年齢階層別 透析患者数及び被保険者に占める割合</a:t>
            </a:r>
          </a:p>
        </p:txBody>
      </p:sp>
      <p:sp>
        <p:nvSpPr>
          <p:cNvPr id="6" name="テキスト ボックス 5">
            <a:extLst>
              <a:ext uri="{FF2B5EF4-FFF2-40B4-BE49-F238E27FC236}">
                <a16:creationId xmlns:a16="http://schemas.microsoft.com/office/drawing/2014/main" id="{A4F72920-D5ED-D35E-BA60-DAB3A5B2819D}"/>
              </a:ext>
            </a:extLst>
          </p:cNvPr>
          <p:cNvSpPr txBox="1">
            <a:spLocks noChangeAspect="1"/>
          </p:cNvSpPr>
          <p:nvPr/>
        </p:nvSpPr>
        <p:spPr>
          <a:xfrm>
            <a:off x="165100" y="3215425"/>
            <a:ext cx="5143163" cy="215444"/>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出典</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dirty="0">
                <a:latin typeface="ＭＳ 明朝" panose="02020609040205080304" pitchFamily="17" charset="-128"/>
                <a:ea typeface="ＭＳ 明朝" panose="02020609040205080304" pitchFamily="17" charset="-128"/>
                <a:cs typeface="Times New Roman" pitchFamily="18" charset="0"/>
              </a:rPr>
              <a:t>(KDB)</a:t>
            </a:r>
            <a:r>
              <a:rPr lang="ja-JP" altLang="en-US" sz="800" dirty="0">
                <a:latin typeface="ＭＳ 明朝" panose="02020609040205080304" pitchFamily="17" charset="-128"/>
                <a:ea typeface="ＭＳ 明朝" panose="02020609040205080304" pitchFamily="17" charset="-128"/>
                <a:cs typeface="Times New Roman" pitchFamily="18" charset="0"/>
              </a:rPr>
              <a:t>システム</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人工透析のレセプト分析</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令和</a:t>
            </a:r>
            <a:r>
              <a:rPr lang="en-US" altLang="ja-JP" sz="800" dirty="0">
                <a:latin typeface="ＭＳ 明朝" panose="02020609040205080304" pitchFamily="17" charset="-128"/>
                <a:ea typeface="ＭＳ 明朝" panose="02020609040205080304" pitchFamily="17" charset="-128"/>
                <a:cs typeface="Times New Roman" pitchFamily="18" charset="0"/>
              </a:rPr>
              <a:t>5</a:t>
            </a:r>
            <a:r>
              <a:rPr lang="ja-JP" altLang="en-US" sz="800" dirty="0">
                <a:latin typeface="ＭＳ 明朝" panose="02020609040205080304" pitchFamily="17" charset="-128"/>
                <a:ea typeface="ＭＳ 明朝" panose="02020609040205080304" pitchFamily="17" charset="-128"/>
                <a:cs typeface="Times New Roman" pitchFamily="18" charset="0"/>
              </a:rPr>
              <a:t>年</a:t>
            </a:r>
            <a:r>
              <a:rPr lang="en-US" altLang="ja-JP" sz="800" dirty="0">
                <a:latin typeface="ＭＳ 明朝" panose="02020609040205080304" pitchFamily="17" charset="-128"/>
                <a:ea typeface="ＭＳ 明朝" panose="02020609040205080304" pitchFamily="17" charset="-128"/>
                <a:cs typeface="Times New Roman" pitchFamily="18" charset="0"/>
              </a:rPr>
              <a:t>3</a:t>
            </a:r>
            <a:r>
              <a:rPr lang="ja-JP" altLang="en-US" sz="800" dirty="0">
                <a:latin typeface="ＭＳ 明朝" panose="02020609040205080304" pitchFamily="17" charset="-128"/>
                <a:ea typeface="ＭＳ 明朝" panose="02020609040205080304" pitchFamily="17" charset="-128"/>
                <a:cs typeface="Times New Roman" pitchFamily="18" charset="0"/>
              </a:rPr>
              <a:t>月診療分</a:t>
            </a:r>
            <a:r>
              <a:rPr lang="en-US" altLang="ja-JP" sz="800" dirty="0">
                <a:latin typeface="ＭＳ 明朝" panose="02020609040205080304" pitchFamily="17" charset="-128"/>
                <a:ea typeface="ＭＳ 明朝" panose="02020609040205080304" pitchFamily="17" charset="-128"/>
                <a:cs typeface="Times New Roman" pitchFamily="18" charset="0"/>
              </a:rPr>
              <a:t>)</a:t>
            </a:r>
          </a:p>
        </p:txBody>
      </p:sp>
      <p:sp>
        <p:nvSpPr>
          <p:cNvPr id="9" name="テキスト ボックス 8">
            <a:extLst>
              <a:ext uri="{FF2B5EF4-FFF2-40B4-BE49-F238E27FC236}">
                <a16:creationId xmlns:a16="http://schemas.microsoft.com/office/drawing/2014/main" id="{84299518-0B01-111A-0944-B106039BB78E}"/>
              </a:ext>
            </a:extLst>
          </p:cNvPr>
          <p:cNvSpPr txBox="1">
            <a:spLocks noChangeAspect="1"/>
          </p:cNvSpPr>
          <p:nvPr/>
        </p:nvSpPr>
        <p:spPr>
          <a:xfrm>
            <a:off x="165100" y="4188521"/>
            <a:ext cx="3420379" cy="276999"/>
          </a:xfrm>
          <a:prstGeom prst="rect">
            <a:avLst/>
          </a:prstGeom>
          <a:noFill/>
          <a:ln>
            <a:noFill/>
          </a:ln>
        </p:spPr>
        <p:txBody>
          <a:bodyPr wrap="square" lIns="0" rtlCol="0">
            <a:spAutoFit/>
          </a:bodyPr>
          <a:lstStyle/>
          <a:p>
            <a:r>
              <a:rPr kumimoji="1" lang="ja-JP" altLang="en-US" sz="1200" dirty="0">
                <a:latin typeface="ＭＳ 明朝" panose="02020609040205080304" pitchFamily="17" charset="-128"/>
                <a:ea typeface="ＭＳ 明朝" panose="02020609040205080304" pitchFamily="17" charset="-128"/>
              </a:rPr>
              <a:t>透析のレセプト分析</a:t>
            </a:r>
          </a:p>
        </p:txBody>
      </p:sp>
      <p:sp>
        <p:nvSpPr>
          <p:cNvPr id="10" name="テキスト ボックス 9">
            <a:extLst>
              <a:ext uri="{FF2B5EF4-FFF2-40B4-BE49-F238E27FC236}">
                <a16:creationId xmlns:a16="http://schemas.microsoft.com/office/drawing/2014/main" id="{4901313C-F77A-93E9-5AEA-3E5802EFE06E}"/>
              </a:ext>
            </a:extLst>
          </p:cNvPr>
          <p:cNvSpPr txBox="1">
            <a:spLocks noChangeAspect="1"/>
          </p:cNvSpPr>
          <p:nvPr/>
        </p:nvSpPr>
        <p:spPr>
          <a:xfrm>
            <a:off x="165099" y="8113837"/>
            <a:ext cx="5143163" cy="215444"/>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出典</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dirty="0">
                <a:latin typeface="ＭＳ 明朝" panose="02020609040205080304" pitchFamily="17" charset="-128"/>
                <a:ea typeface="ＭＳ 明朝" panose="02020609040205080304" pitchFamily="17" charset="-128"/>
                <a:cs typeface="Times New Roman" pitchFamily="18" charset="0"/>
              </a:rPr>
              <a:t>(KDB)</a:t>
            </a:r>
            <a:r>
              <a:rPr lang="ja-JP" altLang="en-US" sz="800" dirty="0">
                <a:latin typeface="ＭＳ 明朝" panose="02020609040205080304" pitchFamily="17" charset="-128"/>
                <a:ea typeface="ＭＳ 明朝" panose="02020609040205080304" pitchFamily="17" charset="-128"/>
                <a:cs typeface="Times New Roman" pitchFamily="18" charset="0"/>
              </a:rPr>
              <a:t>システム</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人工透析のレセプト分析</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令和</a:t>
            </a:r>
            <a:r>
              <a:rPr lang="en-US" altLang="ja-JP" sz="800" dirty="0">
                <a:latin typeface="ＭＳ 明朝" panose="02020609040205080304" pitchFamily="17" charset="-128"/>
                <a:ea typeface="ＭＳ 明朝" panose="02020609040205080304" pitchFamily="17" charset="-128"/>
                <a:cs typeface="Times New Roman" pitchFamily="18" charset="0"/>
              </a:rPr>
              <a:t>5</a:t>
            </a:r>
            <a:r>
              <a:rPr lang="ja-JP" altLang="en-US" sz="800" dirty="0">
                <a:latin typeface="ＭＳ 明朝" panose="02020609040205080304" pitchFamily="17" charset="-128"/>
                <a:ea typeface="ＭＳ 明朝" panose="02020609040205080304" pitchFamily="17" charset="-128"/>
                <a:cs typeface="Times New Roman" pitchFamily="18" charset="0"/>
              </a:rPr>
              <a:t>年</a:t>
            </a:r>
            <a:r>
              <a:rPr lang="en-US" altLang="ja-JP" sz="800" dirty="0">
                <a:latin typeface="ＭＳ 明朝" panose="02020609040205080304" pitchFamily="17" charset="-128"/>
                <a:ea typeface="ＭＳ 明朝" panose="02020609040205080304" pitchFamily="17" charset="-128"/>
                <a:cs typeface="Times New Roman" pitchFamily="18" charset="0"/>
              </a:rPr>
              <a:t>3</a:t>
            </a:r>
            <a:r>
              <a:rPr lang="ja-JP" altLang="en-US" sz="800" dirty="0">
                <a:latin typeface="ＭＳ 明朝" panose="02020609040205080304" pitchFamily="17" charset="-128"/>
                <a:ea typeface="ＭＳ 明朝" panose="02020609040205080304" pitchFamily="17" charset="-128"/>
                <a:cs typeface="Times New Roman" pitchFamily="18" charset="0"/>
              </a:rPr>
              <a:t>月診療分</a:t>
            </a:r>
            <a:r>
              <a:rPr lang="en-US" altLang="ja-JP" sz="800" dirty="0">
                <a:latin typeface="ＭＳ 明朝" panose="02020609040205080304" pitchFamily="17" charset="-128"/>
                <a:ea typeface="ＭＳ 明朝" panose="02020609040205080304" pitchFamily="17" charset="-128"/>
                <a:cs typeface="Times New Roman" pitchFamily="18" charset="0"/>
              </a:rPr>
              <a:t>)</a:t>
            </a:r>
          </a:p>
        </p:txBody>
      </p:sp>
      <p:sp>
        <p:nvSpPr>
          <p:cNvPr id="11" name="テキスト ボックス 10">
            <a:extLst>
              <a:ext uri="{FF2B5EF4-FFF2-40B4-BE49-F238E27FC236}">
                <a16:creationId xmlns:a16="http://schemas.microsoft.com/office/drawing/2014/main" id="{19AF0943-7FF3-09F0-2BBD-EBB31852D00C}"/>
              </a:ext>
            </a:extLst>
          </p:cNvPr>
          <p:cNvSpPr txBox="1">
            <a:spLocks noChangeAspect="1"/>
          </p:cNvSpPr>
          <p:nvPr/>
        </p:nvSpPr>
        <p:spPr>
          <a:xfrm>
            <a:off x="170434" y="190500"/>
            <a:ext cx="6238800" cy="291258"/>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以下は、透析患者数及び被保険者に占める割合を男女年齢階層別に示したものです。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12" name="テキスト ボックス 11">
            <a:extLst>
              <a:ext uri="{FF2B5EF4-FFF2-40B4-BE49-F238E27FC236}">
                <a16:creationId xmlns:a16="http://schemas.microsoft.com/office/drawing/2014/main" id="{34CE2EAC-15C3-DD71-1485-AFB248F054D3}"/>
              </a:ext>
            </a:extLst>
          </p:cNvPr>
          <p:cNvSpPr txBox="1">
            <a:spLocks noChangeAspect="1"/>
          </p:cNvSpPr>
          <p:nvPr/>
        </p:nvSpPr>
        <p:spPr>
          <a:xfrm>
            <a:off x="170434" y="3671728"/>
            <a:ext cx="6238800" cy="291426"/>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以下は、透析患者のレセプトデータから、併存している疾患の状況を示したものです。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pic>
        <p:nvPicPr>
          <p:cNvPr id="3" name="table115">
            <a:extLst>
              <a:ext uri="{FF2B5EF4-FFF2-40B4-BE49-F238E27FC236}">
                <a16:creationId xmlns:a16="http://schemas.microsoft.com/office/drawing/2014/main" id="{DD750064-DF59-4889-8F3C-9B4634F3840E}"/>
              </a:ext>
            </a:extLst>
          </p:cNvPr>
          <p:cNvPicPr>
            <a:picLocks noChangeAspect="1"/>
          </p:cNvPicPr>
          <p:nvPr/>
        </p:nvPicPr>
        <p:blipFill>
          <a:blip r:embed="rId3"/>
          <a:stretch>
            <a:fillRect/>
          </a:stretch>
        </p:blipFill>
        <p:spPr>
          <a:xfrm>
            <a:off x="165100" y="971550"/>
            <a:ext cx="4759456" cy="2256790"/>
          </a:xfrm>
          <a:prstGeom prst="rect">
            <a:avLst/>
          </a:prstGeom>
        </p:spPr>
      </p:pic>
      <p:pic>
        <p:nvPicPr>
          <p:cNvPr id="15" name="図 14">
            <a:extLst>
              <a:ext uri="{FF2B5EF4-FFF2-40B4-BE49-F238E27FC236}">
                <a16:creationId xmlns:a16="http://schemas.microsoft.com/office/drawing/2014/main" id="{D91C3F38-B488-48AF-B7D7-EDBA2486B93E}"/>
              </a:ext>
            </a:extLst>
          </p:cNvPr>
          <p:cNvPicPr>
            <a:picLocks noChangeAspect="1"/>
          </p:cNvPicPr>
          <p:nvPr/>
        </p:nvPicPr>
        <p:blipFill>
          <a:blip r:embed="rId4"/>
          <a:stretch>
            <a:fillRect/>
          </a:stretch>
        </p:blipFill>
        <p:spPr>
          <a:xfrm>
            <a:off x="165100" y="4448810"/>
            <a:ext cx="6057105" cy="1819910"/>
          </a:xfrm>
          <a:prstGeom prst="rect">
            <a:avLst/>
          </a:prstGeom>
        </p:spPr>
      </p:pic>
      <p:pic>
        <p:nvPicPr>
          <p:cNvPr id="17" name="図 16">
            <a:extLst>
              <a:ext uri="{FF2B5EF4-FFF2-40B4-BE49-F238E27FC236}">
                <a16:creationId xmlns:a16="http://schemas.microsoft.com/office/drawing/2014/main" id="{96B99475-9AB1-4B71-9018-5E12BFC6B218}"/>
              </a:ext>
            </a:extLst>
          </p:cNvPr>
          <p:cNvPicPr>
            <a:picLocks noChangeAspect="1"/>
          </p:cNvPicPr>
          <p:nvPr/>
        </p:nvPicPr>
        <p:blipFill>
          <a:blip r:embed="rId5"/>
          <a:stretch>
            <a:fillRect/>
          </a:stretch>
        </p:blipFill>
        <p:spPr>
          <a:xfrm>
            <a:off x="165100" y="6294120"/>
            <a:ext cx="5723686" cy="1819910"/>
          </a:xfrm>
          <a:prstGeom prst="rect">
            <a:avLst/>
          </a:prstGeom>
        </p:spPr>
      </p:pic>
    </p:spTree>
    <p:extLst>
      <p:ext uri="{BB962C8B-B14F-4D97-AF65-F5344CB8AC3E}">
        <p14:creationId xmlns:p14="http://schemas.microsoft.com/office/powerpoint/2010/main" val="2185838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z="1000" smtClean="0">
                <a:latin typeface="ＭＳ 明朝" panose="02020609040205080304" pitchFamily="17" charset="-128"/>
                <a:ea typeface="ＭＳ 明朝" panose="02020609040205080304" pitchFamily="17" charset="-128"/>
              </a:rPr>
              <a:pPr/>
              <a:t>42</a:t>
            </a:fld>
            <a:endParaRPr kumimoji="1" lang="ja-JP" altLang="en-US" sz="1000" dirty="0">
              <a:latin typeface="ＭＳ 明朝" panose="02020609040205080304" pitchFamily="17" charset="-128"/>
              <a:ea typeface="ＭＳ 明朝" panose="02020609040205080304" pitchFamily="17" charset="-128"/>
            </a:endParaRPr>
          </a:p>
        </p:txBody>
      </p:sp>
      <p:sp>
        <p:nvSpPr>
          <p:cNvPr id="11" name="テキスト ボックス 10">
            <a:extLst>
              <a:ext uri="{FF2B5EF4-FFF2-40B4-BE49-F238E27FC236}">
                <a16:creationId xmlns:a16="http://schemas.microsoft.com/office/drawing/2014/main" id="{67B4FCE8-7A4E-5F4D-370E-A5CA8BD5FD08}"/>
              </a:ext>
            </a:extLst>
          </p:cNvPr>
          <p:cNvSpPr txBox="1">
            <a:spLocks/>
          </p:cNvSpPr>
          <p:nvPr/>
        </p:nvSpPr>
        <p:spPr>
          <a:xfrm>
            <a:off x="50800" y="5522"/>
            <a:ext cx="6242400" cy="338554"/>
          </a:xfrm>
          <a:prstGeom prst="rect">
            <a:avLst/>
          </a:prstGeom>
          <a:noFill/>
          <a:ln>
            <a:noFill/>
          </a:ln>
        </p:spPr>
        <p:txBody>
          <a:bodyPr wrap="square" lIns="0" rIns="90000" rtlCol="0">
            <a:spAutoFit/>
          </a:bodyPr>
          <a:lstStyle/>
          <a:p>
            <a:pPr lvl="0" fontAlgn="base">
              <a:spcBef>
                <a:spcPct val="0"/>
              </a:spcBef>
              <a:spcAft>
                <a:spcPct val="0"/>
              </a:spcAft>
            </a:pPr>
            <a:r>
              <a:rPr lang="en-US" altLang="ja-JP" sz="1600" b="1" dirty="0">
                <a:latin typeface="ＭＳ 明朝" panose="02020609040205080304" pitchFamily="17" charset="-128"/>
                <a:ea typeface="ＭＳ 明朝" panose="02020609040205080304" pitchFamily="17" charset="-128"/>
                <a:cs typeface="Times New Roman" pitchFamily="18" charset="0"/>
              </a:rPr>
              <a:t>4.</a:t>
            </a:r>
            <a:r>
              <a:rPr lang="ja-JP" altLang="en-US" sz="1600" b="1" dirty="0">
                <a:latin typeface="ＭＳ 明朝" panose="02020609040205080304" pitchFamily="17" charset="-128"/>
                <a:ea typeface="ＭＳ 明朝" panose="02020609040205080304" pitchFamily="17" charset="-128"/>
                <a:cs typeface="Times New Roman" pitchFamily="18" charset="0"/>
              </a:rPr>
              <a:t>健康診査データによる分析</a:t>
            </a:r>
            <a:endParaRPr lang="en-US" altLang="ja-JP" sz="1600" b="1" dirty="0">
              <a:latin typeface="ＭＳ 明朝" panose="02020609040205080304" pitchFamily="17" charset="-128"/>
              <a:ea typeface="ＭＳ 明朝" panose="02020609040205080304" pitchFamily="17" charset="-128"/>
              <a:cs typeface="Times New Roman" pitchFamily="18" charset="0"/>
            </a:endParaRPr>
          </a:p>
        </p:txBody>
      </p:sp>
      <p:sp>
        <p:nvSpPr>
          <p:cNvPr id="4" name="テキスト ボックス 3">
            <a:extLst>
              <a:ext uri="{FF2B5EF4-FFF2-40B4-BE49-F238E27FC236}">
                <a16:creationId xmlns:a16="http://schemas.microsoft.com/office/drawing/2014/main" id="{24848868-051C-8613-9C18-E55F2B252399}"/>
              </a:ext>
            </a:extLst>
          </p:cNvPr>
          <p:cNvSpPr txBox="1">
            <a:spLocks noChangeAspect="1"/>
          </p:cNvSpPr>
          <p:nvPr/>
        </p:nvSpPr>
        <p:spPr>
          <a:xfrm>
            <a:off x="170434" y="340396"/>
            <a:ext cx="6238800" cy="753091"/>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以下は、本町の特定健康診査結果における有所見者の状況の年度別推移及び令和</a:t>
            </a:r>
            <a:r>
              <a:rPr lang="en-US" altLang="ja-JP" sz="1200" dirty="0">
                <a:latin typeface="ＭＳ 明朝" panose="02020609040205080304" pitchFamily="17" charset="-128"/>
                <a:ea typeface="ＭＳ 明朝" panose="02020609040205080304" pitchFamily="17" charset="-128"/>
                <a:cs typeface="Times New Roman" pitchFamily="18" charset="0"/>
              </a:rPr>
              <a:t>3</a:t>
            </a:r>
            <a:r>
              <a:rPr lang="ja-JP" altLang="en-US" sz="1200" dirty="0">
                <a:latin typeface="ＭＳ 明朝" panose="02020609040205080304" pitchFamily="17" charset="-128"/>
                <a:ea typeface="ＭＳ 明朝" panose="02020609040205080304" pitchFamily="17" charset="-128"/>
                <a:cs typeface="Times New Roman" pitchFamily="18" charset="0"/>
              </a:rPr>
              <a:t>年度の割合を示したものです。男性は「収縮期血圧」、「</a:t>
            </a:r>
            <a:r>
              <a:rPr lang="en-US" altLang="ja-JP" sz="1200" dirty="0">
                <a:latin typeface="ＭＳ 明朝" panose="02020609040205080304" pitchFamily="17" charset="-128"/>
                <a:ea typeface="ＭＳ 明朝" panose="02020609040205080304" pitchFamily="17" charset="-128"/>
                <a:cs typeface="Times New Roman" pitchFamily="18" charset="0"/>
              </a:rPr>
              <a:t>HbA1c</a:t>
            </a:r>
            <a:r>
              <a:rPr lang="ja-JP" altLang="en-US" sz="1200" dirty="0">
                <a:latin typeface="ＭＳ 明朝" panose="02020609040205080304" pitchFamily="17" charset="-128"/>
                <a:ea typeface="ＭＳ 明朝" panose="02020609040205080304" pitchFamily="17" charset="-128"/>
                <a:cs typeface="Times New Roman" pitchFamily="18" charset="0"/>
              </a:rPr>
              <a:t>」、「腹囲」の割合が高く、女性は「</a:t>
            </a:r>
            <a:r>
              <a:rPr lang="en-US" altLang="ja-JP" sz="1200" dirty="0">
                <a:latin typeface="ＭＳ 明朝" panose="02020609040205080304" pitchFamily="17" charset="-128"/>
                <a:ea typeface="ＭＳ 明朝" panose="02020609040205080304" pitchFamily="17" charset="-128"/>
                <a:cs typeface="Times New Roman" pitchFamily="18" charset="0"/>
              </a:rPr>
              <a:t>HbA1c</a:t>
            </a:r>
            <a:r>
              <a:rPr lang="ja-JP" altLang="en-US" sz="1200" dirty="0">
                <a:latin typeface="ＭＳ 明朝" panose="02020609040205080304" pitchFamily="17" charset="-128"/>
                <a:ea typeface="ＭＳ 明朝" panose="02020609040205080304" pitchFamily="17" charset="-128"/>
                <a:cs typeface="Times New Roman" pitchFamily="18" charset="0"/>
              </a:rPr>
              <a:t>」、「</a:t>
            </a:r>
            <a:r>
              <a:rPr lang="en-US" altLang="ja-JP" sz="1200" dirty="0">
                <a:latin typeface="ＭＳ 明朝" panose="02020609040205080304" pitchFamily="17" charset="-128"/>
                <a:ea typeface="ＭＳ 明朝" panose="02020609040205080304" pitchFamily="17" charset="-128"/>
                <a:cs typeface="Times New Roman" pitchFamily="18" charset="0"/>
              </a:rPr>
              <a:t>LDL</a:t>
            </a:r>
            <a:r>
              <a:rPr lang="ja-JP" altLang="en-US" sz="1200" dirty="0">
                <a:latin typeface="ＭＳ 明朝" panose="02020609040205080304" pitchFamily="17" charset="-128"/>
                <a:ea typeface="ＭＳ 明朝" panose="02020609040205080304" pitchFamily="17" charset="-128"/>
                <a:cs typeface="Times New Roman" pitchFamily="18" charset="0"/>
              </a:rPr>
              <a:t>コレステロール」、「収縮期血圧」の割合が高くなっています。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13" name="テキスト ボックス 12">
            <a:extLst>
              <a:ext uri="{FF2B5EF4-FFF2-40B4-BE49-F238E27FC236}">
                <a16:creationId xmlns:a16="http://schemas.microsoft.com/office/drawing/2014/main" id="{0688197B-4337-4437-989B-DED9E77A65E0}"/>
              </a:ext>
            </a:extLst>
          </p:cNvPr>
          <p:cNvSpPr txBox="1">
            <a:spLocks noChangeAspect="1"/>
          </p:cNvSpPr>
          <p:nvPr/>
        </p:nvSpPr>
        <p:spPr>
          <a:xfrm>
            <a:off x="165100" y="1426640"/>
            <a:ext cx="1706835" cy="276999"/>
          </a:xfrm>
          <a:prstGeom prst="rect">
            <a:avLst/>
          </a:prstGeom>
          <a:noFill/>
          <a:ln>
            <a:noFill/>
          </a:ln>
        </p:spPr>
        <p:txBody>
          <a:bodyPr wrap="square" lIns="0" rIns="90000" rtlCol="0">
            <a:spAutoFit/>
          </a:bodyPr>
          <a:lstStyle/>
          <a:p>
            <a:pPr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割合の年度別推移</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15" name="テキスト ボックス 14">
            <a:extLst>
              <a:ext uri="{FF2B5EF4-FFF2-40B4-BE49-F238E27FC236}">
                <a16:creationId xmlns:a16="http://schemas.microsoft.com/office/drawing/2014/main" id="{3E921E92-4B48-4A50-ACB1-B79696665859}"/>
              </a:ext>
            </a:extLst>
          </p:cNvPr>
          <p:cNvSpPr txBox="1">
            <a:spLocks noChangeAspect="1"/>
          </p:cNvSpPr>
          <p:nvPr/>
        </p:nvSpPr>
        <p:spPr>
          <a:xfrm>
            <a:off x="3192803" y="1426640"/>
            <a:ext cx="1991329" cy="276999"/>
          </a:xfrm>
          <a:prstGeom prst="rect">
            <a:avLst/>
          </a:prstGeom>
          <a:noFill/>
          <a:ln>
            <a:noFill/>
          </a:ln>
        </p:spPr>
        <p:txBody>
          <a:bodyPr wrap="square" lIns="0" rIns="90000" rtlCol="0">
            <a:spAutoFit/>
          </a:bodyPr>
          <a:lstStyle/>
          <a:p>
            <a:pPr fontAlgn="base">
              <a:spcBef>
                <a:spcPct val="0"/>
              </a:spcBef>
              <a:spcAft>
                <a:spcPct val="0"/>
              </a:spcAft>
            </a:pPr>
            <a:r>
              <a:rPr lang="zh-TW" altLang="en-US" sz="1200" dirty="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3</a:t>
            </a:r>
            <a:r>
              <a:rPr lang="ja-JP" altLang="en-US" sz="1200" dirty="0">
                <a:latin typeface="ＭＳ 明朝" panose="02020609040205080304" pitchFamily="17" charset="-128"/>
                <a:ea typeface="ＭＳ 明朝" panose="02020609040205080304" pitchFamily="17" charset="-128"/>
                <a:cs typeface="ＭＳ Ｐゴシック" pitchFamily="50" charset="-128"/>
              </a:rPr>
              <a:t>年</a:t>
            </a:r>
            <a:r>
              <a:rPr lang="zh-TW" altLang="en-US" sz="1200" dirty="0">
                <a:latin typeface="ＭＳ 明朝" panose="02020609040205080304" pitchFamily="17" charset="-128"/>
                <a:ea typeface="ＭＳ 明朝" panose="02020609040205080304" pitchFamily="17" charset="-128"/>
                <a:cs typeface="ＭＳ Ｐゴシック" pitchFamily="50" charset="-128"/>
              </a:rPr>
              <a:t>度</a:t>
            </a:r>
            <a:r>
              <a:rPr lang="ja-JP" altLang="en-US" sz="1200" dirty="0">
                <a:latin typeface="ＭＳ 明朝" panose="02020609040205080304" pitchFamily="17" charset="-128"/>
                <a:ea typeface="ＭＳ 明朝" panose="02020609040205080304" pitchFamily="17" charset="-128"/>
                <a:cs typeface="Times New Roman" pitchFamily="18" charset="0"/>
              </a:rPr>
              <a:t>割合</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17" name="Rectangle 5">
            <a:extLst>
              <a:ext uri="{FF2B5EF4-FFF2-40B4-BE49-F238E27FC236}">
                <a16:creationId xmlns:a16="http://schemas.microsoft.com/office/drawing/2014/main" id="{3E0F74EB-E1EA-408D-B34C-79E94E126C17}"/>
              </a:ext>
            </a:extLst>
          </p:cNvPr>
          <p:cNvSpPr>
            <a:spLocks noChangeAspect="1" noChangeArrowheads="1"/>
          </p:cNvSpPr>
          <p:nvPr/>
        </p:nvSpPr>
        <p:spPr bwMode="auto">
          <a:xfrm>
            <a:off x="1968191" y="1480480"/>
            <a:ext cx="1100262" cy="23083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男性</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国民健康保険</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endParaRPr lang="en-US" altLang="zh-TW" sz="900" dirty="0">
              <a:latin typeface="ＭＳ 明朝" panose="02020609040205080304" pitchFamily="17" charset="-128"/>
              <a:ea typeface="ＭＳ 明朝" panose="02020609040205080304" pitchFamily="17" charset="-128"/>
              <a:cs typeface="ＭＳ Ｐゴシック" pitchFamily="50" charset="-128"/>
            </a:endParaRPr>
          </a:p>
        </p:txBody>
      </p:sp>
      <p:sp>
        <p:nvSpPr>
          <p:cNvPr id="18" name="Rectangle 5">
            <a:extLst>
              <a:ext uri="{FF2B5EF4-FFF2-40B4-BE49-F238E27FC236}">
                <a16:creationId xmlns:a16="http://schemas.microsoft.com/office/drawing/2014/main" id="{DC7956AA-3CB1-490A-B038-07B07340534E}"/>
              </a:ext>
            </a:extLst>
          </p:cNvPr>
          <p:cNvSpPr>
            <a:spLocks noChangeAspect="1" noChangeArrowheads="1"/>
          </p:cNvSpPr>
          <p:nvPr/>
        </p:nvSpPr>
        <p:spPr bwMode="auto">
          <a:xfrm>
            <a:off x="5217756" y="1480480"/>
            <a:ext cx="1100262" cy="23083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男性</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国民健康保険</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endParaRPr lang="en-US" altLang="zh-TW" sz="900" dirty="0">
              <a:latin typeface="ＭＳ 明朝" panose="02020609040205080304" pitchFamily="17" charset="-128"/>
              <a:ea typeface="ＭＳ 明朝" panose="02020609040205080304" pitchFamily="17" charset="-128"/>
              <a:cs typeface="ＭＳ Ｐゴシック" pitchFamily="50" charset="-128"/>
            </a:endParaRPr>
          </a:p>
        </p:txBody>
      </p:sp>
      <p:sp>
        <p:nvSpPr>
          <p:cNvPr id="23" name="Rectangle 5">
            <a:extLst>
              <a:ext uri="{FF2B5EF4-FFF2-40B4-BE49-F238E27FC236}">
                <a16:creationId xmlns:a16="http://schemas.microsoft.com/office/drawing/2014/main" id="{64983666-4CDC-48A6-9D0A-6926886291CC}"/>
              </a:ext>
            </a:extLst>
          </p:cNvPr>
          <p:cNvSpPr>
            <a:spLocks noChangeAspect="1" noChangeArrowheads="1"/>
          </p:cNvSpPr>
          <p:nvPr/>
        </p:nvSpPr>
        <p:spPr bwMode="auto">
          <a:xfrm>
            <a:off x="165102" y="4952152"/>
            <a:ext cx="3099097" cy="215444"/>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厚生労働省様式</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様式</a:t>
            </a:r>
            <a:r>
              <a:rPr lang="en-US" altLang="ja-JP" sz="800" dirty="0">
                <a:latin typeface="ＭＳ 明朝" panose="02020609040205080304" pitchFamily="17" charset="-128"/>
                <a:ea typeface="ＭＳ 明朝" panose="02020609040205080304" pitchFamily="17" charset="-128"/>
              </a:rPr>
              <a:t>5-2)｣</a:t>
            </a:r>
            <a:endParaRPr lang="ja-JP" altLang="en-US" sz="800" dirty="0">
              <a:latin typeface="ＭＳ 明朝" panose="02020609040205080304" pitchFamily="17" charset="-128"/>
              <a:ea typeface="ＭＳ 明朝" panose="02020609040205080304" pitchFamily="17" charset="-128"/>
            </a:endParaRPr>
          </a:p>
        </p:txBody>
      </p:sp>
      <p:sp>
        <p:nvSpPr>
          <p:cNvPr id="24" name="Rectangle 5">
            <a:extLst>
              <a:ext uri="{FF2B5EF4-FFF2-40B4-BE49-F238E27FC236}">
                <a16:creationId xmlns:a16="http://schemas.microsoft.com/office/drawing/2014/main" id="{8E4B6CA8-4BDC-413F-9606-F6FF04125203}"/>
              </a:ext>
            </a:extLst>
          </p:cNvPr>
          <p:cNvSpPr>
            <a:spLocks noChangeAspect="1" noChangeArrowheads="1"/>
          </p:cNvSpPr>
          <p:nvPr/>
        </p:nvSpPr>
        <p:spPr bwMode="auto">
          <a:xfrm>
            <a:off x="3226570" y="4950937"/>
            <a:ext cx="3099097" cy="215444"/>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厚生労働省様式</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様式</a:t>
            </a:r>
            <a:r>
              <a:rPr lang="en-US" altLang="ja-JP" sz="800" dirty="0">
                <a:latin typeface="ＭＳ 明朝" panose="02020609040205080304" pitchFamily="17" charset="-128"/>
                <a:ea typeface="ＭＳ 明朝" panose="02020609040205080304" pitchFamily="17" charset="-128"/>
              </a:rPr>
              <a:t>5-2)｣</a:t>
            </a:r>
            <a:endParaRPr lang="ja-JP" altLang="en-US" sz="800" dirty="0">
              <a:latin typeface="ＭＳ 明朝" panose="02020609040205080304" pitchFamily="17" charset="-128"/>
              <a:ea typeface="ＭＳ 明朝" panose="02020609040205080304" pitchFamily="17" charset="-128"/>
            </a:endParaRPr>
          </a:p>
        </p:txBody>
      </p:sp>
      <p:sp>
        <p:nvSpPr>
          <p:cNvPr id="25" name="テキスト ボックス 24">
            <a:extLst>
              <a:ext uri="{FF2B5EF4-FFF2-40B4-BE49-F238E27FC236}">
                <a16:creationId xmlns:a16="http://schemas.microsoft.com/office/drawing/2014/main" id="{C257D914-14D8-4757-9813-BF2F465BE4BC}"/>
              </a:ext>
            </a:extLst>
          </p:cNvPr>
          <p:cNvSpPr txBox="1">
            <a:spLocks noChangeAspect="1"/>
          </p:cNvSpPr>
          <p:nvPr/>
        </p:nvSpPr>
        <p:spPr>
          <a:xfrm>
            <a:off x="165100" y="5234583"/>
            <a:ext cx="1490811" cy="276999"/>
          </a:xfrm>
          <a:prstGeom prst="rect">
            <a:avLst/>
          </a:prstGeom>
          <a:noFill/>
          <a:ln>
            <a:noFill/>
          </a:ln>
        </p:spPr>
        <p:txBody>
          <a:bodyPr wrap="square" lIns="0" rIns="90000" rtlCol="0">
            <a:spAutoFit/>
          </a:bodyPr>
          <a:lstStyle/>
          <a:p>
            <a:pPr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割合の年度別推移</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26" name="Rectangle 5">
            <a:extLst>
              <a:ext uri="{FF2B5EF4-FFF2-40B4-BE49-F238E27FC236}">
                <a16:creationId xmlns:a16="http://schemas.microsoft.com/office/drawing/2014/main" id="{D4105050-ECD6-42AA-B844-EC977F8831FA}"/>
              </a:ext>
            </a:extLst>
          </p:cNvPr>
          <p:cNvSpPr>
            <a:spLocks noChangeAspect="1" noChangeArrowheads="1"/>
          </p:cNvSpPr>
          <p:nvPr/>
        </p:nvSpPr>
        <p:spPr bwMode="auto">
          <a:xfrm>
            <a:off x="1968191" y="5288423"/>
            <a:ext cx="1100262" cy="23083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女性</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国民健康保険</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endParaRPr lang="en-US" altLang="zh-TW" sz="900" dirty="0">
              <a:latin typeface="ＭＳ 明朝" panose="02020609040205080304" pitchFamily="17" charset="-128"/>
              <a:ea typeface="ＭＳ 明朝" panose="02020609040205080304" pitchFamily="17" charset="-128"/>
              <a:cs typeface="ＭＳ Ｐゴシック" pitchFamily="50" charset="-128"/>
            </a:endParaRPr>
          </a:p>
        </p:txBody>
      </p:sp>
      <p:sp>
        <p:nvSpPr>
          <p:cNvPr id="29" name="テキスト ボックス 28">
            <a:extLst>
              <a:ext uri="{FF2B5EF4-FFF2-40B4-BE49-F238E27FC236}">
                <a16:creationId xmlns:a16="http://schemas.microsoft.com/office/drawing/2014/main" id="{E9CD712C-04D7-4FCB-B5F9-36F2DF9C3390}"/>
              </a:ext>
            </a:extLst>
          </p:cNvPr>
          <p:cNvSpPr txBox="1">
            <a:spLocks noChangeAspect="1"/>
          </p:cNvSpPr>
          <p:nvPr/>
        </p:nvSpPr>
        <p:spPr>
          <a:xfrm>
            <a:off x="3192803" y="5240558"/>
            <a:ext cx="1991329" cy="276999"/>
          </a:xfrm>
          <a:prstGeom prst="rect">
            <a:avLst/>
          </a:prstGeom>
          <a:noFill/>
          <a:ln>
            <a:noFill/>
          </a:ln>
        </p:spPr>
        <p:txBody>
          <a:bodyPr wrap="square" lIns="0" rIns="90000" rtlCol="0">
            <a:spAutoFit/>
          </a:bodyPr>
          <a:lstStyle/>
          <a:p>
            <a:pPr fontAlgn="base">
              <a:spcBef>
                <a:spcPct val="0"/>
              </a:spcBef>
              <a:spcAft>
                <a:spcPct val="0"/>
              </a:spcAft>
            </a:pPr>
            <a:r>
              <a:rPr lang="zh-TW" altLang="en-US" sz="1200" dirty="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3</a:t>
            </a:r>
            <a:r>
              <a:rPr lang="zh-TW" altLang="en-US" sz="1200" dirty="0">
                <a:latin typeface="ＭＳ 明朝" panose="02020609040205080304" pitchFamily="17" charset="-128"/>
                <a:ea typeface="ＭＳ 明朝" panose="02020609040205080304" pitchFamily="17" charset="-128"/>
                <a:cs typeface="ＭＳ Ｐゴシック" pitchFamily="50" charset="-128"/>
              </a:rPr>
              <a:t>年度</a:t>
            </a:r>
            <a:r>
              <a:rPr lang="ja-JP" altLang="en-US" sz="1200" dirty="0">
                <a:latin typeface="ＭＳ 明朝" panose="02020609040205080304" pitchFamily="17" charset="-128"/>
                <a:ea typeface="ＭＳ 明朝" panose="02020609040205080304" pitchFamily="17" charset="-128"/>
                <a:cs typeface="Times New Roman" pitchFamily="18" charset="0"/>
              </a:rPr>
              <a:t>割合</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31" name="Rectangle 5">
            <a:extLst>
              <a:ext uri="{FF2B5EF4-FFF2-40B4-BE49-F238E27FC236}">
                <a16:creationId xmlns:a16="http://schemas.microsoft.com/office/drawing/2014/main" id="{5DB47D07-E789-4332-A5BF-2DD0AC412041}"/>
              </a:ext>
            </a:extLst>
          </p:cNvPr>
          <p:cNvSpPr>
            <a:spLocks noChangeAspect="1" noChangeArrowheads="1"/>
          </p:cNvSpPr>
          <p:nvPr/>
        </p:nvSpPr>
        <p:spPr bwMode="auto">
          <a:xfrm>
            <a:off x="5217756" y="5284428"/>
            <a:ext cx="1100262" cy="23083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女性</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国民健康保険</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endParaRPr lang="en-US" altLang="zh-TW" sz="900" dirty="0">
              <a:latin typeface="ＭＳ 明朝" panose="02020609040205080304" pitchFamily="17" charset="-128"/>
              <a:ea typeface="ＭＳ 明朝" panose="02020609040205080304" pitchFamily="17" charset="-128"/>
              <a:cs typeface="ＭＳ Ｐゴシック" pitchFamily="50" charset="-128"/>
            </a:endParaRPr>
          </a:p>
        </p:txBody>
      </p:sp>
      <p:sp>
        <p:nvSpPr>
          <p:cNvPr id="33" name="Rectangle 5">
            <a:extLst>
              <a:ext uri="{FF2B5EF4-FFF2-40B4-BE49-F238E27FC236}">
                <a16:creationId xmlns:a16="http://schemas.microsoft.com/office/drawing/2014/main" id="{7430D689-9BFC-4536-9143-55102F72A7F8}"/>
              </a:ext>
            </a:extLst>
          </p:cNvPr>
          <p:cNvSpPr>
            <a:spLocks noChangeAspect="1" noChangeArrowheads="1"/>
          </p:cNvSpPr>
          <p:nvPr/>
        </p:nvSpPr>
        <p:spPr bwMode="auto">
          <a:xfrm>
            <a:off x="165100" y="8744530"/>
            <a:ext cx="3099097" cy="215444"/>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厚生労働省様式</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様式</a:t>
            </a:r>
            <a:r>
              <a:rPr lang="en-US" altLang="ja-JP" sz="800" dirty="0">
                <a:latin typeface="ＭＳ 明朝" panose="02020609040205080304" pitchFamily="17" charset="-128"/>
                <a:ea typeface="ＭＳ 明朝" panose="02020609040205080304" pitchFamily="17" charset="-128"/>
              </a:rPr>
              <a:t>5-2)｣</a:t>
            </a:r>
            <a:endParaRPr lang="ja-JP" altLang="en-US" sz="800" dirty="0">
              <a:latin typeface="ＭＳ 明朝" panose="02020609040205080304" pitchFamily="17" charset="-128"/>
              <a:ea typeface="ＭＳ 明朝" panose="02020609040205080304" pitchFamily="17" charset="-128"/>
            </a:endParaRPr>
          </a:p>
        </p:txBody>
      </p:sp>
      <p:sp>
        <p:nvSpPr>
          <p:cNvPr id="34" name="Rectangle 5">
            <a:extLst>
              <a:ext uri="{FF2B5EF4-FFF2-40B4-BE49-F238E27FC236}">
                <a16:creationId xmlns:a16="http://schemas.microsoft.com/office/drawing/2014/main" id="{B8B4889F-2C41-404C-95DD-2ED382D4E706}"/>
              </a:ext>
            </a:extLst>
          </p:cNvPr>
          <p:cNvSpPr>
            <a:spLocks noChangeAspect="1" noChangeArrowheads="1"/>
          </p:cNvSpPr>
          <p:nvPr/>
        </p:nvSpPr>
        <p:spPr bwMode="auto">
          <a:xfrm>
            <a:off x="3222100" y="8753772"/>
            <a:ext cx="3099097" cy="215444"/>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厚生労働省様式</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様式</a:t>
            </a:r>
            <a:r>
              <a:rPr lang="en-US" altLang="ja-JP" sz="800" dirty="0">
                <a:latin typeface="ＭＳ 明朝" panose="02020609040205080304" pitchFamily="17" charset="-128"/>
                <a:ea typeface="ＭＳ 明朝" panose="02020609040205080304" pitchFamily="17" charset="-128"/>
              </a:rPr>
              <a:t>5-2)｣</a:t>
            </a:r>
            <a:endParaRPr lang="ja-JP" altLang="en-US" sz="800" dirty="0">
              <a:latin typeface="ＭＳ 明朝" panose="02020609040205080304" pitchFamily="17" charset="-128"/>
              <a:ea typeface="ＭＳ 明朝" panose="02020609040205080304" pitchFamily="17" charset="-128"/>
            </a:endParaRPr>
          </a:p>
        </p:txBody>
      </p:sp>
      <p:pic>
        <p:nvPicPr>
          <p:cNvPr id="5" name="図 4">
            <a:extLst>
              <a:ext uri="{FF2B5EF4-FFF2-40B4-BE49-F238E27FC236}">
                <a16:creationId xmlns:a16="http://schemas.microsoft.com/office/drawing/2014/main" id="{DE97D697-1C16-D531-D85B-FD30FED36B3D}"/>
              </a:ext>
            </a:extLst>
          </p:cNvPr>
          <p:cNvPicPr>
            <a:picLocks noChangeAspect="1"/>
          </p:cNvPicPr>
          <p:nvPr/>
        </p:nvPicPr>
        <p:blipFill>
          <a:blip r:embed="rId3"/>
          <a:stretch>
            <a:fillRect/>
          </a:stretch>
        </p:blipFill>
        <p:spPr>
          <a:xfrm>
            <a:off x="165100" y="1739454"/>
            <a:ext cx="2878836" cy="3211483"/>
          </a:xfrm>
          <a:prstGeom prst="rect">
            <a:avLst/>
          </a:prstGeom>
        </p:spPr>
      </p:pic>
      <p:pic>
        <p:nvPicPr>
          <p:cNvPr id="6" name="図 5">
            <a:extLst>
              <a:ext uri="{FF2B5EF4-FFF2-40B4-BE49-F238E27FC236}">
                <a16:creationId xmlns:a16="http://schemas.microsoft.com/office/drawing/2014/main" id="{909CB6A3-3F47-AAE1-1820-644CFE365D47}"/>
              </a:ext>
            </a:extLst>
          </p:cNvPr>
          <p:cNvPicPr>
            <a:picLocks noChangeAspect="1"/>
          </p:cNvPicPr>
          <p:nvPr/>
        </p:nvPicPr>
        <p:blipFill>
          <a:blip r:embed="rId4"/>
          <a:stretch>
            <a:fillRect/>
          </a:stretch>
        </p:blipFill>
        <p:spPr>
          <a:xfrm>
            <a:off x="165100" y="5525738"/>
            <a:ext cx="2865819" cy="3196962"/>
          </a:xfrm>
          <a:prstGeom prst="rect">
            <a:avLst/>
          </a:prstGeom>
        </p:spPr>
      </p:pic>
      <p:pic>
        <p:nvPicPr>
          <p:cNvPr id="8" name="図 7">
            <a:extLst>
              <a:ext uri="{FF2B5EF4-FFF2-40B4-BE49-F238E27FC236}">
                <a16:creationId xmlns:a16="http://schemas.microsoft.com/office/drawing/2014/main" id="{73198EEA-A4D8-6673-490E-739AB007D213}"/>
              </a:ext>
            </a:extLst>
          </p:cNvPr>
          <p:cNvPicPr>
            <a:picLocks noChangeAspect="1"/>
          </p:cNvPicPr>
          <p:nvPr/>
        </p:nvPicPr>
        <p:blipFill>
          <a:blip r:embed="rId5"/>
          <a:stretch>
            <a:fillRect/>
          </a:stretch>
        </p:blipFill>
        <p:spPr>
          <a:xfrm>
            <a:off x="3222100" y="1741585"/>
            <a:ext cx="2740638" cy="3203570"/>
          </a:xfrm>
          <a:prstGeom prst="rect">
            <a:avLst/>
          </a:prstGeom>
        </p:spPr>
      </p:pic>
      <p:pic>
        <p:nvPicPr>
          <p:cNvPr id="9" name="図 8">
            <a:extLst>
              <a:ext uri="{FF2B5EF4-FFF2-40B4-BE49-F238E27FC236}">
                <a16:creationId xmlns:a16="http://schemas.microsoft.com/office/drawing/2014/main" id="{073734D7-CD73-E50A-1607-B6AD5AE75670}"/>
              </a:ext>
            </a:extLst>
          </p:cNvPr>
          <p:cNvPicPr>
            <a:picLocks noChangeAspect="1"/>
          </p:cNvPicPr>
          <p:nvPr/>
        </p:nvPicPr>
        <p:blipFill>
          <a:blip r:embed="rId6"/>
          <a:stretch>
            <a:fillRect/>
          </a:stretch>
        </p:blipFill>
        <p:spPr>
          <a:xfrm>
            <a:off x="3222641" y="5525738"/>
            <a:ext cx="2749604" cy="3194905"/>
          </a:xfrm>
          <a:prstGeom prst="rect">
            <a:avLst/>
          </a:prstGeom>
        </p:spPr>
      </p:pic>
    </p:spTree>
    <p:extLst>
      <p:ext uri="{BB962C8B-B14F-4D97-AF65-F5344CB8AC3E}">
        <p14:creationId xmlns:p14="http://schemas.microsoft.com/office/powerpoint/2010/main" val="363093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z="1000" smtClean="0">
                <a:latin typeface="ＭＳ 明朝" panose="02020609040205080304" pitchFamily="17" charset="-128"/>
                <a:ea typeface="ＭＳ 明朝" panose="02020609040205080304" pitchFamily="17" charset="-128"/>
              </a:rPr>
              <a:pPr/>
              <a:t>43</a:t>
            </a:fld>
            <a:endParaRPr kumimoji="1" lang="ja-JP" altLang="en-US" sz="1000" dirty="0">
              <a:latin typeface="ＭＳ 明朝" panose="02020609040205080304" pitchFamily="17" charset="-128"/>
              <a:ea typeface="ＭＳ 明朝" panose="02020609040205080304" pitchFamily="17" charset="-128"/>
            </a:endParaRPr>
          </a:p>
        </p:txBody>
      </p:sp>
      <p:sp>
        <p:nvSpPr>
          <p:cNvPr id="9" name="テキスト ボックス 8">
            <a:extLst>
              <a:ext uri="{FF2B5EF4-FFF2-40B4-BE49-F238E27FC236}">
                <a16:creationId xmlns:a16="http://schemas.microsoft.com/office/drawing/2014/main" id="{3244CE22-818A-4C16-ACDD-2AFEC257032E}"/>
              </a:ext>
            </a:extLst>
          </p:cNvPr>
          <p:cNvSpPr txBox="1">
            <a:spLocks noChangeAspect="1"/>
          </p:cNvSpPr>
          <p:nvPr/>
        </p:nvSpPr>
        <p:spPr>
          <a:xfrm>
            <a:off x="174639" y="4972899"/>
            <a:ext cx="1991329" cy="276999"/>
          </a:xfrm>
          <a:prstGeom prst="rect">
            <a:avLst/>
          </a:prstGeom>
          <a:noFill/>
          <a:ln>
            <a:noFill/>
          </a:ln>
        </p:spPr>
        <p:txBody>
          <a:bodyPr wrap="square" lIns="0" rIns="90000" rtlCol="0">
            <a:spAutoFit/>
          </a:bodyPr>
          <a:lstStyle/>
          <a:p>
            <a:pPr fontAlgn="base">
              <a:spcBef>
                <a:spcPct val="0"/>
              </a:spcBef>
              <a:spcAft>
                <a:spcPct val="0"/>
              </a:spcAft>
            </a:pPr>
            <a:r>
              <a:rPr lang="zh-TW" altLang="en-US" sz="1200" dirty="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3</a:t>
            </a:r>
            <a:r>
              <a:rPr lang="zh-TW" altLang="en-US" sz="1200" dirty="0">
                <a:latin typeface="ＭＳ 明朝" panose="02020609040205080304" pitchFamily="17" charset="-128"/>
                <a:ea typeface="ＭＳ 明朝" panose="02020609040205080304" pitchFamily="17" charset="-128"/>
                <a:cs typeface="ＭＳ Ｐゴシック" pitchFamily="50" charset="-128"/>
              </a:rPr>
              <a:t>年度</a:t>
            </a:r>
            <a:r>
              <a:rPr lang="ja-JP" altLang="en-US" sz="1200" dirty="0">
                <a:latin typeface="ＭＳ 明朝" panose="02020609040205080304" pitchFamily="17" charset="-128"/>
                <a:ea typeface="ＭＳ 明朝" panose="02020609040205080304" pitchFamily="17" charset="-128"/>
                <a:cs typeface="Times New Roman" pitchFamily="18" charset="0"/>
              </a:rPr>
              <a:t>割合</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10" name="注釈文章 9">
            <a:extLst>
              <a:ext uri="{FF2B5EF4-FFF2-40B4-BE49-F238E27FC236}">
                <a16:creationId xmlns:a16="http://schemas.microsoft.com/office/drawing/2014/main" id="{83995FF8-687F-4F13-BD1B-5C193010E733}"/>
              </a:ext>
            </a:extLst>
          </p:cNvPr>
          <p:cNvSpPr txBox="1">
            <a:spLocks noChangeAspect="1"/>
          </p:cNvSpPr>
          <p:nvPr/>
        </p:nvSpPr>
        <p:spPr>
          <a:xfrm>
            <a:off x="165101" y="3996516"/>
            <a:ext cx="5761120" cy="215444"/>
          </a:xfrm>
          <a:prstGeom prst="rect">
            <a:avLst/>
          </a:prstGeom>
          <a:noFill/>
        </p:spPr>
        <p:txBody>
          <a:bodyPr wrap="square" lIns="0" rIns="90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質問票調査の状況</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11" name="注釈文章 9">
            <a:extLst>
              <a:ext uri="{FF2B5EF4-FFF2-40B4-BE49-F238E27FC236}">
                <a16:creationId xmlns:a16="http://schemas.microsoft.com/office/drawing/2014/main" id="{85D64C86-C7FB-4598-B45B-E174CD029134}"/>
              </a:ext>
            </a:extLst>
          </p:cNvPr>
          <p:cNvSpPr txBox="1">
            <a:spLocks noChangeAspect="1"/>
          </p:cNvSpPr>
          <p:nvPr/>
        </p:nvSpPr>
        <p:spPr>
          <a:xfrm>
            <a:off x="165099" y="8605028"/>
            <a:ext cx="5761120" cy="215444"/>
          </a:xfrm>
          <a:prstGeom prst="rect">
            <a:avLst/>
          </a:prstGeom>
          <a:noFill/>
        </p:spPr>
        <p:txBody>
          <a:bodyPr wrap="square" lIns="0" rIns="90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質問票調査の状況</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14" name="注釈文章 9">
            <a:extLst>
              <a:ext uri="{FF2B5EF4-FFF2-40B4-BE49-F238E27FC236}">
                <a16:creationId xmlns:a16="http://schemas.microsoft.com/office/drawing/2014/main" id="{0E23F169-D695-45DC-AF3D-35FE2A4F97CD}"/>
              </a:ext>
            </a:extLst>
          </p:cNvPr>
          <p:cNvSpPr txBox="1">
            <a:spLocks noChangeAspect="1"/>
          </p:cNvSpPr>
          <p:nvPr/>
        </p:nvSpPr>
        <p:spPr>
          <a:xfrm>
            <a:off x="165101" y="4185882"/>
            <a:ext cx="5761120" cy="338554"/>
          </a:xfrm>
          <a:prstGeom prst="rect">
            <a:avLst/>
          </a:prstGeom>
          <a:noFill/>
        </p:spPr>
        <p:txBody>
          <a:bodyPr wrap="square" lIns="0" rIns="90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標準化該当比は県を基準とした間接法により算出しています。</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標準化該当比に*が付記されたものは、基準に比べて有意な差</a:t>
            </a:r>
            <a:r>
              <a:rPr lang="en-US" altLang="ja-JP" sz="800" dirty="0">
                <a:latin typeface="ＭＳ 明朝" panose="02020609040205080304" pitchFamily="17" charset="-128"/>
                <a:ea typeface="ＭＳ 明朝" panose="02020609040205080304" pitchFamily="17" charset="-128"/>
              </a:rPr>
              <a:t>(p&lt;0.05)</a:t>
            </a:r>
            <a:r>
              <a:rPr lang="ja-JP" altLang="en-US" sz="800" dirty="0">
                <a:latin typeface="ＭＳ 明朝" panose="02020609040205080304" pitchFamily="17" charset="-128"/>
                <a:ea typeface="ＭＳ 明朝" panose="02020609040205080304" pitchFamily="17" charset="-128"/>
              </a:rPr>
              <a:t>があることを意味しています。</a:t>
            </a:r>
            <a:endParaRPr kumimoji="1" lang="ja-JP" altLang="en-US" sz="800" dirty="0">
              <a:latin typeface="ＭＳ 明朝" panose="02020609040205080304" pitchFamily="17" charset="-128"/>
              <a:ea typeface="ＭＳ 明朝" panose="02020609040205080304" pitchFamily="17" charset="-128"/>
            </a:endParaRPr>
          </a:p>
        </p:txBody>
      </p:sp>
      <p:sp>
        <p:nvSpPr>
          <p:cNvPr id="15" name="注釈文章 9">
            <a:extLst>
              <a:ext uri="{FF2B5EF4-FFF2-40B4-BE49-F238E27FC236}">
                <a16:creationId xmlns:a16="http://schemas.microsoft.com/office/drawing/2014/main" id="{C892765C-E519-4AEB-8831-A29B4B028911}"/>
              </a:ext>
            </a:extLst>
          </p:cNvPr>
          <p:cNvSpPr txBox="1">
            <a:spLocks noChangeAspect="1"/>
          </p:cNvSpPr>
          <p:nvPr/>
        </p:nvSpPr>
        <p:spPr>
          <a:xfrm>
            <a:off x="165704" y="4471684"/>
            <a:ext cx="6223824" cy="338554"/>
          </a:xfrm>
          <a:prstGeom prst="rect">
            <a:avLst/>
          </a:prstGeom>
          <a:noFill/>
        </p:spPr>
        <p:txBody>
          <a:bodyPr wrap="square" lIns="0" rIns="90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上記は、特定健康診査における質問票結果より、</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レセプトデータ等分析結果報告書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令和元年度･栃木県</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生活習慣と生活慣習病　　</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医療費の関係</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結果により、一部抜粋したものです。</a:t>
            </a:r>
            <a:endParaRPr kumimoji="1" lang="ja-JP" altLang="en-US" sz="800" dirty="0">
              <a:latin typeface="ＭＳ 明朝" panose="02020609040205080304" pitchFamily="17" charset="-128"/>
              <a:ea typeface="ＭＳ 明朝" panose="02020609040205080304" pitchFamily="17" charset="-128"/>
            </a:endParaRPr>
          </a:p>
        </p:txBody>
      </p:sp>
      <p:sp>
        <p:nvSpPr>
          <p:cNvPr id="18" name="Rectangle 5">
            <a:extLst>
              <a:ext uri="{FF2B5EF4-FFF2-40B4-BE49-F238E27FC236}">
                <a16:creationId xmlns:a16="http://schemas.microsoft.com/office/drawing/2014/main" id="{AFB04E7F-7857-4FB9-9419-A1A274BB92A1}"/>
              </a:ext>
            </a:extLst>
          </p:cNvPr>
          <p:cNvSpPr>
            <a:spLocks noChangeAspect="1" noChangeArrowheads="1"/>
          </p:cNvSpPr>
          <p:nvPr/>
        </p:nvSpPr>
        <p:spPr bwMode="auto">
          <a:xfrm>
            <a:off x="2388026" y="5001346"/>
            <a:ext cx="1100262" cy="23083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男性</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国民健康保険</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endParaRPr lang="en-US" altLang="zh-TW" sz="900" dirty="0">
              <a:latin typeface="ＭＳ 明朝" panose="02020609040205080304" pitchFamily="17" charset="-128"/>
              <a:ea typeface="ＭＳ 明朝" panose="02020609040205080304" pitchFamily="17" charset="-128"/>
              <a:cs typeface="ＭＳ Ｐゴシック" pitchFamily="50" charset="-128"/>
            </a:endParaRPr>
          </a:p>
        </p:txBody>
      </p:sp>
      <p:sp>
        <p:nvSpPr>
          <p:cNvPr id="7" name="テキスト ボックス 6">
            <a:extLst>
              <a:ext uri="{FF2B5EF4-FFF2-40B4-BE49-F238E27FC236}">
                <a16:creationId xmlns:a16="http://schemas.microsoft.com/office/drawing/2014/main" id="{3E6B7B8B-ECCF-CC46-469A-805E6B71B582}"/>
              </a:ext>
            </a:extLst>
          </p:cNvPr>
          <p:cNvSpPr txBox="1">
            <a:spLocks noChangeAspect="1"/>
          </p:cNvSpPr>
          <p:nvPr/>
        </p:nvSpPr>
        <p:spPr>
          <a:xfrm>
            <a:off x="120687" y="149954"/>
            <a:ext cx="6238800" cy="753091"/>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ja-JP" altLang="en-US" sz="1200" dirty="0">
                <a:solidFill>
                  <a:srgbClr val="FF0000"/>
                </a:solidFill>
                <a:latin typeface="ＭＳ 明朝" panose="02020609040205080304" pitchFamily="17" charset="-128"/>
                <a:ea typeface="ＭＳ 明朝" panose="02020609040205080304" pitchFamily="17" charset="-128"/>
                <a:cs typeface="Times New Roman" pitchFamily="18" charset="0"/>
              </a:rPr>
              <a:t>　</a:t>
            </a:r>
            <a:r>
              <a:rPr lang="ja-JP" altLang="en-US" sz="1200" dirty="0">
                <a:latin typeface="ＭＳ 明朝" panose="02020609040205080304" pitchFamily="17" charset="-128"/>
                <a:ea typeface="ＭＳ 明朝" panose="02020609040205080304" pitchFamily="17" charset="-128"/>
                <a:cs typeface="Times New Roman" pitchFamily="18" charset="0"/>
              </a:rPr>
              <a:t>以下は、特定健康診査受診者における生活習慣の状況の年度別推移を示したものです。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男性は、「歩行速度遅い」、「</a:t>
            </a:r>
            <a:r>
              <a:rPr lang="en-US" altLang="ja-JP" sz="1200" dirty="0">
                <a:latin typeface="ＭＳ 明朝" panose="02020609040205080304" pitchFamily="17" charset="-128"/>
                <a:ea typeface="ＭＳ 明朝" panose="02020609040205080304" pitchFamily="17" charset="-128"/>
                <a:cs typeface="Times New Roman" pitchFamily="18" charset="0"/>
              </a:rPr>
              <a:t>1</a:t>
            </a:r>
            <a:r>
              <a:rPr lang="ja-JP" altLang="en-US" sz="1200" dirty="0">
                <a:latin typeface="ＭＳ 明朝" panose="02020609040205080304" pitchFamily="17" charset="-128"/>
                <a:ea typeface="ＭＳ 明朝" panose="02020609040205080304" pitchFamily="17" charset="-128"/>
                <a:cs typeface="Times New Roman" pitchFamily="18" charset="0"/>
              </a:rPr>
              <a:t>回</a:t>
            </a:r>
            <a:r>
              <a:rPr lang="en-US" altLang="ja-JP" sz="1200" dirty="0">
                <a:latin typeface="ＭＳ 明朝" panose="02020609040205080304" pitchFamily="17" charset="-128"/>
                <a:ea typeface="ＭＳ 明朝" panose="02020609040205080304" pitchFamily="17" charset="-128"/>
                <a:cs typeface="Times New Roman" pitchFamily="18" charset="0"/>
              </a:rPr>
              <a:t>30</a:t>
            </a:r>
            <a:r>
              <a:rPr lang="ja-JP" altLang="en-US" sz="1200" dirty="0">
                <a:latin typeface="ＭＳ 明朝" panose="02020609040205080304" pitchFamily="17" charset="-128"/>
                <a:ea typeface="ＭＳ 明朝" panose="02020609040205080304" pitchFamily="17" charset="-128"/>
                <a:cs typeface="Times New Roman" pitchFamily="18" charset="0"/>
              </a:rPr>
              <a:t>分以上の運動習慣なし」、「</a:t>
            </a:r>
            <a:r>
              <a:rPr lang="en-US" altLang="ja-JP" sz="1200" dirty="0">
                <a:latin typeface="ＭＳ 明朝" panose="02020609040205080304" pitchFamily="17" charset="-128"/>
                <a:ea typeface="ＭＳ 明朝" panose="02020609040205080304" pitchFamily="17" charset="-128"/>
                <a:cs typeface="Times New Roman" pitchFamily="18" charset="0"/>
              </a:rPr>
              <a:t>1</a:t>
            </a:r>
            <a:r>
              <a:rPr lang="ja-JP" altLang="en-US" sz="1200" dirty="0">
                <a:latin typeface="ＭＳ 明朝" panose="02020609040205080304" pitchFamily="17" charset="-128"/>
                <a:ea typeface="ＭＳ 明朝" panose="02020609040205080304" pitchFamily="17" charset="-128"/>
                <a:cs typeface="Times New Roman" pitchFamily="18" charset="0"/>
              </a:rPr>
              <a:t>日</a:t>
            </a:r>
            <a:r>
              <a:rPr lang="en-US" altLang="ja-JP" sz="1200" dirty="0">
                <a:latin typeface="ＭＳ 明朝" panose="02020609040205080304" pitchFamily="17" charset="-128"/>
                <a:ea typeface="ＭＳ 明朝" panose="02020609040205080304" pitchFamily="17" charset="-128"/>
                <a:cs typeface="Times New Roman" pitchFamily="18" charset="0"/>
              </a:rPr>
              <a:t>1</a:t>
            </a:r>
            <a:r>
              <a:rPr lang="ja-JP" altLang="en-US" sz="1200" dirty="0">
                <a:latin typeface="ＭＳ 明朝" panose="02020609040205080304" pitchFamily="17" charset="-128"/>
                <a:ea typeface="ＭＳ 明朝" panose="02020609040205080304" pitchFamily="17" charset="-128"/>
                <a:cs typeface="Times New Roman" pitchFamily="18" charset="0"/>
              </a:rPr>
              <a:t>時間以上運動なし」の割合が県よりも高くなっています。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pic>
        <p:nvPicPr>
          <p:cNvPr id="6" name="図 5">
            <a:extLst>
              <a:ext uri="{FF2B5EF4-FFF2-40B4-BE49-F238E27FC236}">
                <a16:creationId xmlns:a16="http://schemas.microsoft.com/office/drawing/2014/main" id="{85E21A7C-AFAF-4EDC-9C78-7A5E4E15A67F}"/>
              </a:ext>
            </a:extLst>
          </p:cNvPr>
          <p:cNvPicPr>
            <a:picLocks noChangeAspect="1"/>
          </p:cNvPicPr>
          <p:nvPr/>
        </p:nvPicPr>
        <p:blipFill>
          <a:blip r:embed="rId3"/>
          <a:stretch>
            <a:fillRect/>
          </a:stretch>
        </p:blipFill>
        <p:spPr>
          <a:xfrm>
            <a:off x="164496" y="5239513"/>
            <a:ext cx="3314126" cy="3371077"/>
          </a:xfrm>
          <a:prstGeom prst="rect">
            <a:avLst/>
          </a:prstGeom>
        </p:spPr>
      </p:pic>
      <p:pic>
        <p:nvPicPr>
          <p:cNvPr id="19" name="図 18">
            <a:extLst>
              <a:ext uri="{FF2B5EF4-FFF2-40B4-BE49-F238E27FC236}">
                <a16:creationId xmlns:a16="http://schemas.microsoft.com/office/drawing/2014/main" id="{D44B8FAC-2251-40E8-83D6-DE59A8A7A5B7}"/>
              </a:ext>
            </a:extLst>
          </p:cNvPr>
          <p:cNvPicPr>
            <a:picLocks noChangeAspect="1"/>
          </p:cNvPicPr>
          <p:nvPr/>
        </p:nvPicPr>
        <p:blipFill>
          <a:blip r:embed="rId4"/>
          <a:stretch>
            <a:fillRect/>
          </a:stretch>
        </p:blipFill>
        <p:spPr>
          <a:xfrm>
            <a:off x="164496" y="1292393"/>
            <a:ext cx="5067300" cy="2701283"/>
          </a:xfrm>
          <a:prstGeom prst="rect">
            <a:avLst/>
          </a:prstGeom>
        </p:spPr>
      </p:pic>
      <p:sp>
        <p:nvSpPr>
          <p:cNvPr id="3" name="Rectangle 5">
            <a:extLst>
              <a:ext uri="{FF2B5EF4-FFF2-40B4-BE49-F238E27FC236}">
                <a16:creationId xmlns:a16="http://schemas.microsoft.com/office/drawing/2014/main" id="{F5C4CA67-F33B-BAA5-53F3-B539EC91ADB2}"/>
              </a:ext>
            </a:extLst>
          </p:cNvPr>
          <p:cNvSpPr>
            <a:spLocks noChangeAspect="1" noChangeArrowheads="1"/>
          </p:cNvSpPr>
          <p:nvPr/>
        </p:nvSpPr>
        <p:spPr bwMode="auto">
          <a:xfrm>
            <a:off x="4155594" y="1049775"/>
            <a:ext cx="1100262" cy="23083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男性</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国民健康保険</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endParaRPr lang="en-US" altLang="zh-TW" sz="900" dirty="0">
              <a:latin typeface="ＭＳ 明朝" panose="02020609040205080304" pitchFamily="17" charset="-128"/>
              <a:ea typeface="ＭＳ 明朝" panose="02020609040205080304" pitchFamily="17" charset="-128"/>
              <a:cs typeface="ＭＳ Ｐゴシック" pitchFamily="50" charset="-128"/>
            </a:endParaRPr>
          </a:p>
        </p:txBody>
      </p:sp>
      <p:sp>
        <p:nvSpPr>
          <p:cNvPr id="4" name="テキスト ボックス 3">
            <a:extLst>
              <a:ext uri="{FF2B5EF4-FFF2-40B4-BE49-F238E27FC236}">
                <a16:creationId xmlns:a16="http://schemas.microsoft.com/office/drawing/2014/main" id="{36FF00E6-DF89-8E96-B32E-E2AE5D1523B1}"/>
              </a:ext>
            </a:extLst>
          </p:cNvPr>
          <p:cNvSpPr txBox="1">
            <a:spLocks noChangeAspect="1"/>
          </p:cNvSpPr>
          <p:nvPr/>
        </p:nvSpPr>
        <p:spPr>
          <a:xfrm>
            <a:off x="165099" y="1012804"/>
            <a:ext cx="2988000" cy="276999"/>
          </a:xfrm>
          <a:prstGeom prst="rect">
            <a:avLst/>
          </a:prstGeom>
          <a:noFill/>
          <a:ln>
            <a:noFill/>
          </a:ln>
        </p:spPr>
        <p:txBody>
          <a:bodyPr wrap="square" lIns="0" rIns="90000" rtlCol="0">
            <a:spAutoFit/>
          </a:bodyPr>
          <a:lstStyle/>
          <a:p>
            <a:pPr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標準化該当比</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県＝</a:t>
            </a:r>
            <a:r>
              <a:rPr lang="en-US" altLang="ja-JP" sz="1200" dirty="0">
                <a:latin typeface="ＭＳ 明朝" panose="02020609040205080304" pitchFamily="17" charset="-128"/>
                <a:ea typeface="ＭＳ 明朝" panose="02020609040205080304" pitchFamily="17" charset="-128"/>
                <a:cs typeface="Times New Roman" pitchFamily="18" charset="0"/>
              </a:rPr>
              <a:t>100)</a:t>
            </a:r>
            <a:r>
              <a:rPr lang="ja-JP" altLang="en-US" sz="1200" dirty="0">
                <a:latin typeface="ＭＳ 明朝" panose="02020609040205080304" pitchFamily="17" charset="-128"/>
                <a:ea typeface="ＭＳ 明朝" panose="02020609040205080304" pitchFamily="17" charset="-128"/>
                <a:cs typeface="Times New Roman" pitchFamily="18" charset="0"/>
              </a:rPr>
              <a:t>の年度別推移</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Tree>
    <p:extLst>
      <p:ext uri="{BB962C8B-B14F-4D97-AF65-F5344CB8AC3E}">
        <p14:creationId xmlns:p14="http://schemas.microsoft.com/office/powerpoint/2010/main" val="388296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z="1000" smtClean="0">
                <a:latin typeface="ＭＳ 明朝" panose="02020609040205080304" pitchFamily="17" charset="-128"/>
                <a:ea typeface="ＭＳ 明朝" panose="02020609040205080304" pitchFamily="17" charset="-128"/>
              </a:rPr>
              <a:pPr/>
              <a:t>44</a:t>
            </a:fld>
            <a:endParaRPr kumimoji="1" lang="ja-JP" altLang="en-US" sz="1000" dirty="0">
              <a:latin typeface="ＭＳ 明朝" panose="02020609040205080304" pitchFamily="17" charset="-128"/>
              <a:ea typeface="ＭＳ 明朝" panose="02020609040205080304" pitchFamily="17" charset="-128"/>
            </a:endParaRPr>
          </a:p>
        </p:txBody>
      </p:sp>
      <p:sp>
        <p:nvSpPr>
          <p:cNvPr id="10" name="テキスト ボックス 9">
            <a:extLst>
              <a:ext uri="{FF2B5EF4-FFF2-40B4-BE49-F238E27FC236}">
                <a16:creationId xmlns:a16="http://schemas.microsoft.com/office/drawing/2014/main" id="{394FA78C-AA86-432D-AD66-5BCE7E290A03}"/>
              </a:ext>
            </a:extLst>
          </p:cNvPr>
          <p:cNvSpPr txBox="1">
            <a:spLocks noChangeAspect="1"/>
          </p:cNvSpPr>
          <p:nvPr/>
        </p:nvSpPr>
        <p:spPr>
          <a:xfrm>
            <a:off x="183878" y="4972746"/>
            <a:ext cx="1991329" cy="276999"/>
          </a:xfrm>
          <a:prstGeom prst="rect">
            <a:avLst/>
          </a:prstGeom>
          <a:noFill/>
          <a:ln>
            <a:noFill/>
          </a:ln>
        </p:spPr>
        <p:txBody>
          <a:bodyPr wrap="square" lIns="0" rIns="90000" rtlCol="0">
            <a:spAutoFit/>
          </a:bodyPr>
          <a:lstStyle/>
          <a:p>
            <a:pPr fontAlgn="base">
              <a:spcBef>
                <a:spcPct val="0"/>
              </a:spcBef>
              <a:spcAft>
                <a:spcPct val="0"/>
              </a:spcAft>
            </a:pPr>
            <a:r>
              <a:rPr lang="zh-TW" altLang="en-US" sz="1200" dirty="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3</a:t>
            </a:r>
            <a:r>
              <a:rPr lang="ja-JP" altLang="en-US" sz="1200" dirty="0">
                <a:latin typeface="ＭＳ 明朝" panose="02020609040205080304" pitchFamily="17" charset="-128"/>
                <a:ea typeface="ＭＳ 明朝" panose="02020609040205080304" pitchFamily="17" charset="-128"/>
                <a:cs typeface="Times New Roman" pitchFamily="18" charset="0"/>
              </a:rPr>
              <a:t>年度割合</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12" name="注釈文章 9">
            <a:extLst>
              <a:ext uri="{FF2B5EF4-FFF2-40B4-BE49-F238E27FC236}">
                <a16:creationId xmlns:a16="http://schemas.microsoft.com/office/drawing/2014/main" id="{B126D7FF-7DEB-4FE8-B62C-15F3C8C912C0}"/>
              </a:ext>
            </a:extLst>
          </p:cNvPr>
          <p:cNvSpPr txBox="1">
            <a:spLocks noChangeAspect="1"/>
          </p:cNvSpPr>
          <p:nvPr/>
        </p:nvSpPr>
        <p:spPr>
          <a:xfrm>
            <a:off x="165099" y="8605028"/>
            <a:ext cx="5761120" cy="215444"/>
          </a:xfrm>
          <a:prstGeom prst="rect">
            <a:avLst/>
          </a:prstGeom>
          <a:noFill/>
        </p:spPr>
        <p:txBody>
          <a:bodyPr wrap="square" lIns="0" rIns="90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質問票調査の状況</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14" name="注釈文章 9">
            <a:extLst>
              <a:ext uri="{FF2B5EF4-FFF2-40B4-BE49-F238E27FC236}">
                <a16:creationId xmlns:a16="http://schemas.microsoft.com/office/drawing/2014/main" id="{4D632010-1E00-4A22-B6F6-EB5D3B250BAF}"/>
              </a:ext>
            </a:extLst>
          </p:cNvPr>
          <p:cNvSpPr txBox="1">
            <a:spLocks noChangeAspect="1"/>
          </p:cNvSpPr>
          <p:nvPr/>
        </p:nvSpPr>
        <p:spPr>
          <a:xfrm>
            <a:off x="165101" y="4174731"/>
            <a:ext cx="5761120" cy="338554"/>
          </a:xfrm>
          <a:prstGeom prst="rect">
            <a:avLst/>
          </a:prstGeom>
          <a:noFill/>
        </p:spPr>
        <p:txBody>
          <a:bodyPr wrap="square" lIns="0" rIns="90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標準化該当比は県を基準とした間接法により算出しています。</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標準化該当比に*が付記されたものは、基準に比べて有意な差</a:t>
            </a:r>
            <a:r>
              <a:rPr lang="en-US" altLang="ja-JP" sz="800" dirty="0">
                <a:latin typeface="ＭＳ 明朝" panose="02020609040205080304" pitchFamily="17" charset="-128"/>
                <a:ea typeface="ＭＳ 明朝" panose="02020609040205080304" pitchFamily="17" charset="-128"/>
              </a:rPr>
              <a:t>(p&lt;0.05)</a:t>
            </a:r>
            <a:r>
              <a:rPr lang="ja-JP" altLang="en-US" sz="800" dirty="0">
                <a:latin typeface="ＭＳ 明朝" panose="02020609040205080304" pitchFamily="17" charset="-128"/>
                <a:ea typeface="ＭＳ 明朝" panose="02020609040205080304" pitchFamily="17" charset="-128"/>
              </a:rPr>
              <a:t>があることを意味しています。</a:t>
            </a:r>
            <a:endParaRPr kumimoji="1" lang="ja-JP" altLang="en-US" sz="800" dirty="0">
              <a:latin typeface="ＭＳ 明朝" panose="02020609040205080304" pitchFamily="17" charset="-128"/>
              <a:ea typeface="ＭＳ 明朝" panose="02020609040205080304" pitchFamily="17" charset="-128"/>
            </a:endParaRPr>
          </a:p>
        </p:txBody>
      </p:sp>
      <p:sp>
        <p:nvSpPr>
          <p:cNvPr id="17" name="Rectangle 5">
            <a:extLst>
              <a:ext uri="{FF2B5EF4-FFF2-40B4-BE49-F238E27FC236}">
                <a16:creationId xmlns:a16="http://schemas.microsoft.com/office/drawing/2014/main" id="{292E0DF6-0D70-44C7-BE75-97E95A52F1E9}"/>
              </a:ext>
            </a:extLst>
          </p:cNvPr>
          <p:cNvSpPr>
            <a:spLocks noChangeAspect="1" noChangeArrowheads="1"/>
          </p:cNvSpPr>
          <p:nvPr/>
        </p:nvSpPr>
        <p:spPr bwMode="auto">
          <a:xfrm>
            <a:off x="4155594" y="1049775"/>
            <a:ext cx="1100262" cy="23083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女性</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国民健康保険</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endParaRPr lang="en-US" altLang="zh-TW" sz="900" dirty="0">
              <a:latin typeface="ＭＳ 明朝" panose="02020609040205080304" pitchFamily="17" charset="-128"/>
              <a:ea typeface="ＭＳ 明朝" panose="02020609040205080304" pitchFamily="17" charset="-128"/>
              <a:cs typeface="ＭＳ Ｐゴシック" pitchFamily="50" charset="-128"/>
            </a:endParaRPr>
          </a:p>
        </p:txBody>
      </p:sp>
      <p:sp>
        <p:nvSpPr>
          <p:cNvPr id="18" name="Rectangle 5">
            <a:extLst>
              <a:ext uri="{FF2B5EF4-FFF2-40B4-BE49-F238E27FC236}">
                <a16:creationId xmlns:a16="http://schemas.microsoft.com/office/drawing/2014/main" id="{3EC2CD0C-643A-43F2-9D00-6E792CA6459B}"/>
              </a:ext>
            </a:extLst>
          </p:cNvPr>
          <p:cNvSpPr>
            <a:spLocks noChangeAspect="1" noChangeArrowheads="1"/>
          </p:cNvSpPr>
          <p:nvPr/>
        </p:nvSpPr>
        <p:spPr bwMode="auto">
          <a:xfrm>
            <a:off x="2403266" y="5001346"/>
            <a:ext cx="1100262" cy="23083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女性</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r>
              <a:rPr lang="ja-JP" altLang="en-US" sz="900" dirty="0">
                <a:latin typeface="ＭＳ 明朝" panose="02020609040205080304" pitchFamily="17" charset="-128"/>
                <a:ea typeface="ＭＳ 明朝" panose="02020609040205080304" pitchFamily="17" charset="-128"/>
                <a:cs typeface="ＭＳ Ｐゴシック" pitchFamily="50" charset="-128"/>
              </a:rPr>
              <a:t>国民健康保険</a:t>
            </a:r>
            <a:r>
              <a:rPr lang="en-US" altLang="ja-JP" sz="900" dirty="0">
                <a:latin typeface="ＭＳ 明朝" panose="02020609040205080304" pitchFamily="17" charset="-128"/>
                <a:ea typeface="ＭＳ 明朝" panose="02020609040205080304" pitchFamily="17" charset="-128"/>
                <a:cs typeface="ＭＳ Ｐゴシック" pitchFamily="50" charset="-128"/>
              </a:rPr>
              <a:t>)</a:t>
            </a:r>
            <a:endParaRPr lang="en-US" altLang="zh-TW" sz="900" dirty="0">
              <a:latin typeface="ＭＳ 明朝" panose="02020609040205080304" pitchFamily="17" charset="-128"/>
              <a:ea typeface="ＭＳ 明朝" panose="02020609040205080304" pitchFamily="17" charset="-128"/>
              <a:cs typeface="ＭＳ Ｐゴシック" pitchFamily="50" charset="-128"/>
            </a:endParaRPr>
          </a:p>
        </p:txBody>
      </p:sp>
      <p:sp>
        <p:nvSpPr>
          <p:cNvPr id="16" name="テキスト ボックス 15">
            <a:extLst>
              <a:ext uri="{FF2B5EF4-FFF2-40B4-BE49-F238E27FC236}">
                <a16:creationId xmlns:a16="http://schemas.microsoft.com/office/drawing/2014/main" id="{351A2A76-BE28-46E3-A4C0-41924089753A}"/>
              </a:ext>
            </a:extLst>
          </p:cNvPr>
          <p:cNvSpPr txBox="1">
            <a:spLocks noChangeAspect="1"/>
          </p:cNvSpPr>
          <p:nvPr/>
        </p:nvSpPr>
        <p:spPr>
          <a:xfrm>
            <a:off x="165099" y="1012804"/>
            <a:ext cx="2988000" cy="276999"/>
          </a:xfrm>
          <a:prstGeom prst="rect">
            <a:avLst/>
          </a:prstGeom>
          <a:noFill/>
          <a:ln>
            <a:noFill/>
          </a:ln>
        </p:spPr>
        <p:txBody>
          <a:bodyPr wrap="square" lIns="0" rIns="90000" rtlCol="0">
            <a:spAutoFit/>
          </a:bodyPr>
          <a:lstStyle/>
          <a:p>
            <a:pPr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標準化該当比</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県＝</a:t>
            </a:r>
            <a:r>
              <a:rPr lang="en-US" altLang="ja-JP" sz="1200" dirty="0">
                <a:latin typeface="ＭＳ 明朝" panose="02020609040205080304" pitchFamily="17" charset="-128"/>
                <a:ea typeface="ＭＳ 明朝" panose="02020609040205080304" pitchFamily="17" charset="-128"/>
                <a:cs typeface="Times New Roman" pitchFamily="18" charset="0"/>
              </a:rPr>
              <a:t>100)</a:t>
            </a:r>
            <a:r>
              <a:rPr lang="ja-JP" altLang="en-US" sz="1200" dirty="0">
                <a:latin typeface="ＭＳ 明朝" panose="02020609040205080304" pitchFamily="17" charset="-128"/>
                <a:ea typeface="ＭＳ 明朝" panose="02020609040205080304" pitchFamily="17" charset="-128"/>
                <a:cs typeface="Times New Roman" pitchFamily="18" charset="0"/>
              </a:rPr>
              <a:t>の年度別推移</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21" name="注釈文章 9">
            <a:extLst>
              <a:ext uri="{FF2B5EF4-FFF2-40B4-BE49-F238E27FC236}">
                <a16:creationId xmlns:a16="http://schemas.microsoft.com/office/drawing/2014/main" id="{146AC846-8921-4D2A-8EBA-582713902086}"/>
              </a:ext>
            </a:extLst>
          </p:cNvPr>
          <p:cNvSpPr txBox="1">
            <a:spLocks noChangeAspect="1"/>
          </p:cNvSpPr>
          <p:nvPr/>
        </p:nvSpPr>
        <p:spPr>
          <a:xfrm>
            <a:off x="165704" y="4460533"/>
            <a:ext cx="6223824" cy="338554"/>
          </a:xfrm>
          <a:prstGeom prst="rect">
            <a:avLst/>
          </a:prstGeom>
          <a:noFill/>
        </p:spPr>
        <p:txBody>
          <a:bodyPr wrap="square" lIns="0" rIns="90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上記は、特定健康診査における質問票結果より、</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レセプトデータ等分析結果報告書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令和元年度･栃木県</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の</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生活習慣と生活慣習病　</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医療費の関係</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結果により、一部抜粋したものです。</a:t>
            </a:r>
            <a:endParaRPr kumimoji="1" lang="ja-JP" altLang="en-US" sz="800" dirty="0">
              <a:latin typeface="ＭＳ 明朝" panose="02020609040205080304" pitchFamily="17" charset="-128"/>
              <a:ea typeface="ＭＳ 明朝" panose="02020609040205080304" pitchFamily="17" charset="-128"/>
            </a:endParaRPr>
          </a:p>
        </p:txBody>
      </p:sp>
      <p:sp>
        <p:nvSpPr>
          <p:cNvPr id="8" name="テキスト ボックス 7">
            <a:extLst>
              <a:ext uri="{FF2B5EF4-FFF2-40B4-BE49-F238E27FC236}">
                <a16:creationId xmlns:a16="http://schemas.microsoft.com/office/drawing/2014/main" id="{0CBCAE3A-5D87-A6DE-8A05-D2BF3A631AD2}"/>
              </a:ext>
            </a:extLst>
          </p:cNvPr>
          <p:cNvSpPr txBox="1">
            <a:spLocks noChangeAspect="1"/>
          </p:cNvSpPr>
          <p:nvPr/>
        </p:nvSpPr>
        <p:spPr>
          <a:xfrm>
            <a:off x="120687" y="149954"/>
            <a:ext cx="6238800" cy="753091"/>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ja-JP" altLang="en-US" sz="1200" dirty="0">
                <a:solidFill>
                  <a:srgbClr val="FF0000"/>
                </a:solidFill>
                <a:latin typeface="ＭＳ 明朝" panose="02020609040205080304" pitchFamily="17" charset="-128"/>
                <a:ea typeface="ＭＳ 明朝" panose="02020609040205080304" pitchFamily="17" charset="-128"/>
                <a:cs typeface="Times New Roman" pitchFamily="18" charset="0"/>
              </a:rPr>
              <a:t>　</a:t>
            </a:r>
            <a:r>
              <a:rPr lang="ja-JP" altLang="en-US" sz="1200" dirty="0">
                <a:latin typeface="ＭＳ 明朝" panose="02020609040205080304" pitchFamily="17" charset="-128"/>
                <a:ea typeface="ＭＳ 明朝" panose="02020609040205080304" pitchFamily="17" charset="-128"/>
                <a:cs typeface="Times New Roman" pitchFamily="18" charset="0"/>
              </a:rPr>
              <a:t>以下は、特定健康診査受診者における生活習慣の状況の年度別推移を示したものです。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女性は、「歩行速度遅い」、「</a:t>
            </a:r>
            <a:r>
              <a:rPr lang="en-US" altLang="ja-JP" sz="1200" dirty="0">
                <a:latin typeface="ＭＳ 明朝" panose="02020609040205080304" pitchFamily="17" charset="-128"/>
                <a:ea typeface="ＭＳ 明朝" panose="02020609040205080304" pitchFamily="17" charset="-128"/>
                <a:cs typeface="Times New Roman" pitchFamily="18" charset="0"/>
              </a:rPr>
              <a:t>1</a:t>
            </a:r>
            <a:r>
              <a:rPr lang="ja-JP" altLang="en-US" sz="1200" dirty="0">
                <a:latin typeface="ＭＳ 明朝" panose="02020609040205080304" pitchFamily="17" charset="-128"/>
                <a:ea typeface="ＭＳ 明朝" panose="02020609040205080304" pitchFamily="17" charset="-128"/>
                <a:cs typeface="Times New Roman" pitchFamily="18" charset="0"/>
              </a:rPr>
              <a:t>回</a:t>
            </a:r>
            <a:r>
              <a:rPr lang="en-US" altLang="ja-JP" sz="1200" dirty="0">
                <a:latin typeface="ＭＳ 明朝" panose="02020609040205080304" pitchFamily="17" charset="-128"/>
                <a:ea typeface="ＭＳ 明朝" panose="02020609040205080304" pitchFamily="17" charset="-128"/>
                <a:cs typeface="Times New Roman" pitchFamily="18" charset="0"/>
              </a:rPr>
              <a:t>30</a:t>
            </a:r>
            <a:r>
              <a:rPr lang="ja-JP" altLang="en-US" sz="1200" dirty="0">
                <a:latin typeface="ＭＳ 明朝" panose="02020609040205080304" pitchFamily="17" charset="-128"/>
                <a:ea typeface="ＭＳ 明朝" panose="02020609040205080304" pitchFamily="17" charset="-128"/>
                <a:cs typeface="Times New Roman" pitchFamily="18" charset="0"/>
              </a:rPr>
              <a:t>分以上の運動習慣なし」、「</a:t>
            </a:r>
            <a:r>
              <a:rPr lang="en-US" altLang="ja-JP" sz="1200" dirty="0">
                <a:latin typeface="ＭＳ 明朝" panose="02020609040205080304" pitchFamily="17" charset="-128"/>
                <a:ea typeface="ＭＳ 明朝" panose="02020609040205080304" pitchFamily="17" charset="-128"/>
                <a:cs typeface="Times New Roman" pitchFamily="18" charset="0"/>
              </a:rPr>
              <a:t>1</a:t>
            </a:r>
            <a:r>
              <a:rPr lang="ja-JP" altLang="en-US" sz="1200" dirty="0">
                <a:latin typeface="ＭＳ 明朝" panose="02020609040205080304" pitchFamily="17" charset="-128"/>
                <a:ea typeface="ＭＳ 明朝" panose="02020609040205080304" pitchFamily="17" charset="-128"/>
                <a:cs typeface="Times New Roman" pitchFamily="18" charset="0"/>
              </a:rPr>
              <a:t>日</a:t>
            </a:r>
            <a:r>
              <a:rPr lang="en-US" altLang="ja-JP" sz="1200" dirty="0">
                <a:latin typeface="ＭＳ 明朝" panose="02020609040205080304" pitchFamily="17" charset="-128"/>
                <a:ea typeface="ＭＳ 明朝" panose="02020609040205080304" pitchFamily="17" charset="-128"/>
                <a:cs typeface="Times New Roman" pitchFamily="18" charset="0"/>
              </a:rPr>
              <a:t>1</a:t>
            </a:r>
            <a:r>
              <a:rPr lang="ja-JP" altLang="en-US" sz="1200" dirty="0">
                <a:latin typeface="ＭＳ 明朝" panose="02020609040205080304" pitchFamily="17" charset="-128"/>
                <a:ea typeface="ＭＳ 明朝" panose="02020609040205080304" pitchFamily="17" charset="-128"/>
                <a:cs typeface="Times New Roman" pitchFamily="18" charset="0"/>
              </a:rPr>
              <a:t>時間以上運動なし」の割合が県よりも高くなっています。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pic>
        <p:nvPicPr>
          <p:cNvPr id="4" name="図 3">
            <a:extLst>
              <a:ext uri="{FF2B5EF4-FFF2-40B4-BE49-F238E27FC236}">
                <a16:creationId xmlns:a16="http://schemas.microsoft.com/office/drawing/2014/main" id="{F06702A0-F06B-4543-A621-75C61BAD2AB3}"/>
              </a:ext>
            </a:extLst>
          </p:cNvPr>
          <p:cNvPicPr>
            <a:picLocks noChangeAspect="1"/>
          </p:cNvPicPr>
          <p:nvPr/>
        </p:nvPicPr>
        <p:blipFill>
          <a:blip r:embed="rId3"/>
          <a:stretch>
            <a:fillRect/>
          </a:stretch>
        </p:blipFill>
        <p:spPr>
          <a:xfrm>
            <a:off x="164497" y="5239515"/>
            <a:ext cx="3314126" cy="3368887"/>
          </a:xfrm>
          <a:prstGeom prst="rect">
            <a:avLst/>
          </a:prstGeom>
        </p:spPr>
      </p:pic>
      <p:pic>
        <p:nvPicPr>
          <p:cNvPr id="26" name="図 25">
            <a:extLst>
              <a:ext uri="{FF2B5EF4-FFF2-40B4-BE49-F238E27FC236}">
                <a16:creationId xmlns:a16="http://schemas.microsoft.com/office/drawing/2014/main" id="{4B5C9926-4F7E-48AF-9949-C6276E814A77}"/>
              </a:ext>
            </a:extLst>
          </p:cNvPr>
          <p:cNvPicPr>
            <a:picLocks noChangeAspect="1"/>
          </p:cNvPicPr>
          <p:nvPr/>
        </p:nvPicPr>
        <p:blipFill>
          <a:blip r:embed="rId4"/>
          <a:stretch>
            <a:fillRect/>
          </a:stretch>
        </p:blipFill>
        <p:spPr>
          <a:xfrm>
            <a:off x="164496" y="1292393"/>
            <a:ext cx="5067300" cy="2701283"/>
          </a:xfrm>
          <a:prstGeom prst="rect">
            <a:avLst/>
          </a:prstGeom>
        </p:spPr>
      </p:pic>
      <p:sp>
        <p:nvSpPr>
          <p:cNvPr id="3" name="注釈文章 9">
            <a:extLst>
              <a:ext uri="{FF2B5EF4-FFF2-40B4-BE49-F238E27FC236}">
                <a16:creationId xmlns:a16="http://schemas.microsoft.com/office/drawing/2014/main" id="{99C78FA2-3F29-F921-C37A-DFA735BC968F}"/>
              </a:ext>
            </a:extLst>
          </p:cNvPr>
          <p:cNvSpPr txBox="1">
            <a:spLocks noChangeAspect="1"/>
          </p:cNvSpPr>
          <p:nvPr/>
        </p:nvSpPr>
        <p:spPr>
          <a:xfrm>
            <a:off x="165101" y="3996516"/>
            <a:ext cx="5761120" cy="215444"/>
          </a:xfrm>
          <a:prstGeom prst="rect">
            <a:avLst/>
          </a:prstGeom>
          <a:noFill/>
        </p:spPr>
        <p:txBody>
          <a:bodyPr wrap="square" lIns="0" rIns="90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質問票調査の状況</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0614943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6499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テキスト ボックス 12">
            <a:extLst>
              <a:ext uri="{FF2B5EF4-FFF2-40B4-BE49-F238E27FC236}">
                <a16:creationId xmlns:a16="http://schemas.microsoft.com/office/drawing/2014/main" id="{8FCFB744-65A4-78BD-9E3D-53193B66EDDE}"/>
              </a:ext>
            </a:extLst>
          </p:cNvPr>
          <p:cNvSpPr txBox="1">
            <a:spLocks noChangeAspect="1"/>
          </p:cNvSpPr>
          <p:nvPr/>
        </p:nvSpPr>
        <p:spPr>
          <a:xfrm>
            <a:off x="170434" y="772009"/>
            <a:ext cx="6238800" cy="504189"/>
          </a:xfrm>
          <a:prstGeom prst="rect">
            <a:avLst/>
          </a:prstGeom>
          <a:ln>
            <a:noFill/>
          </a:ln>
        </p:spPr>
        <p:txBody>
          <a:bodyPr wrap="square" lIns="0" rtlCol="0">
            <a:spAutoFit/>
          </a:bodyPr>
          <a:lstStyle/>
          <a:p>
            <a:pPr algn="just" defTabSz="432008">
              <a:lnSpc>
                <a:spcPct val="125000"/>
              </a:lnSpc>
            </a:pPr>
            <a:r>
              <a:rPr kumimoji="0" lang="ja-JP" altLang="en-US" sz="1134" dirty="0">
                <a:solidFill>
                  <a:prstClr val="black"/>
                </a:solidFill>
                <a:latin typeface="ＭＳ 明朝" panose="02020609040205080304" pitchFamily="17" charset="-128"/>
                <a:ea typeface="ＭＳ 明朝" panose="02020609040205080304" pitchFamily="17" charset="-128"/>
              </a:rPr>
              <a:t>　</a:t>
            </a:r>
            <a:r>
              <a:rPr kumimoji="0" lang="ja-JP" altLang="en-US" sz="1000" dirty="0">
                <a:solidFill>
                  <a:prstClr val="black"/>
                </a:solidFill>
                <a:latin typeface="ＭＳ 明朝" panose="02020609040205080304" pitchFamily="17" charset="-128"/>
                <a:ea typeface="ＭＳ 明朝" panose="02020609040205080304" pitchFamily="17" charset="-128"/>
              </a:rPr>
              <a:t>以下は、分析結果から明らかとなった健康課題と、健康課題に対して本計画で目指す姿</a:t>
            </a:r>
            <a:r>
              <a:rPr kumimoji="0" lang="en-US" altLang="ja-JP" sz="1000" dirty="0">
                <a:solidFill>
                  <a:prstClr val="black"/>
                </a:solidFill>
                <a:latin typeface="ＭＳ 明朝" panose="02020609040205080304" pitchFamily="17" charset="-128"/>
                <a:ea typeface="ＭＳ 明朝" panose="02020609040205080304" pitchFamily="17" charset="-128"/>
              </a:rPr>
              <a:t>(</a:t>
            </a:r>
            <a:r>
              <a:rPr kumimoji="0" lang="ja-JP" altLang="en-US" sz="1000" dirty="0">
                <a:solidFill>
                  <a:prstClr val="black"/>
                </a:solidFill>
                <a:latin typeface="ＭＳ 明朝" panose="02020609040205080304" pitchFamily="17" charset="-128"/>
                <a:ea typeface="ＭＳ 明朝" panose="02020609040205080304" pitchFamily="17" charset="-128"/>
              </a:rPr>
              <a:t>目的</a:t>
            </a:r>
            <a:r>
              <a:rPr kumimoji="0" lang="en-US" altLang="ja-JP" sz="1000" dirty="0">
                <a:solidFill>
                  <a:prstClr val="black"/>
                </a:solidFill>
                <a:latin typeface="ＭＳ 明朝" panose="02020609040205080304" pitchFamily="17" charset="-128"/>
                <a:ea typeface="ＭＳ 明朝" panose="02020609040205080304" pitchFamily="17" charset="-128"/>
              </a:rPr>
              <a:t>)</a:t>
            </a:r>
            <a:r>
              <a:rPr kumimoji="0" lang="ja-JP" altLang="en-US" sz="1000" dirty="0">
                <a:solidFill>
                  <a:prstClr val="black"/>
                </a:solidFill>
                <a:latin typeface="ＭＳ 明朝" panose="02020609040205080304" pitchFamily="17" charset="-128"/>
                <a:ea typeface="ＭＳ 明朝" panose="02020609040205080304" pitchFamily="17" charset="-128"/>
              </a:rPr>
              <a:t>、その目的を達成するための目標を示したものです。</a:t>
            </a:r>
            <a:endParaRPr kumimoji="0" lang="en-US" altLang="ja-JP" sz="1000" dirty="0">
              <a:solidFill>
                <a:prstClr val="black"/>
              </a:solidFill>
              <a:latin typeface="ＭＳ 明朝" panose="02020609040205080304" pitchFamily="17" charset="-128"/>
              <a:ea typeface="ＭＳ 明朝" panose="02020609040205080304" pitchFamily="17" charset="-128"/>
            </a:endParaRPr>
          </a:p>
        </p:txBody>
      </p:sp>
      <p:sp>
        <p:nvSpPr>
          <p:cNvPr id="7" name="テキスト ボックス 6">
            <a:extLst>
              <a:ext uri="{FF2B5EF4-FFF2-40B4-BE49-F238E27FC236}">
                <a16:creationId xmlns:a16="http://schemas.microsoft.com/office/drawing/2014/main" id="{626CB16E-ABE7-90ED-C91F-4690BA9CEAF5}"/>
              </a:ext>
            </a:extLst>
          </p:cNvPr>
          <p:cNvSpPr txBox="1">
            <a:spLocks noChangeAspect="1"/>
          </p:cNvSpPr>
          <p:nvPr/>
        </p:nvSpPr>
        <p:spPr>
          <a:xfrm>
            <a:off x="71735" y="360668"/>
            <a:ext cx="5782833" cy="343976"/>
          </a:xfrm>
          <a:prstGeom prst="rect">
            <a:avLst/>
          </a:prstGeom>
          <a:noFill/>
          <a:ln>
            <a:noFill/>
          </a:ln>
        </p:spPr>
        <p:txBody>
          <a:bodyPr wrap="square" lIns="0" rIns="0" rtlCol="0" anchor="ctr" anchorCtr="0">
            <a:spAutoFit/>
          </a:bodyPr>
          <a:lstStyle/>
          <a:p>
            <a:pPr defTabSz="432008"/>
            <a:r>
              <a:rPr kumimoji="0" lang="en-US" altLang="ja-JP" sz="1512" b="1" dirty="0">
                <a:solidFill>
                  <a:prstClr val="black"/>
                </a:solidFill>
                <a:latin typeface="ＭＳ 明朝"/>
                <a:ea typeface="ＭＳ 明朝"/>
              </a:rPr>
              <a:t>1.</a:t>
            </a:r>
            <a:r>
              <a:rPr kumimoji="0" lang="ja-JP" altLang="en-US" sz="1512" b="1" dirty="0">
                <a:solidFill>
                  <a:prstClr val="black"/>
                </a:solidFill>
                <a:latin typeface="ＭＳ 明朝" panose="02020609040205080304" pitchFamily="17" charset="-128"/>
                <a:ea typeface="ＭＳ 明朝" panose="02020609040205080304" pitchFamily="17" charset="-128"/>
                <a:cs typeface="Times New Roman" pitchFamily="18" charset="0"/>
              </a:rPr>
              <a:t>分析結果に基づく健康課題の抽出と解決のための対策</a:t>
            </a:r>
            <a:endParaRPr kumimoji="0" lang="en-US" altLang="ja-JP" sz="1512" b="1" dirty="0">
              <a:solidFill>
                <a:prstClr val="black"/>
              </a:solidFill>
              <a:latin typeface="ＭＳ 明朝" panose="02020609040205080304" pitchFamily="17" charset="-128"/>
              <a:ea typeface="ＭＳ 明朝" panose="02020609040205080304" pitchFamily="17" charset="-128"/>
              <a:cs typeface="Times New Roman" pitchFamily="18" charset="0"/>
            </a:endParaRPr>
          </a:p>
        </p:txBody>
      </p:sp>
      <p:graphicFrame>
        <p:nvGraphicFramePr>
          <p:cNvPr id="25" name="表 24">
            <a:extLst>
              <a:ext uri="{FF2B5EF4-FFF2-40B4-BE49-F238E27FC236}">
                <a16:creationId xmlns:a16="http://schemas.microsoft.com/office/drawing/2014/main" id="{72307A09-5794-4859-9FCD-359019DB7B24}"/>
              </a:ext>
            </a:extLst>
          </p:cNvPr>
          <p:cNvGraphicFramePr>
            <a:graphicFrameLocks noGrp="1" noChangeAspect="1"/>
          </p:cNvGraphicFramePr>
          <p:nvPr>
            <p:extLst>
              <p:ext uri="{D42A27DB-BD31-4B8C-83A1-F6EECF244321}">
                <p14:modId xmlns:p14="http://schemas.microsoft.com/office/powerpoint/2010/main" val="3626252310"/>
              </p:ext>
            </p:extLst>
          </p:nvPr>
        </p:nvGraphicFramePr>
        <p:xfrm>
          <a:off x="290937" y="1326701"/>
          <a:ext cx="6102000" cy="283967"/>
        </p:xfrm>
        <a:graphic>
          <a:graphicData uri="http://schemas.openxmlformats.org/drawingml/2006/table">
            <a:tbl>
              <a:tblPr/>
              <a:tblGrid>
                <a:gridCol w="6102000">
                  <a:extLst>
                    <a:ext uri="{9D8B030D-6E8A-4147-A177-3AD203B41FA5}">
                      <a16:colId xmlns:a16="http://schemas.microsoft.com/office/drawing/2014/main" val="837430000"/>
                    </a:ext>
                  </a:extLst>
                </a:gridCol>
              </a:tblGrid>
              <a:tr h="283967">
                <a:tc>
                  <a:txBody>
                    <a:bodyPr/>
                    <a:lstStyle/>
                    <a:p>
                      <a:pPr algn="ctr" fontAlgn="ctr"/>
                      <a:r>
                        <a:rPr lang="ja-JP" altLang="en-US" sz="900" b="1" i="0" u="none" strike="noStrike" dirty="0">
                          <a:solidFill>
                            <a:srgbClr val="000000"/>
                          </a:solidFill>
                          <a:effectLst/>
                          <a:latin typeface="ＭＳ 明朝" panose="02020609040205080304" pitchFamily="17" charset="-128"/>
                          <a:ea typeface="ＭＳ 明朝" panose="02020609040205080304" pitchFamily="17" charset="-128"/>
                        </a:rPr>
                        <a:t>保険者の健康課題</a:t>
                      </a:r>
                      <a:br>
                        <a:rPr lang="ja-JP" altLang="en-US" sz="900" b="1"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被保険者の健康に関する課題</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9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9000" marR="9000" marT="9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889325725"/>
                  </a:ext>
                </a:extLst>
              </a:tr>
            </a:tbl>
          </a:graphicData>
        </a:graphic>
      </p:graphicFrame>
      <p:graphicFrame>
        <p:nvGraphicFramePr>
          <p:cNvPr id="26" name="表 25">
            <a:extLst>
              <a:ext uri="{FF2B5EF4-FFF2-40B4-BE49-F238E27FC236}">
                <a16:creationId xmlns:a16="http://schemas.microsoft.com/office/drawing/2014/main" id="{DEB9EF72-B329-42CB-8C1F-0B508417BDB5}"/>
              </a:ext>
            </a:extLst>
          </p:cNvPr>
          <p:cNvGraphicFramePr>
            <a:graphicFrameLocks noGrp="1" noChangeAspect="1"/>
          </p:cNvGraphicFramePr>
          <p:nvPr>
            <p:extLst>
              <p:ext uri="{D42A27DB-BD31-4B8C-83A1-F6EECF244321}">
                <p14:modId xmlns:p14="http://schemas.microsoft.com/office/powerpoint/2010/main" val="3175437792"/>
              </p:ext>
            </p:extLst>
          </p:nvPr>
        </p:nvGraphicFramePr>
        <p:xfrm>
          <a:off x="290936" y="1808514"/>
          <a:ext cx="6100776" cy="2067934"/>
        </p:xfrm>
        <a:graphic>
          <a:graphicData uri="http://schemas.openxmlformats.org/drawingml/2006/table">
            <a:tbl>
              <a:tblPr/>
              <a:tblGrid>
                <a:gridCol w="1741176">
                  <a:extLst>
                    <a:ext uri="{9D8B030D-6E8A-4147-A177-3AD203B41FA5}">
                      <a16:colId xmlns:a16="http://schemas.microsoft.com/office/drawing/2014/main" val="2210944431"/>
                    </a:ext>
                  </a:extLst>
                </a:gridCol>
                <a:gridCol w="4359600">
                  <a:extLst>
                    <a:ext uri="{9D8B030D-6E8A-4147-A177-3AD203B41FA5}">
                      <a16:colId xmlns:a16="http://schemas.microsoft.com/office/drawing/2014/main" val="869320893"/>
                    </a:ext>
                  </a:extLst>
                </a:gridCol>
              </a:tblGrid>
              <a:tr h="249542">
                <a:tc>
                  <a:txBody>
                    <a:bodyPr/>
                    <a:lstStyle/>
                    <a:p>
                      <a:pPr algn="ctr" fontAlgn="ct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①健康課題番号</a:t>
                      </a:r>
                    </a:p>
                  </a:txBody>
                  <a:tcPr marL="9000" marR="9000" marT="9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②健康課題</a:t>
                      </a:r>
                      <a:b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優先順位付け）</a:t>
                      </a:r>
                    </a:p>
                  </a:txBody>
                  <a:tcPr marL="9000" marR="9000" marT="9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2711932441"/>
                  </a:ext>
                </a:extLst>
              </a:tr>
              <a:tr h="277616">
                <a:tc>
                  <a:txBody>
                    <a:bodyPr/>
                    <a:lstStyle/>
                    <a:p>
                      <a:pPr algn="ct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Ⅰ</a:t>
                      </a:r>
                    </a:p>
                  </a:txBody>
                  <a:tcPr marL="9000" marR="9000" marT="9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腎不全の標準化死亡比が高く、国保から後期高齢者の、糖尿病に係る疾病や透析のある慢性腎臓病の入院･入院外医療費が高い</a:t>
                      </a:r>
                    </a:p>
                  </a:txBody>
                  <a:tcPr marL="34017" marR="34017" marT="17008" marB="170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9149700"/>
                  </a:ext>
                </a:extLst>
              </a:tr>
              <a:tr h="157895">
                <a:tc>
                  <a:txBody>
                    <a:bodyPr/>
                    <a:lstStyle/>
                    <a:p>
                      <a:pPr algn="ct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Ⅱ</a:t>
                      </a:r>
                    </a:p>
                  </a:txBody>
                  <a:tcPr marL="9000" marR="9000" marT="9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特定健診、がん検診の受診率が低い</a:t>
                      </a:r>
                    </a:p>
                  </a:txBody>
                  <a:tcPr marL="34017" marR="34017" marT="17008" marB="170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1222127"/>
                  </a:ext>
                </a:extLst>
              </a:tr>
              <a:tr h="157895">
                <a:tc>
                  <a:txBody>
                    <a:bodyPr/>
                    <a:lstStyle/>
                    <a:p>
                      <a:pPr algn="ct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Ⅲ</a:t>
                      </a:r>
                    </a:p>
                  </a:txBody>
                  <a:tcPr marL="9000" marR="9000" marT="9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血圧に係る有所見者の標準化該当比が高い</a:t>
                      </a:r>
                    </a:p>
                  </a:txBody>
                  <a:tcPr marL="34017" marR="34017" marT="17008" marB="170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937986"/>
                  </a:ext>
                </a:extLst>
              </a:tr>
              <a:tr h="157895">
                <a:tc>
                  <a:txBody>
                    <a:bodyPr/>
                    <a:lstStyle/>
                    <a:p>
                      <a:pPr algn="ct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Ⅳ</a:t>
                      </a:r>
                    </a:p>
                  </a:txBody>
                  <a:tcPr marL="9000" marR="9000" marT="9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ctr"/>
                      <a:r>
                        <a:rPr lang="en-US" altLang="ja-JP" sz="700" dirty="0">
                          <a:solidFill>
                            <a:schemeClr val="tx1"/>
                          </a:solidFill>
                          <a:latin typeface="ＭＳ 明朝" panose="02020609040205080304" pitchFamily="17" charset="-128"/>
                          <a:ea typeface="ＭＳ 明朝" panose="02020609040205080304" pitchFamily="17" charset="-128"/>
                        </a:rPr>
                        <a:t>HbA1c</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や血糖に係る有所見者標準化該当比が高い</a:t>
                      </a:r>
                    </a:p>
                  </a:txBody>
                  <a:tcPr marL="34017" marR="34017" marT="17008" marB="170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001509"/>
                  </a:ext>
                </a:extLst>
              </a:tr>
              <a:tr h="157895">
                <a:tc>
                  <a:txBody>
                    <a:bodyPr/>
                    <a:lstStyle/>
                    <a:p>
                      <a:pPr algn="ct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Ⅴ</a:t>
                      </a:r>
                    </a:p>
                  </a:txBody>
                  <a:tcPr marL="9000" marR="9000" marT="9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心筋梗塞の標準化死亡比が高く、要介護認定者において、心臓病の有病割合が多い</a:t>
                      </a:r>
                    </a:p>
                  </a:txBody>
                  <a:tcPr marL="34017" marR="34017" marT="17008" marB="170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1311429"/>
                  </a:ext>
                </a:extLst>
              </a:tr>
              <a:tr h="157895">
                <a:tc>
                  <a:txBody>
                    <a:bodyPr/>
                    <a:lstStyle/>
                    <a:p>
                      <a:pPr algn="ct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Ⅵ</a:t>
                      </a:r>
                    </a:p>
                  </a:txBody>
                  <a:tcPr marL="9000" marR="9000" marT="9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脳梗塞の標準化死亡比が高い</a:t>
                      </a:r>
                    </a:p>
                  </a:txBody>
                  <a:tcPr marL="34017" marR="34017" marT="17008" marB="170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7039961"/>
                  </a:ext>
                </a:extLst>
              </a:tr>
              <a:tr h="157895">
                <a:tc>
                  <a:txBody>
                    <a:bodyPr/>
                    <a:lstStyle/>
                    <a:p>
                      <a:pPr algn="ct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Ⅶ</a:t>
                      </a:r>
                    </a:p>
                  </a:txBody>
                  <a:tcPr marL="9000" marR="9000" marT="9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回</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分以上の運動習慣なし</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日</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時間以上運動ないと答える者の標準化該当比が高い</a:t>
                      </a:r>
                    </a:p>
                  </a:txBody>
                  <a:tcPr marL="34017" marR="34017" marT="17008" marB="170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1032385"/>
                  </a:ext>
                </a:extLst>
              </a:tr>
              <a:tr h="157895">
                <a:tc>
                  <a:txBody>
                    <a:bodyPr/>
                    <a:lstStyle/>
                    <a:p>
                      <a:pPr algn="ct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Ⅷ</a:t>
                      </a:r>
                    </a:p>
                  </a:txBody>
                  <a:tcPr marL="9000" marR="9000" marT="9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咀嚼</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_</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かみにくいと答える者の標準化該当比が多い</a:t>
                      </a:r>
                    </a:p>
                  </a:txBody>
                  <a:tcPr marL="34017" marR="34017" marT="17008" marB="170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605718"/>
                  </a:ext>
                </a:extLst>
              </a:tr>
              <a:tr h="277616">
                <a:tc>
                  <a:txBody>
                    <a:bodyPr/>
                    <a:lstStyle/>
                    <a:p>
                      <a:pPr algn="ct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Ⅸ</a:t>
                      </a:r>
                    </a:p>
                  </a:txBody>
                  <a:tcPr marL="9000" marR="9000" marT="9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がんに関する入院医療費が高いものの、がん検診や精密検査受診率が低い。また、町内の死因に占める</a:t>
                      </a:r>
                      <a:endParaRPr lang="en-US" altLang="ja-JP" sz="7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悪性新生物の割合が高い</a:t>
                      </a:r>
                    </a:p>
                  </a:txBody>
                  <a:tcPr marL="34017" marR="34017" marT="17008" marB="170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0535086"/>
                  </a:ext>
                </a:extLst>
              </a:tr>
              <a:tr h="157895">
                <a:tc>
                  <a:txBody>
                    <a:bodyPr/>
                    <a:lstStyle/>
                    <a:p>
                      <a:pPr algn="ct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Ⅹ</a:t>
                      </a:r>
                    </a:p>
                  </a:txBody>
                  <a:tcPr marL="9000" marR="9000" marT="9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要介護認定者において、筋･骨疾患の有病割合が多い</a:t>
                      </a:r>
                    </a:p>
                  </a:txBody>
                  <a:tcPr marL="34017" marR="34017" marT="17008" marB="170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489443"/>
                  </a:ext>
                </a:extLst>
              </a:tr>
            </a:tbl>
          </a:graphicData>
        </a:graphic>
      </p:graphicFrame>
      <p:graphicFrame>
        <p:nvGraphicFramePr>
          <p:cNvPr id="27" name="表 26">
            <a:extLst>
              <a:ext uri="{FF2B5EF4-FFF2-40B4-BE49-F238E27FC236}">
                <a16:creationId xmlns:a16="http://schemas.microsoft.com/office/drawing/2014/main" id="{EC0BCC1D-58B5-4CE9-8A05-42CCC2B8E71F}"/>
              </a:ext>
            </a:extLst>
          </p:cNvPr>
          <p:cNvGraphicFramePr>
            <a:graphicFrameLocks noGrp="1" noChangeAspect="1"/>
          </p:cNvGraphicFramePr>
          <p:nvPr>
            <p:extLst>
              <p:ext uri="{D42A27DB-BD31-4B8C-83A1-F6EECF244321}">
                <p14:modId xmlns:p14="http://schemas.microsoft.com/office/powerpoint/2010/main" val="2103275509"/>
              </p:ext>
            </p:extLst>
          </p:nvPr>
        </p:nvGraphicFramePr>
        <p:xfrm>
          <a:off x="290936" y="3947298"/>
          <a:ext cx="6101017" cy="368678"/>
        </p:xfrm>
        <a:graphic>
          <a:graphicData uri="http://schemas.openxmlformats.org/drawingml/2006/table">
            <a:tbl>
              <a:tblPr/>
              <a:tblGrid>
                <a:gridCol w="1736526">
                  <a:extLst>
                    <a:ext uri="{9D8B030D-6E8A-4147-A177-3AD203B41FA5}">
                      <a16:colId xmlns:a16="http://schemas.microsoft.com/office/drawing/2014/main" val="3065368189"/>
                    </a:ext>
                  </a:extLst>
                </a:gridCol>
                <a:gridCol w="4364491">
                  <a:extLst>
                    <a:ext uri="{9D8B030D-6E8A-4147-A177-3AD203B41FA5}">
                      <a16:colId xmlns:a16="http://schemas.microsoft.com/office/drawing/2014/main" val="1946382370"/>
                    </a:ext>
                  </a:extLst>
                </a:gridCol>
              </a:tblGrid>
              <a:tr h="368678">
                <a:tc>
                  <a:txBody>
                    <a:bodyPr/>
                    <a:lstStyle/>
                    <a:p>
                      <a:pPr algn="ctr" fontAlgn="ct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③データヘルス計画全体の目的</a:t>
                      </a:r>
                      <a:b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抽出した健康課題に対して、</a:t>
                      </a:r>
                      <a:b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この計画によって目指す姿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生活習慣病の発症･重症化予防による健康寿命の延伸と、保健事業を通した町民の健康意識向上</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5749152"/>
                  </a:ext>
                </a:extLst>
              </a:tr>
            </a:tbl>
          </a:graphicData>
        </a:graphic>
      </p:graphicFrame>
      <p:sp>
        <p:nvSpPr>
          <p:cNvPr id="28" name="大かっこ 27">
            <a:extLst>
              <a:ext uri="{FF2B5EF4-FFF2-40B4-BE49-F238E27FC236}">
                <a16:creationId xmlns:a16="http://schemas.microsoft.com/office/drawing/2014/main" id="{F4EE8CEC-F49E-495E-8659-FBB75C64664B}"/>
              </a:ext>
            </a:extLst>
          </p:cNvPr>
          <p:cNvSpPr/>
          <p:nvPr/>
        </p:nvSpPr>
        <p:spPr>
          <a:xfrm>
            <a:off x="524463" y="4078806"/>
            <a:ext cx="1224736" cy="205867"/>
          </a:xfrm>
          <a:prstGeom prst="bracketPair">
            <a:avLst>
              <a:gd name="adj" fmla="val 1399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432008"/>
            <a:endParaRPr lang="ja-JP" altLang="en-US" sz="1039">
              <a:solidFill>
                <a:prstClr val="black"/>
              </a:solidFill>
              <a:latin typeface="Calibri" panose="020F0502020204030204"/>
              <a:ea typeface="游ゴシック" panose="020B0400000000000000" pitchFamily="50" charset="-128"/>
            </a:endParaRPr>
          </a:p>
        </p:txBody>
      </p:sp>
      <p:graphicFrame>
        <p:nvGraphicFramePr>
          <p:cNvPr id="29" name="表 28">
            <a:extLst>
              <a:ext uri="{FF2B5EF4-FFF2-40B4-BE49-F238E27FC236}">
                <a16:creationId xmlns:a16="http://schemas.microsoft.com/office/drawing/2014/main" id="{192C223F-F58E-421E-8DDB-D0BF5EA0343D}"/>
              </a:ext>
            </a:extLst>
          </p:cNvPr>
          <p:cNvGraphicFramePr>
            <a:graphicFrameLocks noGrp="1" noChangeAspect="1"/>
          </p:cNvGraphicFramePr>
          <p:nvPr>
            <p:extLst>
              <p:ext uri="{D42A27DB-BD31-4B8C-83A1-F6EECF244321}">
                <p14:modId xmlns:p14="http://schemas.microsoft.com/office/powerpoint/2010/main" val="33352101"/>
              </p:ext>
            </p:extLst>
          </p:nvPr>
        </p:nvGraphicFramePr>
        <p:xfrm>
          <a:off x="290936" y="4360647"/>
          <a:ext cx="6101017" cy="4286497"/>
        </p:xfrm>
        <a:graphic>
          <a:graphicData uri="http://schemas.openxmlformats.org/drawingml/2006/table">
            <a:tbl>
              <a:tblPr/>
              <a:tblGrid>
                <a:gridCol w="353933">
                  <a:extLst>
                    <a:ext uri="{9D8B030D-6E8A-4147-A177-3AD203B41FA5}">
                      <a16:colId xmlns:a16="http://schemas.microsoft.com/office/drawing/2014/main" val="2397984693"/>
                    </a:ext>
                  </a:extLst>
                </a:gridCol>
                <a:gridCol w="255118">
                  <a:extLst>
                    <a:ext uri="{9D8B030D-6E8A-4147-A177-3AD203B41FA5}">
                      <a16:colId xmlns:a16="http://schemas.microsoft.com/office/drawing/2014/main" val="3291760076"/>
                    </a:ext>
                  </a:extLst>
                </a:gridCol>
                <a:gridCol w="1043069">
                  <a:extLst>
                    <a:ext uri="{9D8B030D-6E8A-4147-A177-3AD203B41FA5}">
                      <a16:colId xmlns:a16="http://schemas.microsoft.com/office/drawing/2014/main" val="1870667455"/>
                    </a:ext>
                  </a:extLst>
                </a:gridCol>
                <a:gridCol w="1506025">
                  <a:extLst>
                    <a:ext uri="{9D8B030D-6E8A-4147-A177-3AD203B41FA5}">
                      <a16:colId xmlns:a16="http://schemas.microsoft.com/office/drawing/2014/main" val="2211785235"/>
                    </a:ext>
                  </a:extLst>
                </a:gridCol>
                <a:gridCol w="357030">
                  <a:extLst>
                    <a:ext uri="{9D8B030D-6E8A-4147-A177-3AD203B41FA5}">
                      <a16:colId xmlns:a16="http://schemas.microsoft.com/office/drawing/2014/main" val="1312008990"/>
                    </a:ext>
                  </a:extLst>
                </a:gridCol>
                <a:gridCol w="357030">
                  <a:extLst>
                    <a:ext uri="{9D8B030D-6E8A-4147-A177-3AD203B41FA5}">
                      <a16:colId xmlns:a16="http://schemas.microsoft.com/office/drawing/2014/main" val="2129267756"/>
                    </a:ext>
                  </a:extLst>
                </a:gridCol>
                <a:gridCol w="357030">
                  <a:extLst>
                    <a:ext uri="{9D8B030D-6E8A-4147-A177-3AD203B41FA5}">
                      <a16:colId xmlns:a16="http://schemas.microsoft.com/office/drawing/2014/main" val="3511800960"/>
                    </a:ext>
                  </a:extLst>
                </a:gridCol>
                <a:gridCol w="357030">
                  <a:extLst>
                    <a:ext uri="{9D8B030D-6E8A-4147-A177-3AD203B41FA5}">
                      <a16:colId xmlns:a16="http://schemas.microsoft.com/office/drawing/2014/main" val="3708239006"/>
                    </a:ext>
                  </a:extLst>
                </a:gridCol>
                <a:gridCol w="399034">
                  <a:extLst>
                    <a:ext uri="{9D8B030D-6E8A-4147-A177-3AD203B41FA5}">
                      <a16:colId xmlns:a16="http://schemas.microsoft.com/office/drawing/2014/main" val="3369248228"/>
                    </a:ext>
                  </a:extLst>
                </a:gridCol>
                <a:gridCol w="401658">
                  <a:extLst>
                    <a:ext uri="{9D8B030D-6E8A-4147-A177-3AD203B41FA5}">
                      <a16:colId xmlns:a16="http://schemas.microsoft.com/office/drawing/2014/main" val="46084609"/>
                    </a:ext>
                  </a:extLst>
                </a:gridCol>
                <a:gridCol w="357030">
                  <a:extLst>
                    <a:ext uri="{9D8B030D-6E8A-4147-A177-3AD203B41FA5}">
                      <a16:colId xmlns:a16="http://schemas.microsoft.com/office/drawing/2014/main" val="4040659469"/>
                    </a:ext>
                  </a:extLst>
                </a:gridCol>
                <a:gridCol w="357030">
                  <a:extLst>
                    <a:ext uri="{9D8B030D-6E8A-4147-A177-3AD203B41FA5}">
                      <a16:colId xmlns:a16="http://schemas.microsoft.com/office/drawing/2014/main" val="873002194"/>
                    </a:ext>
                  </a:extLst>
                </a:gridCol>
              </a:tblGrid>
              <a:tr h="197195">
                <a:tc rowSpan="3">
                  <a:txBody>
                    <a:bodyPr/>
                    <a:lstStyle/>
                    <a:p>
                      <a:pPr algn="ctr" fontAlgn="ct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①</a:t>
                      </a:r>
                      <a:b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b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健康課題番号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gridSpan="11">
                  <a:txBody>
                    <a:bodyPr/>
                    <a:lstStyle/>
                    <a:p>
                      <a:pPr algn="ctr" fontAlgn="ct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データヘルス計画全体の目標 </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データヘルス計画全体の目的を達成するために設定した指標）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96772073"/>
                  </a:ext>
                </a:extLst>
              </a:tr>
              <a:tr h="308096">
                <a:tc vMerge="1">
                  <a:txBody>
                    <a:bodyPr/>
                    <a:lstStyle/>
                    <a:p>
                      <a:endParaRPr kumimoji="1" lang="ja-JP" altLang="en-US"/>
                    </a:p>
                  </a:txBody>
                  <a:tcPr/>
                </a:tc>
                <a:tc rowSpan="2">
                  <a:txBody>
                    <a:bodyPr/>
                    <a:lstStyle/>
                    <a:p>
                      <a:pPr algn="ctr" fontAlgn="ct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④</a:t>
                      </a:r>
                      <a:endParaRPr lang="en-US" altLang="zh-TW" sz="7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評価</a:t>
                      </a:r>
                      <a:endParaRPr lang="en-US" altLang="zh-TW" sz="7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指標番号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rowSpan="2" gridSpan="2">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⑤評価指標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rowSpan="2" hMerge="1">
                  <a:txBody>
                    <a:bodyPr/>
                    <a:lstStyle/>
                    <a:p>
                      <a:pPr algn="ctr" fontAlgn="ctr"/>
                      <a:endParaRPr lang="ja-JP" altLang="en-US" sz="7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⑥ベース</a:t>
                      </a:r>
                      <a:endParaRPr lang="en-US" altLang="ja-JP" sz="7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ライン</a:t>
                      </a:r>
                      <a:b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2019</a:t>
                      </a:r>
                    </a:p>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b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⑦計画</a:t>
                      </a:r>
                      <a:endParaRPr lang="en-US" altLang="zh-TW" sz="7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策定時</a:t>
                      </a:r>
                      <a:endParaRPr lang="en-US" altLang="zh-TW" sz="7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gridSpan="6">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⑧目標値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82020533"/>
                  </a:ext>
                </a:extLst>
              </a:tr>
              <a:tr h="373591">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t"/>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2022</a:t>
                      </a:r>
                    </a:p>
                    <a:p>
                      <a:pPr algn="ctr" fontAlgn="t"/>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en-US" sz="700" b="0" i="0" u="none" strike="noStrike" dirty="0">
                          <a:solidFill>
                            <a:srgbClr val="000000"/>
                          </a:solidFill>
                          <a:effectLst/>
                          <a:latin typeface="ＭＳ 明朝" panose="02020609040205080304" pitchFamily="17" charset="-128"/>
                          <a:ea typeface="ＭＳ 明朝" panose="02020609040205080304" pitchFamily="17" charset="-128"/>
                        </a:rPr>
                        <a:t>R4)</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t"/>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2024</a:t>
                      </a:r>
                    </a:p>
                    <a:p>
                      <a:pPr algn="ctr" fontAlgn="t"/>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en-US" sz="700" b="0" i="0" u="none" strike="noStrike" dirty="0">
                          <a:solidFill>
                            <a:srgbClr val="000000"/>
                          </a:solidFill>
                          <a:effectLst/>
                          <a:latin typeface="ＭＳ 明朝" panose="02020609040205080304" pitchFamily="17" charset="-128"/>
                          <a:ea typeface="ＭＳ 明朝" panose="02020609040205080304" pitchFamily="17" charset="-128"/>
                        </a:rPr>
                        <a:t>R6)</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t"/>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2025</a:t>
                      </a:r>
                    </a:p>
                    <a:p>
                      <a:pPr algn="ctr" fontAlgn="t"/>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en-US" sz="700" b="0" i="0" u="none" strike="noStrike" dirty="0">
                          <a:solidFill>
                            <a:srgbClr val="000000"/>
                          </a:solidFill>
                          <a:effectLst/>
                          <a:latin typeface="ＭＳ 明朝" panose="02020609040205080304" pitchFamily="17" charset="-128"/>
                          <a:ea typeface="ＭＳ 明朝" panose="02020609040205080304" pitchFamily="17" charset="-128"/>
                        </a:rPr>
                        <a:t>R7)</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t"/>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2026</a:t>
                      </a:r>
                    </a:p>
                    <a:p>
                      <a:pPr algn="ctr" fontAlgn="t"/>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7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t"/>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en-US" sz="700" b="0" i="0" u="none" strike="noStrike" dirty="0">
                          <a:solidFill>
                            <a:srgbClr val="000000"/>
                          </a:solidFill>
                          <a:effectLst/>
                          <a:latin typeface="ＭＳ 明朝" panose="02020609040205080304" pitchFamily="17" charset="-128"/>
                          <a:ea typeface="ＭＳ 明朝" panose="02020609040205080304" pitchFamily="17" charset="-128"/>
                        </a:rPr>
                        <a:t>R8)</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t"/>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2027</a:t>
                      </a:r>
                    </a:p>
                    <a:p>
                      <a:pPr algn="ctr" fontAlgn="t"/>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7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t"/>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en-US" sz="700" b="0" i="0" u="none" strike="noStrike" dirty="0">
                          <a:solidFill>
                            <a:srgbClr val="000000"/>
                          </a:solidFill>
                          <a:effectLst/>
                          <a:latin typeface="ＭＳ 明朝" panose="02020609040205080304" pitchFamily="17" charset="-128"/>
                          <a:ea typeface="ＭＳ 明朝" panose="02020609040205080304" pitchFamily="17" charset="-128"/>
                        </a:rPr>
                        <a:t>R9)</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t"/>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2028</a:t>
                      </a:r>
                    </a:p>
                    <a:p>
                      <a:pPr algn="ctr" fontAlgn="t"/>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en-US" sz="700" b="0" i="0" u="none" strike="noStrike" dirty="0">
                          <a:solidFill>
                            <a:srgbClr val="000000"/>
                          </a:solidFill>
                          <a:effectLst/>
                          <a:latin typeface="ＭＳ 明朝" panose="02020609040205080304" pitchFamily="17" charset="-128"/>
                          <a:ea typeface="ＭＳ 明朝" panose="02020609040205080304" pitchFamily="17" charset="-128"/>
                        </a:rPr>
                        <a:t>R10)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t"/>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2029</a:t>
                      </a:r>
                    </a:p>
                    <a:p>
                      <a:pPr algn="ctr" fontAlgn="t"/>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en-US" sz="700" b="0" i="0" u="none" strike="noStrike" dirty="0">
                          <a:solidFill>
                            <a:srgbClr val="000000"/>
                          </a:solidFill>
                          <a:effectLst/>
                          <a:latin typeface="ＭＳ 明朝" panose="02020609040205080304" pitchFamily="17" charset="-128"/>
                          <a:ea typeface="ＭＳ 明朝" panose="02020609040205080304" pitchFamily="17" charset="-128"/>
                        </a:rPr>
                        <a:t>R11)</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525754644"/>
                  </a:ext>
                </a:extLst>
              </a:tr>
              <a:tr h="270893">
                <a:tc>
                  <a:txBody>
                    <a:bodyPr/>
                    <a:lstStyle/>
                    <a:p>
                      <a:pPr algn="ct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Ⅰ</a:t>
                      </a: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特定保健指導対象者の割合の増加率</a:t>
                      </a:r>
                      <a:endParaRPr lang="en-US" altLang="ja-JP" sz="7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令和元</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(2019)</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年度比）</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年齢調整</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altLang="ja-JP" sz="9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8.92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6.92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5.92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4.92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3.92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2.92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1.92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4990707"/>
                  </a:ext>
                </a:extLst>
              </a:tr>
              <a:tr h="168194">
                <a:tc rowSpan="2">
                  <a:txBody>
                    <a:bodyPr/>
                    <a:lstStyle/>
                    <a:p>
                      <a:pPr algn="ct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Ⅰ</a:t>
                      </a: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Ⅲ,</a:t>
                      </a:r>
                    </a:p>
                    <a:p>
                      <a:pPr algn="ct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Ⅴ</a:t>
                      </a: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Ⅶ,</a:t>
                      </a:r>
                    </a:p>
                    <a:p>
                      <a:pPr algn="ct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特定健診受診者の有所見者の割合の増加率</a:t>
                      </a:r>
                    </a:p>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令和元</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(2019)</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年度比）</a:t>
                      </a:r>
                    </a:p>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年齢調整</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7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収縮期　　　</a:t>
                      </a:r>
                      <a:r>
                        <a:rPr lang="en-US" altLang="zh-TW" sz="700" b="0" i="0" u="none" strike="noStrike" dirty="0">
                          <a:solidFill>
                            <a:srgbClr val="000000"/>
                          </a:solidFill>
                          <a:effectLst/>
                          <a:latin typeface="ＭＳ 明朝" panose="02020609040205080304" pitchFamily="17" charset="-128"/>
                          <a:ea typeface="ＭＳ 明朝" panose="02020609040205080304" pitchFamily="17" charset="-128"/>
                        </a:rPr>
                        <a:t>(130</a:t>
                      </a:r>
                      <a:r>
                        <a:rPr lang="en-US" altLang="ja-JP" sz="700" dirty="0">
                          <a:solidFill>
                            <a:schemeClr val="tx1"/>
                          </a:solidFill>
                          <a:latin typeface="ＭＳ 明朝" panose="02020609040205080304" pitchFamily="17" charset="-128"/>
                          <a:ea typeface="ＭＳ 明朝" panose="02020609040205080304" pitchFamily="17" charset="-128"/>
                        </a:rPr>
                        <a:t>mmHg</a:t>
                      </a: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以上</a:t>
                      </a:r>
                      <a:r>
                        <a:rPr lang="en-US" altLang="zh-TW" sz="7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7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15.86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13.86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12.86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11.86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10.86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9.86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8.86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5994082"/>
                  </a:ext>
                </a:extLst>
              </a:tr>
              <a:tr h="168194">
                <a:tc vMerge="1">
                  <a:txBody>
                    <a:bodyPr/>
                    <a:lstStyle/>
                    <a:p>
                      <a:endParaRPr kumimoji="1" lang="ja-JP" altLang="en-US"/>
                    </a:p>
                  </a:txBody>
                  <a:tcPr/>
                </a:tc>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拡張期　　　</a:t>
                      </a:r>
                      <a:r>
                        <a:rPr lang="en-US" altLang="zh-TW" sz="7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700" dirty="0">
                          <a:solidFill>
                            <a:schemeClr val="tx1"/>
                          </a:solidFill>
                          <a:latin typeface="ＭＳ 明朝" panose="02020609040205080304" pitchFamily="17" charset="-128"/>
                          <a:ea typeface="ＭＳ 明朝" panose="02020609040205080304" pitchFamily="17" charset="-128"/>
                        </a:rPr>
                        <a:t>85mmHg</a:t>
                      </a:r>
                      <a:r>
                        <a:rPr lang="en-US" altLang="zh-TW" sz="700" b="0" i="0" u="none" strike="noStrike" dirty="0">
                          <a:solidFill>
                            <a:srgbClr val="000000"/>
                          </a:solidFill>
                          <a:effectLst/>
                          <a:latin typeface="ＭＳ 明朝" panose="02020609040205080304" pitchFamily="17" charset="-128"/>
                          <a:ea typeface="ＭＳ 明朝" panose="02020609040205080304" pitchFamily="17" charset="-128"/>
                        </a:rPr>
                        <a:t>)</a:t>
                      </a:r>
                      <a:endParaRPr kumimoji="1" lang="ja-JP" altLang="en-US" sz="700" dirty="0">
                        <a:latin typeface="ＭＳ 明朝" panose="02020609040205080304" pitchFamily="17" charset="-128"/>
                        <a:ea typeface="ＭＳ 明朝" panose="02020609040205080304" pitchFamily="17" charset="-128"/>
                      </a:endParaRP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44.76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42.76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41.76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40.76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39.76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38.76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37.76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5203041"/>
                  </a:ext>
                </a:extLst>
              </a:tr>
              <a:tr h="176398">
                <a:tc rowSpan="2">
                  <a:txBody>
                    <a:bodyPr/>
                    <a:lstStyle/>
                    <a:p>
                      <a:pPr algn="ctr" fontAlgn="ctr"/>
                      <a:r>
                        <a:rPr lang="en-US" altLang="ja-JP" sz="700" b="1" i="0" u="none" strike="noStrike" dirty="0" err="1">
                          <a:solidFill>
                            <a:srgbClr val="000000"/>
                          </a:solidFill>
                          <a:effectLst/>
                          <a:latin typeface="ＭＳ 明朝" panose="02020609040205080304" pitchFamily="17" charset="-128"/>
                          <a:ea typeface="ＭＳ 明朝" panose="02020609040205080304" pitchFamily="17" charset="-128"/>
                        </a:rPr>
                        <a:t>Ⅰ,Ⅱ</a:t>
                      </a: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a:t>
                      </a:r>
                    </a:p>
                    <a:p>
                      <a:pPr algn="ctr" fontAlgn="ctr"/>
                      <a:r>
                        <a:rPr lang="en-US" altLang="ja-JP" sz="700" b="1" i="0" u="none" strike="noStrike" dirty="0" err="1">
                          <a:solidFill>
                            <a:srgbClr val="000000"/>
                          </a:solidFill>
                          <a:effectLst/>
                          <a:latin typeface="ＭＳ 明朝" panose="02020609040205080304" pitchFamily="17" charset="-128"/>
                          <a:ea typeface="ＭＳ 明朝" panose="02020609040205080304" pitchFamily="17" charset="-128"/>
                        </a:rPr>
                        <a:t>Ⅳ,Ⅶ</a:t>
                      </a:r>
                      <a:endParaRPr kumimoji="1" lang="ja-JP" altLang="en-US" sz="700" dirty="0">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r>
                        <a:rPr lang="en-US" altLang="ja-JP" sz="700" dirty="0">
                          <a:solidFill>
                            <a:schemeClr val="tx1"/>
                          </a:solidFill>
                          <a:latin typeface="ＭＳ 明朝" panose="02020609040205080304" pitchFamily="17" charset="-128"/>
                          <a:ea typeface="ＭＳ 明朝" panose="02020609040205080304" pitchFamily="17" charset="-128"/>
                        </a:rPr>
                        <a:t>HbA1c</a:t>
                      </a:r>
                      <a:r>
                        <a:rPr lang="ja-JP" altLang="en-US" sz="700" dirty="0">
                          <a:solidFill>
                            <a:schemeClr val="tx1"/>
                          </a:solidFill>
                          <a:latin typeface="ＭＳ 明朝" panose="02020609040205080304" pitchFamily="17" charset="-128"/>
                          <a:ea typeface="ＭＳ 明朝" panose="02020609040205080304" pitchFamily="17" charset="-128"/>
                        </a:rPr>
                        <a:t>　　 </a:t>
                      </a:r>
                      <a:r>
                        <a:rPr lang="en-US" sz="700" b="0" i="0" u="none" strike="noStrike" dirty="0">
                          <a:solidFill>
                            <a:srgbClr val="000000"/>
                          </a:solidFill>
                          <a:effectLst/>
                          <a:latin typeface="ＭＳ 明朝" panose="02020609040205080304" pitchFamily="17" charset="-128"/>
                          <a:ea typeface="ＭＳ 明朝" panose="02020609040205080304" pitchFamily="17" charset="-128"/>
                        </a:rPr>
                        <a:t>　(5.6%</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以上</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endParaRPr kumimoji="1" lang="ja-JP" altLang="en-US" sz="700" dirty="0">
                        <a:latin typeface="ＭＳ 明朝" panose="02020609040205080304" pitchFamily="17" charset="-128"/>
                        <a:ea typeface="ＭＳ 明朝" panose="02020609040205080304" pitchFamily="17" charset="-128"/>
                      </a:endParaRP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-19.98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-21.98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-22.98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-23.98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-24.98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-25.98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-26.98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18806"/>
                  </a:ext>
                </a:extLst>
              </a:tr>
              <a:tr h="168194">
                <a:tc vMerge="1">
                  <a:txBody>
                    <a:bodyPr/>
                    <a:lstStyle/>
                    <a:p>
                      <a:endParaRPr kumimoji="1" lang="ja-JP" altLang="en-US"/>
                    </a:p>
                  </a:txBody>
                  <a:tcPr>
                    <a:lnT w="6350" cap="flat" cmpd="sng" algn="ctr">
                      <a:solidFill>
                        <a:srgbClr val="000000"/>
                      </a:solidFill>
                      <a:prstDash val="solid"/>
                      <a:round/>
                      <a:headEnd type="none" w="med" len="med"/>
                      <a:tailEnd type="none" w="med" len="med"/>
                    </a:lnT>
                  </a:tcPr>
                </a:tc>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a:txBody>
                    <a:bodyPr/>
                    <a:lstStyle/>
                    <a:p>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空腹時血糖　</a:t>
                      </a:r>
                      <a:r>
                        <a:rPr lang="en-US" altLang="zh-TW" sz="700" b="0" i="0" u="none" strike="noStrike" dirty="0">
                          <a:solidFill>
                            <a:srgbClr val="000000"/>
                          </a:solidFill>
                          <a:effectLst/>
                          <a:latin typeface="ＭＳ 明朝" panose="02020609040205080304" pitchFamily="17" charset="-128"/>
                          <a:ea typeface="ＭＳ 明朝" panose="02020609040205080304" pitchFamily="17" charset="-128"/>
                        </a:rPr>
                        <a:t>(100mg/dl</a:t>
                      </a: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以上</a:t>
                      </a:r>
                      <a:r>
                        <a:rPr lang="en-US" altLang="zh-TW" sz="700" b="0" i="0" u="none" strike="noStrike" dirty="0">
                          <a:solidFill>
                            <a:srgbClr val="000000"/>
                          </a:solidFill>
                          <a:effectLst/>
                          <a:latin typeface="ＭＳ 明朝" panose="02020609040205080304" pitchFamily="17" charset="-128"/>
                          <a:ea typeface="ＭＳ 明朝" panose="02020609040205080304" pitchFamily="17" charset="-128"/>
                        </a:rPr>
                        <a:t>)</a:t>
                      </a:r>
                      <a:endParaRPr kumimoji="1" lang="ja-JP" altLang="en-US" sz="700" dirty="0">
                        <a:latin typeface="ＭＳ 明朝" panose="02020609040205080304" pitchFamily="17" charset="-128"/>
                        <a:ea typeface="ＭＳ 明朝" panose="02020609040205080304" pitchFamily="17" charset="-128"/>
                      </a:endParaRPr>
                    </a:p>
                  </a:txBody>
                  <a:tcPr marL="34017" marR="34017" marT="34017" marB="34017"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-5.88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-7.88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-8.88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-9.88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-10.88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-11.88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-12.88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263998"/>
                  </a:ext>
                </a:extLst>
              </a:tr>
              <a:tr h="176398">
                <a:tc rowSpan="3">
                  <a:txBody>
                    <a:bodyPr/>
                    <a:lstStyle/>
                    <a:p>
                      <a:pPr 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Ⅰ</a:t>
                      </a: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Ⅲ,</a:t>
                      </a:r>
                    </a:p>
                    <a:p>
                      <a:pPr 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Ⅴ</a:t>
                      </a: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Ⅶ,</a:t>
                      </a:r>
                    </a:p>
                    <a:p>
                      <a:pPr 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Ⅸ</a:t>
                      </a:r>
                      <a:endParaRPr kumimoji="1" lang="ja-JP" altLang="en-US" sz="700" dirty="0">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中性脂肪　　</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(150</a:t>
                      </a:r>
                      <a:r>
                        <a:rPr lang="en-US" sz="700" b="0" i="0" u="none" strike="noStrike" dirty="0">
                          <a:solidFill>
                            <a:srgbClr val="000000"/>
                          </a:solidFill>
                          <a:effectLst/>
                          <a:latin typeface="ＭＳ 明朝" panose="02020609040205080304" pitchFamily="17" charset="-128"/>
                          <a:ea typeface="ＭＳ 明朝" panose="02020609040205080304" pitchFamily="17" charset="-128"/>
                        </a:rPr>
                        <a:t>mg/dl</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以上</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endParaRPr kumimoji="1" lang="ja-JP" altLang="en-US" sz="700" dirty="0">
                        <a:latin typeface="ＭＳ 明朝" panose="02020609040205080304" pitchFamily="17" charset="-128"/>
                        <a:ea typeface="ＭＳ 明朝" panose="02020609040205080304" pitchFamily="17" charset="-128"/>
                      </a:endParaRP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11.60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9.60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8.60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7.60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6.60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5.60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4.60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7083381"/>
                  </a:ext>
                </a:extLst>
              </a:tr>
              <a:tr h="168194">
                <a:tc vMerge="1">
                  <a:txBody>
                    <a:bodyPr/>
                    <a:lstStyle/>
                    <a:p>
                      <a:endParaRPr kumimoji="1" lang="ja-JP" altLang="en-US"/>
                    </a:p>
                  </a:txBody>
                  <a:tcPr>
                    <a:lnT w="6350" cap="flat" cmpd="sng" algn="ctr">
                      <a:solidFill>
                        <a:srgbClr val="000000"/>
                      </a:solidFill>
                      <a:prstDash val="solid"/>
                      <a:round/>
                      <a:headEnd type="none" w="med" len="med"/>
                      <a:tailEnd type="none" w="med" len="med"/>
                    </a:lnT>
                  </a:tcPr>
                </a:tc>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a:txBody>
                    <a:bodyPr/>
                    <a:lstStyle/>
                    <a:p>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HDL</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　 </a:t>
                      </a:r>
                      <a:r>
                        <a:rPr lang="en-US" sz="700" b="0" i="0" u="none" strike="noStrike" dirty="0">
                          <a:solidFill>
                            <a:srgbClr val="000000"/>
                          </a:solidFill>
                          <a:effectLst/>
                          <a:latin typeface="ＭＳ 明朝" panose="02020609040205080304" pitchFamily="17" charset="-128"/>
                          <a:ea typeface="ＭＳ 明朝" panose="02020609040205080304" pitchFamily="17" charset="-128"/>
                        </a:rPr>
                        <a:t>　　　(40mg/dl</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未満</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endParaRPr kumimoji="1" lang="ja-JP" altLang="en-US" sz="700" dirty="0">
                        <a:latin typeface="ＭＳ 明朝" panose="02020609040205080304" pitchFamily="17" charset="-128"/>
                        <a:ea typeface="ＭＳ 明朝" panose="02020609040205080304" pitchFamily="17" charset="-128"/>
                      </a:endParaRPr>
                    </a:p>
                  </a:txBody>
                  <a:tcPr marL="34017" marR="34017" marT="34017" marB="34017"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-12.66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-14.66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-15.66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-16.66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-17.66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-18.66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-19.66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952638"/>
                  </a:ext>
                </a:extLst>
              </a:tr>
              <a:tr h="168194">
                <a:tc vMerge="1">
                  <a:txBody>
                    <a:bodyPr/>
                    <a:lstStyle/>
                    <a:p>
                      <a:endParaRPr kumimoji="1" lang="ja-JP" altLang="en-US"/>
                    </a:p>
                  </a:txBody>
                  <a:tcPr/>
                </a:tc>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8</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r>
                        <a:rPr lang="en-US" sz="700" b="0" i="0" u="none" strike="noStrike" dirty="0">
                          <a:solidFill>
                            <a:srgbClr val="000000"/>
                          </a:solidFill>
                          <a:effectLst/>
                          <a:latin typeface="ＭＳ 明朝" panose="02020609040205080304" pitchFamily="17" charset="-128"/>
                          <a:ea typeface="ＭＳ 明朝" panose="02020609040205080304" pitchFamily="17" charset="-128"/>
                        </a:rPr>
                        <a:t>LDL   　　　(120mg/dl</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以上</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endParaRPr kumimoji="1" lang="ja-JP" altLang="en-US" sz="700" dirty="0">
                        <a:latin typeface="ＭＳ 明朝" panose="02020609040205080304" pitchFamily="17" charset="-128"/>
                        <a:ea typeface="ＭＳ 明朝" panose="02020609040205080304" pitchFamily="17" charset="-128"/>
                      </a:endParaRP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-10.25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-12.25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-13.25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-14.25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-15.25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-16.25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-17.25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2463503"/>
                  </a:ext>
                </a:extLst>
              </a:tr>
              <a:tr h="270893">
                <a:tc>
                  <a:txBody>
                    <a:bodyPr/>
                    <a:lstStyle/>
                    <a:p>
                      <a:pPr algn="ctr" fontAlgn="ctr"/>
                      <a:r>
                        <a:rPr lang="en-US" altLang="ja-JP" sz="700" b="1" i="0" u="none" strike="noStrike" dirty="0" err="1">
                          <a:solidFill>
                            <a:srgbClr val="000000"/>
                          </a:solidFill>
                          <a:effectLst/>
                          <a:latin typeface="ＭＳ 明朝" panose="02020609040205080304" pitchFamily="17" charset="-128"/>
                          <a:ea typeface="ＭＳ 明朝" panose="02020609040205080304" pitchFamily="17" charset="-128"/>
                        </a:rPr>
                        <a:t>Ⅰ,Ⅲ</a:t>
                      </a: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700" b="1" i="0" u="none" strike="noStrike" dirty="0" err="1">
                          <a:solidFill>
                            <a:srgbClr val="000000"/>
                          </a:solidFill>
                          <a:effectLst/>
                          <a:latin typeface="ＭＳ 明朝" panose="02020609040205080304" pitchFamily="17" charset="-128"/>
                          <a:ea typeface="ＭＳ 明朝" panose="02020609040205080304" pitchFamily="17" charset="-128"/>
                        </a:rPr>
                        <a:t>Ⅶ,Ⅸ</a:t>
                      </a:r>
                      <a:endParaRPr lang="en-US" altLang="ja-JP" sz="7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特定健診受診者のメタボリックシンドローム該当者及び</a:t>
                      </a:r>
                      <a:endParaRPr lang="en-US" altLang="ja-JP" sz="7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予備群の割合の増加率</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令和元</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(2019)</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年度比）</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年齢調整</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altLang="ja-JP" sz="9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17.25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15.25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14.25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13.25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12.25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11.25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10.25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2244847"/>
                  </a:ext>
                </a:extLst>
              </a:tr>
              <a:tr h="270893">
                <a:tc>
                  <a:txBody>
                    <a:bodyPr/>
                    <a:lstStyle/>
                    <a:p>
                      <a:pPr algn="ctr" fontAlgn="ctr"/>
                      <a:r>
                        <a:rPr lang="en-US" altLang="ja-JP" sz="700" b="1" i="0" u="none" strike="noStrike" dirty="0" err="1">
                          <a:solidFill>
                            <a:srgbClr val="000000"/>
                          </a:solidFill>
                          <a:effectLst/>
                          <a:latin typeface="ＭＳ 明朝" panose="02020609040205080304" pitchFamily="17" charset="-128"/>
                          <a:ea typeface="ＭＳ 明朝" panose="02020609040205080304" pitchFamily="17" charset="-128"/>
                        </a:rPr>
                        <a:t>Ⅰ,Ⅲ</a:t>
                      </a: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700" b="1" i="0" u="none" strike="noStrike" dirty="0" err="1">
                          <a:solidFill>
                            <a:srgbClr val="000000"/>
                          </a:solidFill>
                          <a:effectLst/>
                          <a:latin typeface="ＭＳ 明朝" panose="02020609040205080304" pitchFamily="17" charset="-128"/>
                          <a:ea typeface="ＭＳ 明朝" panose="02020609040205080304" pitchFamily="17" charset="-128"/>
                        </a:rPr>
                        <a:t>Ⅶ,Ⅸ,Ⅹ</a:t>
                      </a:r>
                      <a:endParaRPr lang="en-US" altLang="ja-JP" sz="7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特定健診受診者の運動習慣のある者の割合</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回</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分以上、</a:t>
                      </a:r>
                      <a:endParaRPr lang="en-US" altLang="ja-JP" sz="7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週</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回以上、</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年以上実施の運動あり</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en-US" altLang="ja-JP" sz="9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33.37 (R1)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30.68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33.00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34.30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34.60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90145"/>
                  </a:ext>
                </a:extLst>
              </a:tr>
              <a:tr h="205398">
                <a:tc rowSpan="2">
                  <a:txBody>
                    <a:bodyPr/>
                    <a:lstStyle/>
                    <a:p>
                      <a:pPr algn="ctr" fontAlgn="ctr"/>
                      <a:r>
                        <a:rPr lang="en-US" altLang="ja-JP" sz="700" b="1" i="0" u="none" strike="noStrike" dirty="0" err="1">
                          <a:solidFill>
                            <a:srgbClr val="000000"/>
                          </a:solidFill>
                          <a:effectLst/>
                          <a:latin typeface="ＭＳ 明朝" panose="02020609040205080304" pitchFamily="17" charset="-128"/>
                          <a:ea typeface="ＭＳ 明朝" panose="02020609040205080304" pitchFamily="17" charset="-128"/>
                        </a:rPr>
                        <a:t>Ⅰ,Ⅲ</a:t>
                      </a: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特定健診受診者の血糖</a:t>
                      </a:r>
                      <a:endParaRPr lang="en-US" altLang="ja-JP" sz="7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ハイリスク者の割合</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dirty="0">
                          <a:solidFill>
                            <a:schemeClr val="tx1"/>
                          </a:solidFill>
                          <a:latin typeface="ＭＳ 明朝" panose="02020609040205080304" pitchFamily="17" charset="-128"/>
                          <a:ea typeface="ＭＳ 明朝" panose="02020609040205080304" pitchFamily="17" charset="-128"/>
                        </a:rPr>
                        <a:t>HbA1c</a:t>
                      </a:r>
                      <a:r>
                        <a:rPr lang="ja-JP" altLang="en-US" sz="700" dirty="0">
                          <a:solidFill>
                            <a:schemeClr val="tx1"/>
                          </a:solidFill>
                          <a:latin typeface="ＭＳ 明朝" panose="02020609040205080304" pitchFamily="17" charset="-128"/>
                          <a:ea typeface="ＭＳ 明朝" panose="02020609040205080304" pitchFamily="17" charset="-128"/>
                        </a:rPr>
                        <a:t>　　 </a:t>
                      </a:r>
                      <a:r>
                        <a:rPr lang="en-US" sz="700" b="0" i="0" u="none" strike="noStrike" dirty="0">
                          <a:solidFill>
                            <a:srgbClr val="000000"/>
                          </a:solidFill>
                          <a:effectLst/>
                          <a:latin typeface="ＭＳ 明朝" panose="02020609040205080304" pitchFamily="17" charset="-128"/>
                          <a:ea typeface="ＭＳ 明朝" panose="02020609040205080304" pitchFamily="17" charset="-128"/>
                        </a:rPr>
                        <a:t>　(8.0%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以上</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7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1.18</a:t>
                      </a:r>
                    </a:p>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1.20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112.00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1.06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2134087"/>
                  </a:ext>
                </a:extLst>
              </a:tr>
              <a:tr h="205398">
                <a:tc vMerge="1">
                  <a:txBody>
                    <a:bodyPr/>
                    <a:lstStyle/>
                    <a:p>
                      <a:endParaRPr kumimoji="1" lang="ja-JP" altLang="en-US"/>
                    </a:p>
                  </a:txBody>
                  <a:tcPr/>
                </a:tc>
                <a:tc>
                  <a:txBody>
                    <a:bodyPr/>
                    <a:lstStyle/>
                    <a:p>
                      <a:pPr algn="ct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空腹時血糖　</a:t>
                      </a:r>
                      <a:r>
                        <a:rPr lang="en-US" altLang="zh-TW" sz="700" b="0" i="0" u="none" strike="noStrike" dirty="0">
                          <a:solidFill>
                            <a:srgbClr val="000000"/>
                          </a:solidFill>
                          <a:effectLst/>
                          <a:latin typeface="ＭＳ 明朝" panose="02020609040205080304" pitchFamily="17" charset="-128"/>
                          <a:ea typeface="ＭＳ 明朝" panose="02020609040205080304" pitchFamily="17" charset="-128"/>
                        </a:rPr>
                        <a:t>(160mg/dl</a:t>
                      </a: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以上</a:t>
                      </a:r>
                      <a:r>
                        <a:rPr lang="en-US" altLang="zh-TW" sz="700" b="0" i="0" u="none" strike="noStrike" dirty="0">
                          <a:solidFill>
                            <a:srgbClr val="000000"/>
                          </a:solidFill>
                          <a:effectLst/>
                          <a:latin typeface="ＭＳ 明朝" panose="02020609040205080304" pitchFamily="17" charset="-128"/>
                          <a:ea typeface="ＭＳ 明朝" panose="02020609040205080304" pitchFamily="17" charset="-128"/>
                        </a:rPr>
                        <a:t>)</a:t>
                      </a:r>
                      <a:endParaRPr kumimoji="1" lang="ja-JP" altLang="en-US" sz="700" dirty="0">
                        <a:latin typeface="ＭＳ 明朝" panose="02020609040205080304" pitchFamily="17" charset="-128"/>
                        <a:ea typeface="ＭＳ 明朝" panose="02020609040205080304" pitchFamily="17" charset="-128"/>
                      </a:endParaRP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1.52</a:t>
                      </a:r>
                    </a:p>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1.17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0.95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0.90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1095406"/>
                  </a:ext>
                </a:extLst>
              </a:tr>
              <a:tr h="270893">
                <a:tc rowSpan="3">
                  <a:txBody>
                    <a:bodyPr/>
                    <a:lstStyle/>
                    <a:p>
                      <a:pPr algn="ctr" fontAlgn="ct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Ⅷ</a:t>
                      </a:r>
                      <a:r>
                        <a:rPr lang="ja-JP" altLang="en-US" sz="700" b="1"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700" b="1" i="0" u="none" strike="noStrike" dirty="0">
                          <a:solidFill>
                            <a:srgbClr val="000000"/>
                          </a:solidFill>
                          <a:effectLst/>
                          <a:latin typeface="ＭＳ 明朝" panose="02020609040205080304" pitchFamily="17" charset="-128"/>
                          <a:ea typeface="ＭＳ 明朝" panose="02020609040205080304" pitchFamily="17" charset="-128"/>
                        </a:rPr>
                        <a:t>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algn="ct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特定健診受診者のフレイルハイリスク者等の割合</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前期高齢者</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(65</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歳）のうち</a:t>
                      </a:r>
                      <a:r>
                        <a:rPr kumimoji="1" lang="en-US" altLang="ja-JP" sz="800" b="0" dirty="0">
                          <a:solidFill>
                            <a:schemeClr val="tx1"/>
                          </a:solidFill>
                          <a:latin typeface="ＭＳ 明朝" panose="02020609040205080304" pitchFamily="17" charset="-128"/>
                          <a:ea typeface="ＭＳ 明朝" panose="02020609040205080304" pitchFamily="17" charset="-128"/>
                        </a:rPr>
                        <a:t>BMI</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が</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20kg/㎡</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以下</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17.24</a:t>
                      </a:r>
                    </a:p>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18.88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18.31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17.64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17.00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16.33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15.66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4986750"/>
                  </a:ext>
                </a:extLst>
              </a:tr>
              <a:tr h="205398">
                <a:tc vMerge="1">
                  <a:txBody>
                    <a:bodyPr/>
                    <a:lstStyle/>
                    <a:p>
                      <a:pPr algn="ctr" fontAlgn="ct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50</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64</a:t>
                      </a:r>
                      <a:r>
                        <a:rPr lang="ja-JP" altLang="en-US" sz="700" b="0" i="0" u="none" strike="noStrike">
                          <a:solidFill>
                            <a:srgbClr val="000000"/>
                          </a:solidFill>
                          <a:effectLst/>
                          <a:latin typeface="ＭＳ 明朝" panose="02020609040205080304" pitchFamily="17" charset="-128"/>
                          <a:ea typeface="ＭＳ 明朝" panose="02020609040205080304" pitchFamily="17" charset="-128"/>
                        </a:rPr>
                        <a:t>歳における咀嚼良好</a:t>
                      </a:r>
                      <a:endParaRPr kumimoji="1" lang="ja-JP" altLang="en-US" sz="700">
                        <a:latin typeface="ＭＳ 明朝" panose="02020609040205080304" pitchFamily="17" charset="-128"/>
                        <a:ea typeface="ＭＳ 明朝" panose="02020609040205080304" pitchFamily="17" charset="-128"/>
                      </a:endParaRP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76.99</a:t>
                      </a:r>
                    </a:p>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80.86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81.54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82.00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82.30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82.60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83.00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800990"/>
                  </a:ext>
                </a:extLst>
              </a:tr>
              <a:tr h="205398">
                <a:tc vMerge="1">
                  <a:txBody>
                    <a:bodyPr/>
                    <a:lstStyle/>
                    <a:p>
                      <a:endParaRPr kumimoji="1" lang="ja-JP" altLang="en-US"/>
                    </a:p>
                  </a:txBody>
                  <a:tcPr/>
                </a:tc>
                <a:tc>
                  <a:txBody>
                    <a:bodyPr/>
                    <a:lstStyle/>
                    <a:p>
                      <a:pPr algn="ct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65</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歳における咀嚼良好</a:t>
                      </a:r>
                      <a:endParaRPr kumimoji="1" lang="ja-JP" altLang="en-US" sz="700" dirty="0">
                        <a:latin typeface="ＭＳ 明朝" panose="02020609040205080304" pitchFamily="17" charset="-128"/>
                        <a:ea typeface="ＭＳ 明朝" panose="02020609040205080304" pitchFamily="17" charset="-128"/>
                      </a:endParaRP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74,26</a:t>
                      </a:r>
                    </a:p>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76.44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76.72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77.00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77.17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77.34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77.50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9241053"/>
                  </a:ext>
                </a:extLst>
              </a:tr>
            </a:tbl>
          </a:graphicData>
        </a:graphic>
      </p:graphicFrame>
      <p:sp>
        <p:nvSpPr>
          <p:cNvPr id="35" name="テキスト ボックス 34">
            <a:extLst>
              <a:ext uri="{FF2B5EF4-FFF2-40B4-BE49-F238E27FC236}">
                <a16:creationId xmlns:a16="http://schemas.microsoft.com/office/drawing/2014/main" id="{0495BAA3-AC08-4D95-9B2E-BCC268530D22}"/>
              </a:ext>
            </a:extLst>
          </p:cNvPr>
          <p:cNvSpPr txBox="1">
            <a:spLocks/>
          </p:cNvSpPr>
          <p:nvPr/>
        </p:nvSpPr>
        <p:spPr>
          <a:xfrm>
            <a:off x="334510" y="8638002"/>
            <a:ext cx="2905578" cy="477759"/>
          </a:xfrm>
          <a:prstGeom prst="rect">
            <a:avLst/>
          </a:prstGeom>
          <a:noFill/>
          <a:ln>
            <a:noFill/>
          </a:ln>
        </p:spPr>
        <p:txBody>
          <a:bodyPr wrap="square" lIns="0" rtlCol="0">
            <a:spAutoFit/>
          </a:bodyPr>
          <a:lstStyle/>
          <a:p>
            <a:pPr algn="just" defTabSz="432008">
              <a:lnSpc>
                <a:spcPct val="125000"/>
              </a:lnSpc>
            </a:pPr>
            <a:r>
              <a:rPr kumimoji="0" lang="en-US" altLang="ja-JP" sz="700" dirty="0">
                <a:solidFill>
                  <a:prstClr val="black"/>
                </a:solidFill>
                <a:latin typeface="ＭＳ 明朝" panose="02020609040205080304" pitchFamily="17" charset="-128"/>
                <a:ea typeface="ＭＳ 明朝" panose="02020609040205080304" pitchFamily="17" charset="-128"/>
              </a:rPr>
              <a:t>(</a:t>
            </a:r>
            <a:r>
              <a:rPr kumimoji="0" lang="ja-JP" altLang="en-US" sz="700" dirty="0">
                <a:solidFill>
                  <a:prstClr val="black"/>
                </a:solidFill>
                <a:latin typeface="ＭＳ 明朝" panose="02020609040205080304" pitchFamily="17" charset="-128"/>
                <a:ea typeface="ＭＳ 明朝" panose="02020609040205080304" pitchFamily="17" charset="-128"/>
              </a:rPr>
              <a:t>注</a:t>
            </a:r>
            <a:r>
              <a:rPr kumimoji="0" lang="en-US" altLang="ja-JP" sz="700" dirty="0">
                <a:solidFill>
                  <a:prstClr val="black"/>
                </a:solidFill>
                <a:latin typeface="ＭＳ 明朝" panose="02020609040205080304" pitchFamily="17" charset="-128"/>
                <a:ea typeface="ＭＳ 明朝" panose="02020609040205080304" pitchFamily="17" charset="-128"/>
              </a:rPr>
              <a:t>1)</a:t>
            </a:r>
            <a:r>
              <a:rPr kumimoji="0" lang="ja-JP" altLang="en-US" sz="700" dirty="0">
                <a:solidFill>
                  <a:prstClr val="black"/>
                </a:solidFill>
                <a:latin typeface="ＭＳ 明朝" panose="02020609040205080304" pitchFamily="17" charset="-128"/>
                <a:ea typeface="ＭＳ 明朝" panose="02020609040205080304" pitchFamily="17" charset="-128"/>
              </a:rPr>
              <a:t>太枠の</a:t>
            </a:r>
            <a:r>
              <a:rPr kumimoji="0" lang="en-US" altLang="ja-JP" sz="700" dirty="0">
                <a:solidFill>
                  <a:prstClr val="black"/>
                </a:solidFill>
                <a:latin typeface="ＭＳ 明朝" panose="02020609040205080304" pitchFamily="17" charset="-128"/>
                <a:ea typeface="ＭＳ 明朝" panose="02020609040205080304" pitchFamily="17" charset="-128"/>
              </a:rPr>
              <a:t>2026</a:t>
            </a:r>
            <a:r>
              <a:rPr kumimoji="0" lang="ja-JP" altLang="en-US" sz="700" dirty="0">
                <a:solidFill>
                  <a:prstClr val="black"/>
                </a:solidFill>
                <a:latin typeface="ＭＳ 明朝" panose="02020609040205080304" pitchFamily="17" charset="-128"/>
                <a:ea typeface="ＭＳ 明朝" panose="02020609040205080304" pitchFamily="17" charset="-128"/>
              </a:rPr>
              <a:t>年度は中間評価年度、</a:t>
            </a:r>
            <a:r>
              <a:rPr kumimoji="0" lang="en-US" altLang="ja-JP" sz="700" dirty="0">
                <a:solidFill>
                  <a:prstClr val="black"/>
                </a:solidFill>
                <a:latin typeface="ＭＳ 明朝" panose="02020609040205080304" pitchFamily="17" charset="-128"/>
                <a:ea typeface="ＭＳ 明朝" panose="02020609040205080304" pitchFamily="17" charset="-128"/>
              </a:rPr>
              <a:t>2029</a:t>
            </a:r>
            <a:r>
              <a:rPr kumimoji="0" lang="ja-JP" altLang="en-US" sz="700" dirty="0">
                <a:solidFill>
                  <a:prstClr val="black"/>
                </a:solidFill>
                <a:latin typeface="ＭＳ 明朝" panose="02020609040205080304" pitchFamily="17" charset="-128"/>
                <a:ea typeface="ＭＳ 明朝" panose="02020609040205080304" pitchFamily="17" charset="-128"/>
              </a:rPr>
              <a:t>年度は最終評価年度　</a:t>
            </a:r>
            <a:endParaRPr kumimoji="0" lang="en-US" altLang="ja-JP" sz="700" dirty="0">
              <a:solidFill>
                <a:prstClr val="black"/>
              </a:solidFill>
              <a:latin typeface="ＭＳ 明朝" panose="02020609040205080304" pitchFamily="17" charset="-128"/>
              <a:ea typeface="ＭＳ 明朝" panose="02020609040205080304" pitchFamily="17" charset="-128"/>
            </a:endParaRPr>
          </a:p>
          <a:p>
            <a:pPr algn="just" defTabSz="432008">
              <a:lnSpc>
                <a:spcPct val="125000"/>
              </a:lnSpc>
            </a:pPr>
            <a:r>
              <a:rPr kumimoji="0" lang="en-US" altLang="ja-JP" sz="700" dirty="0">
                <a:solidFill>
                  <a:prstClr val="black"/>
                </a:solidFill>
                <a:latin typeface="ＭＳ 明朝" panose="02020609040205080304" pitchFamily="17" charset="-128"/>
                <a:ea typeface="ＭＳ 明朝" panose="02020609040205080304" pitchFamily="17" charset="-128"/>
              </a:rPr>
              <a:t>(</a:t>
            </a:r>
            <a:r>
              <a:rPr kumimoji="0" lang="ja-JP" altLang="en-US" sz="700" dirty="0">
                <a:solidFill>
                  <a:prstClr val="black"/>
                </a:solidFill>
                <a:latin typeface="ＭＳ 明朝" panose="02020609040205080304" pitchFamily="17" charset="-128"/>
                <a:ea typeface="ＭＳ 明朝" panose="02020609040205080304" pitchFamily="17" charset="-128"/>
              </a:rPr>
              <a:t>注</a:t>
            </a:r>
            <a:r>
              <a:rPr kumimoji="0" lang="en-US" altLang="ja-JP" sz="700" dirty="0">
                <a:solidFill>
                  <a:prstClr val="black"/>
                </a:solidFill>
                <a:latin typeface="ＭＳ 明朝" panose="02020609040205080304" pitchFamily="17" charset="-128"/>
                <a:ea typeface="ＭＳ 明朝" panose="02020609040205080304" pitchFamily="17" charset="-128"/>
              </a:rPr>
              <a:t>2)</a:t>
            </a:r>
            <a:r>
              <a:rPr kumimoji="0" lang="ja-JP" altLang="en-US" sz="700" dirty="0">
                <a:solidFill>
                  <a:prstClr val="black"/>
                </a:solidFill>
                <a:latin typeface="ＭＳ 明朝" panose="02020609040205080304" pitchFamily="17" charset="-128"/>
                <a:ea typeface="ＭＳ 明朝" panose="02020609040205080304" pitchFamily="17" charset="-128"/>
              </a:rPr>
              <a:t>実績年度が異なる場合には、欄外に注釈を記載　</a:t>
            </a:r>
            <a:endParaRPr kumimoji="0" lang="en-US" altLang="ja-JP" sz="700" dirty="0">
              <a:solidFill>
                <a:prstClr val="black"/>
              </a:solidFill>
              <a:latin typeface="ＭＳ 明朝" panose="02020609040205080304" pitchFamily="17" charset="-128"/>
              <a:ea typeface="ＭＳ 明朝" panose="02020609040205080304" pitchFamily="17" charset="-128"/>
            </a:endParaRPr>
          </a:p>
          <a:p>
            <a:pPr algn="just" defTabSz="432008">
              <a:lnSpc>
                <a:spcPct val="125000"/>
              </a:lnSpc>
            </a:pPr>
            <a:r>
              <a:rPr kumimoji="0" lang="en-US" altLang="ja-JP" sz="700" dirty="0">
                <a:solidFill>
                  <a:prstClr val="black"/>
                </a:solidFill>
                <a:latin typeface="ＭＳ 明朝" panose="02020609040205080304" pitchFamily="17" charset="-128"/>
                <a:ea typeface="ＭＳ 明朝" panose="02020609040205080304" pitchFamily="17" charset="-128"/>
              </a:rPr>
              <a:t>(</a:t>
            </a:r>
            <a:r>
              <a:rPr kumimoji="0" lang="ja-JP" altLang="en-US" sz="700" dirty="0">
                <a:solidFill>
                  <a:prstClr val="black"/>
                </a:solidFill>
                <a:latin typeface="ＭＳ 明朝" panose="02020609040205080304" pitchFamily="17" charset="-128"/>
                <a:ea typeface="ＭＳ 明朝" panose="02020609040205080304" pitchFamily="17" charset="-128"/>
              </a:rPr>
              <a:t>注</a:t>
            </a:r>
            <a:r>
              <a:rPr kumimoji="0" lang="en-US" altLang="ja-JP" sz="700" dirty="0">
                <a:solidFill>
                  <a:prstClr val="black"/>
                </a:solidFill>
                <a:latin typeface="ＭＳ 明朝" panose="02020609040205080304" pitchFamily="17" charset="-128"/>
                <a:ea typeface="ＭＳ 明朝" panose="02020609040205080304" pitchFamily="17" charset="-128"/>
              </a:rPr>
              <a:t>3)</a:t>
            </a:r>
            <a:r>
              <a:rPr kumimoji="0" lang="ja-JP" altLang="en-US" sz="700" dirty="0">
                <a:solidFill>
                  <a:prstClr val="black"/>
                </a:solidFill>
                <a:latin typeface="ＭＳ 明朝" panose="02020609040205080304" pitchFamily="17" charset="-128"/>
                <a:ea typeface="ＭＳ 明朝" panose="02020609040205080304" pitchFamily="17" charset="-128"/>
              </a:rPr>
              <a:t>目標値は、必要な年度に記載</a:t>
            </a:r>
            <a:endParaRPr kumimoji="0" lang="en-US" altLang="ja-JP" sz="700" dirty="0">
              <a:solidFill>
                <a:prstClr val="black"/>
              </a:solidFill>
              <a:latin typeface="ＭＳ 明朝" panose="02020609040205080304" pitchFamily="17" charset="-128"/>
              <a:ea typeface="ＭＳ 明朝" panose="02020609040205080304" pitchFamily="17" charset="-128"/>
            </a:endParaRPr>
          </a:p>
        </p:txBody>
      </p:sp>
      <p:sp>
        <p:nvSpPr>
          <p:cNvPr id="11" name="矢印: 上向き折線 10">
            <a:extLst>
              <a:ext uri="{FF2B5EF4-FFF2-40B4-BE49-F238E27FC236}">
                <a16:creationId xmlns:a16="http://schemas.microsoft.com/office/drawing/2014/main" id="{542EC0F3-BB4C-43E7-8052-091149C432DB}"/>
              </a:ext>
            </a:extLst>
          </p:cNvPr>
          <p:cNvSpPr/>
          <p:nvPr/>
        </p:nvSpPr>
        <p:spPr>
          <a:xfrm rot="5400000">
            <a:off x="4011832" y="8697387"/>
            <a:ext cx="436701" cy="347211"/>
          </a:xfrm>
          <a:prstGeom prst="bentUpArrow">
            <a:avLst>
              <a:gd name="adj1" fmla="val 25186"/>
              <a:gd name="adj2" fmla="val 34380"/>
              <a:gd name="adj3" fmla="val 32035"/>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2008"/>
            <a:endParaRPr lang="ja-JP" altLang="en-US" sz="1701">
              <a:solidFill>
                <a:prstClr val="white"/>
              </a:solidFill>
              <a:latin typeface="Calibri" panose="020F0502020204030204"/>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665FEC2F-AA2C-4FA7-8284-71E3A6CC96F4}"/>
              </a:ext>
            </a:extLst>
          </p:cNvPr>
          <p:cNvSpPr txBox="1">
            <a:spLocks/>
          </p:cNvSpPr>
          <p:nvPr/>
        </p:nvSpPr>
        <p:spPr>
          <a:xfrm>
            <a:off x="4403789" y="8854266"/>
            <a:ext cx="1741876" cy="217817"/>
          </a:xfrm>
          <a:prstGeom prst="rect">
            <a:avLst/>
          </a:prstGeom>
          <a:noFill/>
          <a:ln>
            <a:noFill/>
          </a:ln>
        </p:spPr>
        <p:txBody>
          <a:bodyPr wrap="square" lIns="0" rtlCol="0">
            <a:spAutoFit/>
          </a:bodyPr>
          <a:lstStyle/>
          <a:p>
            <a:pPr algn="just" defTabSz="432008">
              <a:lnSpc>
                <a:spcPct val="125000"/>
              </a:lnSpc>
            </a:pPr>
            <a:r>
              <a:rPr kumimoji="0" lang="ja-JP" altLang="en-US" sz="756" dirty="0">
                <a:solidFill>
                  <a:prstClr val="black"/>
                </a:solidFill>
                <a:latin typeface="ＭＳ 明朝" panose="02020609040205080304" pitchFamily="17" charset="-128"/>
                <a:ea typeface="ＭＳ 明朝" panose="02020609040205080304" pitchFamily="17" charset="-128"/>
              </a:rPr>
              <a:t>　</a:t>
            </a:r>
            <a:r>
              <a:rPr kumimoji="0" lang="en-US" altLang="ja-JP" sz="756" dirty="0">
                <a:solidFill>
                  <a:prstClr val="black"/>
                </a:solidFill>
                <a:latin typeface="ＭＳ 明朝" panose="02020609040205080304" pitchFamily="17" charset="-128"/>
                <a:ea typeface="ＭＳ 明朝" panose="02020609040205080304" pitchFamily="17" charset="-128"/>
              </a:rPr>
              <a:t>※</a:t>
            </a:r>
            <a:r>
              <a:rPr kumimoji="0" lang="ja-JP" altLang="en-US" sz="756" dirty="0">
                <a:solidFill>
                  <a:prstClr val="black"/>
                </a:solidFill>
                <a:latin typeface="ＭＳ 明朝" panose="02020609040205080304" pitchFamily="17" charset="-128"/>
                <a:ea typeface="ＭＳ 明朝" panose="02020609040205080304" pitchFamily="17" charset="-128"/>
              </a:rPr>
              <a:t>　個別の保健事業　</a:t>
            </a:r>
            <a:r>
              <a:rPr kumimoji="0" lang="en-US" altLang="ja-JP" sz="756" dirty="0">
                <a:solidFill>
                  <a:prstClr val="black"/>
                </a:solidFill>
                <a:latin typeface="ＭＳ 明朝" panose="02020609040205080304" pitchFamily="17" charset="-128"/>
                <a:ea typeface="ＭＳ 明朝" panose="02020609040205080304" pitchFamily="17" charset="-128"/>
              </a:rPr>
              <a:t>P47</a:t>
            </a:r>
            <a:r>
              <a:rPr kumimoji="0" lang="ja-JP" altLang="en-US" sz="756" dirty="0">
                <a:solidFill>
                  <a:prstClr val="black"/>
                </a:solidFill>
                <a:latin typeface="ＭＳ 明朝" panose="02020609040205080304" pitchFamily="17" charset="-128"/>
                <a:ea typeface="ＭＳ 明朝" panose="02020609040205080304" pitchFamily="17" charset="-128"/>
              </a:rPr>
              <a:t>　へ掲載</a:t>
            </a:r>
            <a:endParaRPr kumimoji="0" lang="en-US" altLang="ja-JP" sz="756" dirty="0">
              <a:solidFill>
                <a:prstClr val="black"/>
              </a:solidFill>
              <a:latin typeface="ＭＳ 明朝" panose="02020609040205080304" pitchFamily="17" charset="-128"/>
              <a:ea typeface="ＭＳ 明朝" panose="02020609040205080304" pitchFamily="17" charset="-128"/>
            </a:endParaRPr>
          </a:p>
        </p:txBody>
      </p:sp>
      <p:sp>
        <p:nvSpPr>
          <p:cNvPr id="6" name="タイトル_大_3">
            <a:extLst>
              <a:ext uri="{FF2B5EF4-FFF2-40B4-BE49-F238E27FC236}">
                <a16:creationId xmlns:a16="http://schemas.microsoft.com/office/drawing/2014/main" id="{641AB3CC-A1E1-E781-F4FA-783ADE11F3E9}"/>
              </a:ext>
            </a:extLst>
          </p:cNvPr>
          <p:cNvSpPr txBox="1">
            <a:spLocks noChangeAspect="1"/>
          </p:cNvSpPr>
          <p:nvPr/>
        </p:nvSpPr>
        <p:spPr>
          <a:xfrm>
            <a:off x="-1" y="-4836"/>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第</a:t>
            </a:r>
            <a:r>
              <a:rPr kumimoji="0" lang="en-US" altLang="ja-JP" b="1" kern="0" dirty="0">
                <a:solidFill>
                  <a:schemeClr val="tx1"/>
                </a:solidFill>
                <a:latin typeface="ＭＳ 明朝" panose="02020609040205080304" pitchFamily="17" charset="-128"/>
                <a:ea typeface="ＭＳ 明朝" panose="02020609040205080304" pitchFamily="17" charset="-128"/>
              </a:rPr>
              <a:t>5</a:t>
            </a:r>
            <a:r>
              <a:rPr kumimoji="0" lang="ja-JP" altLang="en-US" b="1" kern="0" dirty="0">
                <a:solidFill>
                  <a:schemeClr val="tx1"/>
                </a:solidFill>
                <a:latin typeface="ＭＳ 明朝" panose="02020609040205080304" pitchFamily="17" charset="-128"/>
                <a:ea typeface="ＭＳ 明朝" panose="02020609040205080304" pitchFamily="17" charset="-128"/>
              </a:rPr>
              <a:t>章　健康課題の抽出と保健事業の実施内容</a:t>
            </a:r>
            <a:endParaRPr kumimoji="0" lang="ja-JP" altLang="en-US" sz="1800" b="1" kern="0" dirty="0">
              <a:solidFill>
                <a:schemeClr val="tx1"/>
              </a:solidFill>
              <a:latin typeface="ＭＳ 明朝" panose="02020609040205080304" pitchFamily="17" charset="-128"/>
              <a:ea typeface="ＭＳ 明朝" panose="02020609040205080304" pitchFamily="17" charset="-128"/>
            </a:endParaRPr>
          </a:p>
        </p:txBody>
      </p:sp>
      <p:sp>
        <p:nvSpPr>
          <p:cNvPr id="21" name="スライド番号プレースホルダー 5">
            <a:extLst>
              <a:ext uri="{FF2B5EF4-FFF2-40B4-BE49-F238E27FC236}">
                <a16:creationId xmlns:a16="http://schemas.microsoft.com/office/drawing/2014/main" id="{BC7A4782-DC63-4602-B59D-148F70829737}"/>
              </a:ext>
            </a:extLst>
          </p:cNvPr>
          <p:cNvSpPr txBox="1">
            <a:spLocks/>
          </p:cNvSpPr>
          <p:nvPr/>
        </p:nvSpPr>
        <p:spPr>
          <a:xfrm>
            <a:off x="2484067" y="8820472"/>
            <a:ext cx="1512041" cy="485775"/>
          </a:xfrm>
          <a:prstGeom prst="rect">
            <a:avLst/>
          </a:prstGeom>
        </p:spPr>
        <p:txBody>
          <a:bodyPr anchor="ctr"/>
          <a:lstStyle>
            <a:defPPr>
              <a:defRPr lang="ja-JP"/>
            </a:defPPr>
            <a:lvl1pPr marL="0" algn="ctr" defTabSz="914400" rtl="0" eaLnBrk="1" latinLnBrk="0" hangingPunct="1">
              <a:defRPr kumimoji="1" sz="800" kern="1200">
                <a:solidFill>
                  <a:srgbClr val="898989"/>
                </a:solidFill>
                <a:latin typeface="ＭＳ 明朝" panose="02020609040205080304" pitchFamily="17" charset="-128"/>
                <a:ea typeface="ＭＳ 明朝" panose="02020609040205080304" pitchFamily="17"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z="1000" smtClean="0"/>
              <a:pPr/>
              <a:t>46</a:t>
            </a:fld>
            <a:endParaRPr lang="ja-JP" altLang="en-US" sz="1000" dirty="0"/>
          </a:p>
        </p:txBody>
      </p:sp>
    </p:spTree>
    <p:extLst>
      <p:ext uri="{BB962C8B-B14F-4D97-AF65-F5344CB8AC3E}">
        <p14:creationId xmlns:p14="http://schemas.microsoft.com/office/powerpoint/2010/main" val="10856210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EB01F885-0CA9-417B-AD7F-4B5AC27C7D59}"/>
              </a:ext>
            </a:extLst>
          </p:cNvPr>
          <p:cNvGraphicFramePr>
            <a:graphicFrameLocks noGrp="1" noChangeAspect="1"/>
          </p:cNvGraphicFramePr>
          <p:nvPr>
            <p:extLst>
              <p:ext uri="{D42A27DB-BD31-4B8C-83A1-F6EECF244321}">
                <p14:modId xmlns:p14="http://schemas.microsoft.com/office/powerpoint/2010/main" val="1279402999"/>
              </p:ext>
            </p:extLst>
          </p:nvPr>
        </p:nvGraphicFramePr>
        <p:xfrm>
          <a:off x="303168" y="762072"/>
          <a:ext cx="6118296" cy="302955"/>
        </p:xfrm>
        <a:graphic>
          <a:graphicData uri="http://schemas.openxmlformats.org/drawingml/2006/table">
            <a:tbl>
              <a:tblPr/>
              <a:tblGrid>
                <a:gridCol w="6118296">
                  <a:extLst>
                    <a:ext uri="{9D8B030D-6E8A-4147-A177-3AD203B41FA5}">
                      <a16:colId xmlns:a16="http://schemas.microsoft.com/office/drawing/2014/main" val="1460909490"/>
                    </a:ext>
                  </a:extLst>
                </a:gridCol>
              </a:tblGrid>
              <a:tr h="302955">
                <a:tc>
                  <a:txBody>
                    <a:bodyPr/>
                    <a:lstStyle/>
                    <a:p>
                      <a:pPr algn="ctr" fontAlgn="ctr"/>
                      <a:r>
                        <a:rPr lang="ja-JP" altLang="en-US" sz="900" b="1" i="0" u="none" strike="noStrike" dirty="0">
                          <a:solidFill>
                            <a:srgbClr val="000000"/>
                          </a:solidFill>
                          <a:effectLst/>
                          <a:latin typeface="ＭＳ 明朝" panose="02020609040205080304" pitchFamily="17" charset="-128"/>
                          <a:ea typeface="ＭＳ 明朝" panose="02020609040205080304" pitchFamily="17" charset="-128"/>
                        </a:rPr>
                        <a:t>個別の保健事業  </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データヘルス計画全体の目的･目標を達成するための手段･方法）</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691782638"/>
                  </a:ext>
                </a:extLst>
              </a:tr>
            </a:tbl>
          </a:graphicData>
        </a:graphic>
      </p:graphicFrame>
      <p:graphicFrame>
        <p:nvGraphicFramePr>
          <p:cNvPr id="15" name="表 14">
            <a:extLst>
              <a:ext uri="{FF2B5EF4-FFF2-40B4-BE49-F238E27FC236}">
                <a16:creationId xmlns:a16="http://schemas.microsoft.com/office/drawing/2014/main" id="{FE1B17BA-47FF-4572-B45F-D684659ED61B}"/>
              </a:ext>
            </a:extLst>
          </p:cNvPr>
          <p:cNvGraphicFramePr>
            <a:graphicFrameLocks noGrp="1" noChangeAspect="1"/>
          </p:cNvGraphicFramePr>
          <p:nvPr>
            <p:extLst>
              <p:ext uri="{D42A27DB-BD31-4B8C-83A1-F6EECF244321}">
                <p14:modId xmlns:p14="http://schemas.microsoft.com/office/powerpoint/2010/main" val="686594124"/>
              </p:ext>
            </p:extLst>
          </p:nvPr>
        </p:nvGraphicFramePr>
        <p:xfrm>
          <a:off x="303168" y="7956376"/>
          <a:ext cx="6118295" cy="1020499"/>
        </p:xfrm>
        <a:graphic>
          <a:graphicData uri="http://schemas.openxmlformats.org/drawingml/2006/table">
            <a:tbl>
              <a:tblPr/>
              <a:tblGrid>
                <a:gridCol w="1640775">
                  <a:extLst>
                    <a:ext uri="{9D8B030D-6E8A-4147-A177-3AD203B41FA5}">
                      <a16:colId xmlns:a16="http://schemas.microsoft.com/office/drawing/2014/main" val="3520983146"/>
                    </a:ext>
                  </a:extLst>
                </a:gridCol>
                <a:gridCol w="4477520">
                  <a:extLst>
                    <a:ext uri="{9D8B030D-6E8A-4147-A177-3AD203B41FA5}">
                      <a16:colId xmlns:a16="http://schemas.microsoft.com/office/drawing/2014/main" val="471786456"/>
                    </a:ext>
                  </a:extLst>
                </a:gridCol>
              </a:tblGrid>
              <a:tr h="170083">
                <a:tc>
                  <a:txBody>
                    <a:bodyPr/>
                    <a:lstStyle/>
                    <a:p>
                      <a:pPr algn="ctr" fontAlgn="ctr"/>
                      <a:r>
                        <a:rPr lang="zh-TW" altLang="en-US" sz="600" b="0" i="0" u="none" strike="noStrike" dirty="0">
                          <a:solidFill>
                            <a:srgbClr val="000000"/>
                          </a:solidFill>
                          <a:effectLst/>
                          <a:latin typeface="ＭＳ 明朝" panose="02020609040205080304" pitchFamily="17" charset="-128"/>
                          <a:ea typeface="ＭＳ 明朝" panose="02020609040205080304" pitchFamily="17" charset="-128"/>
                        </a:rPr>
                        <a:t>①健康課題番号</a:t>
                      </a:r>
                    </a:p>
                  </a:txBody>
                  <a:tcPr marL="9000" marR="9000" marT="9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⑮データヘルス計画の目標を達成するための戦略</a:t>
                      </a:r>
                    </a:p>
                  </a:txBody>
                  <a:tcPr marL="9000" marR="9000" marT="9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42612291"/>
                  </a:ext>
                </a:extLst>
              </a:tr>
              <a:tr h="170083">
                <a:tc>
                  <a:txBody>
                    <a:bodyPr/>
                    <a:lstStyle/>
                    <a:p>
                      <a:pPr algn="ctr" fontAlgn="ct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Ⅰ</a:t>
                      </a: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600" b="1" i="0" u="none" strike="noStrike" dirty="0" err="1">
                          <a:solidFill>
                            <a:srgbClr val="000000"/>
                          </a:solidFill>
                          <a:effectLst/>
                          <a:latin typeface="ＭＳ 明朝" panose="02020609040205080304" pitchFamily="17" charset="-128"/>
                          <a:ea typeface="ＭＳ 明朝" panose="02020609040205080304" pitchFamily="17" charset="-128"/>
                        </a:rPr>
                        <a:t>Ⅵ,Ⅸ</a:t>
                      </a:r>
                      <a:endParaRPr lang="en-US" altLang="ja-JP" sz="6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9000" marR="9000" marT="9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ctr"/>
                      <a:r>
                        <a:rPr lang="ja-JP" altLang="en-US" sz="650" b="0" i="0" u="none" strike="noStrike" dirty="0">
                          <a:solidFill>
                            <a:srgbClr val="000000"/>
                          </a:solidFill>
                          <a:effectLst/>
                          <a:latin typeface="ＭＳ 明朝" panose="02020609040205080304" pitchFamily="17" charset="-128"/>
                          <a:ea typeface="ＭＳ 明朝" panose="02020609040205080304" pitchFamily="17" charset="-128"/>
                        </a:rPr>
                        <a:t>特定健診･がん検診における受診率、また精密検査受診率向上のため、様々な機会や場面での受診勧奨の取り組み強化</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8720751"/>
                  </a:ext>
                </a:extLst>
              </a:tr>
              <a:tr h="170083">
                <a:tc>
                  <a:txBody>
                    <a:bodyPr/>
                    <a:lstStyle/>
                    <a:p>
                      <a:pPr algn="ctr" fontAlgn="ctr"/>
                      <a:r>
                        <a:rPr lang="en-US" altLang="ja-JP" sz="600" b="1" i="0" u="none" strike="noStrike" dirty="0" err="1">
                          <a:solidFill>
                            <a:srgbClr val="000000"/>
                          </a:solidFill>
                          <a:effectLst/>
                          <a:latin typeface="ＭＳ 明朝" panose="02020609040205080304" pitchFamily="17" charset="-128"/>
                          <a:ea typeface="ＭＳ 明朝" panose="02020609040205080304" pitchFamily="17" charset="-128"/>
                        </a:rPr>
                        <a:t>Ⅰ,Ⅳ</a:t>
                      </a:r>
                      <a:endParaRPr lang="en-US" altLang="ja-JP" sz="6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9000" marR="9000" marT="9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ctr"/>
                      <a:r>
                        <a:rPr lang="ja-JP" altLang="en-US" sz="650" b="0" i="0" u="none" strike="noStrike" dirty="0">
                          <a:solidFill>
                            <a:srgbClr val="000000"/>
                          </a:solidFill>
                          <a:effectLst/>
                          <a:latin typeface="ＭＳ 明朝" panose="02020609040205080304" pitchFamily="17" charset="-128"/>
                          <a:ea typeface="ＭＳ 明朝" panose="02020609040205080304" pitchFamily="17" charset="-128"/>
                        </a:rPr>
                        <a:t>栃木県糖尿病重症化予防プログラム推進のために、委託業者やかかりつけ医との連携強化</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3247188"/>
                  </a:ext>
                </a:extLst>
              </a:tr>
              <a:tr h="340167">
                <a:tc>
                  <a:txBody>
                    <a:bodyPr/>
                    <a:lstStyle/>
                    <a:p>
                      <a:pPr algn="ctr" fontAlgn="ct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Ⅶ</a:t>
                      </a: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600" b="1" i="0" u="none" strike="noStrike" dirty="0" err="1">
                          <a:solidFill>
                            <a:srgbClr val="000000"/>
                          </a:solidFill>
                          <a:effectLst/>
                          <a:latin typeface="ＭＳ 明朝" panose="02020609040205080304" pitchFamily="17" charset="-128"/>
                          <a:ea typeface="ＭＳ 明朝" panose="02020609040205080304" pitchFamily="17" charset="-128"/>
                        </a:rPr>
                        <a:t>Ⅷ,Ⅹ</a:t>
                      </a:r>
                      <a:endParaRPr lang="en-US" altLang="ja-JP" sz="6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9000" marR="9000" marT="9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ctr"/>
                      <a:r>
                        <a:rPr lang="ja-JP" altLang="en-US" sz="650" b="0" i="0" u="none" strike="noStrike" dirty="0">
                          <a:solidFill>
                            <a:srgbClr val="000000"/>
                          </a:solidFill>
                          <a:effectLst/>
                          <a:latin typeface="ＭＳ 明朝" panose="02020609040205080304" pitchFamily="17" charset="-128"/>
                          <a:ea typeface="ＭＳ 明朝" panose="02020609040205080304" pitchFamily="17" charset="-128"/>
                        </a:rPr>
                        <a:t>庁内、地域で連携し、専門職の開催する栄養や運動による教室等を通した保健指導や支援を強化</a:t>
                      </a:r>
                      <a:r>
                        <a:rPr lang="en-US" altLang="ja-JP" sz="65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50" b="0" i="0" u="none" strike="noStrike" dirty="0">
                          <a:solidFill>
                            <a:srgbClr val="000000"/>
                          </a:solidFill>
                          <a:effectLst/>
                          <a:latin typeface="ＭＳ 明朝" panose="02020609040205080304" pitchFamily="17" charset="-128"/>
                          <a:ea typeface="ＭＳ 明朝" panose="02020609040205080304" pitchFamily="17" charset="-128"/>
                        </a:rPr>
                        <a:t>運動の大切さや</a:t>
                      </a:r>
                      <a:endParaRPr lang="en-US" altLang="ja-JP" sz="65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650" b="0" i="0" u="none" strike="noStrike" dirty="0">
                          <a:solidFill>
                            <a:srgbClr val="000000"/>
                          </a:solidFill>
                          <a:effectLst/>
                          <a:latin typeface="ＭＳ 明朝" panose="02020609040205080304" pitchFamily="17" charset="-128"/>
                          <a:ea typeface="ＭＳ 明朝" panose="02020609040205080304" pitchFamily="17" charset="-128"/>
                        </a:rPr>
                        <a:t>バランスのよい食生活の大切さを伝えるとともに、フレイル予防の視点でも指導に取り組む</a:t>
                      </a:r>
                      <a:r>
                        <a:rPr lang="en-US" altLang="ja-JP" sz="65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65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90043822"/>
                  </a:ext>
                </a:extLst>
              </a:tr>
              <a:tr h="170083">
                <a:tc>
                  <a:txBody>
                    <a:bodyPr/>
                    <a:lstStyle/>
                    <a:p>
                      <a:pPr algn="ctr" fontAlgn="ct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Ⅲ</a:t>
                      </a: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600" b="1" i="0" u="none" strike="noStrike" dirty="0" err="1">
                          <a:solidFill>
                            <a:srgbClr val="000000"/>
                          </a:solidFill>
                          <a:effectLst/>
                          <a:latin typeface="ＭＳ 明朝" panose="02020609040205080304" pitchFamily="17" charset="-128"/>
                          <a:ea typeface="ＭＳ 明朝" panose="02020609040205080304" pitchFamily="17" charset="-128"/>
                        </a:rPr>
                        <a:t>Ⅳ,Ⅶ</a:t>
                      </a:r>
                      <a:r>
                        <a:rPr lang="ja-JP" altLang="en-US" sz="600" b="1"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600" b="1" i="0" u="none" strike="noStrike" dirty="0">
                          <a:solidFill>
                            <a:srgbClr val="000000"/>
                          </a:solidFill>
                          <a:effectLst/>
                          <a:latin typeface="ＭＳ 明朝" panose="02020609040205080304" pitchFamily="17" charset="-128"/>
                          <a:ea typeface="ＭＳ 明朝" panose="02020609040205080304" pitchFamily="17" charset="-128"/>
                        </a:rPr>
                        <a:t>Ⅷ</a:t>
                      </a:r>
                    </a:p>
                  </a:txBody>
                  <a:tcPr marL="9000" marR="9000" marT="9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ctr"/>
                      <a:r>
                        <a:rPr lang="ja-JP" altLang="en-US" sz="650" b="0" i="0" u="none" strike="noStrike" dirty="0">
                          <a:solidFill>
                            <a:srgbClr val="000000"/>
                          </a:solidFill>
                          <a:effectLst/>
                          <a:latin typeface="ＭＳ 明朝" panose="02020609040205080304" pitchFamily="17" charset="-128"/>
                          <a:ea typeface="ＭＳ 明朝" panose="02020609040205080304" pitchFamily="17" charset="-128"/>
                        </a:rPr>
                        <a:t>特定健診の結果説明会や特定保健指導等において、生活習慣改善について保健指導等の取り組みを強化する</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52732280"/>
                  </a:ext>
                </a:extLst>
              </a:tr>
            </a:tbl>
          </a:graphicData>
        </a:graphic>
      </p:graphicFrame>
      <p:sp>
        <p:nvSpPr>
          <p:cNvPr id="7" name="スライド番号プレースホルダー 5">
            <a:extLst>
              <a:ext uri="{FF2B5EF4-FFF2-40B4-BE49-F238E27FC236}">
                <a16:creationId xmlns:a16="http://schemas.microsoft.com/office/drawing/2014/main" id="{DDCCD332-2F72-4CDF-9D6F-9CECEECFAE57}"/>
              </a:ext>
            </a:extLst>
          </p:cNvPr>
          <p:cNvSpPr txBox="1">
            <a:spLocks/>
          </p:cNvSpPr>
          <p:nvPr/>
        </p:nvSpPr>
        <p:spPr>
          <a:xfrm>
            <a:off x="2484067" y="8820472"/>
            <a:ext cx="1512041" cy="485775"/>
          </a:xfrm>
          <a:prstGeom prst="rect">
            <a:avLst/>
          </a:prstGeom>
        </p:spPr>
        <p:txBody>
          <a:bodyPr anchor="ctr"/>
          <a:lstStyle>
            <a:defPPr>
              <a:defRPr lang="ja-JP"/>
            </a:defPPr>
            <a:lvl1pPr marL="0" algn="ctr" defTabSz="914400" rtl="0" eaLnBrk="1" latinLnBrk="0" hangingPunct="1">
              <a:defRPr kumimoji="1" sz="800" kern="1200">
                <a:solidFill>
                  <a:srgbClr val="898989"/>
                </a:solidFill>
                <a:latin typeface="ＭＳ 明朝" panose="02020609040205080304" pitchFamily="17" charset="-128"/>
                <a:ea typeface="ＭＳ 明朝" panose="02020609040205080304" pitchFamily="17"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z="1000" smtClean="0"/>
              <a:pPr/>
              <a:t>47</a:t>
            </a:fld>
            <a:endParaRPr lang="ja-JP" altLang="en-US" sz="1000" dirty="0"/>
          </a:p>
        </p:txBody>
      </p:sp>
      <p:graphicFrame>
        <p:nvGraphicFramePr>
          <p:cNvPr id="9" name="表 8">
            <a:extLst>
              <a:ext uri="{FF2B5EF4-FFF2-40B4-BE49-F238E27FC236}">
                <a16:creationId xmlns:a16="http://schemas.microsoft.com/office/drawing/2014/main" id="{AB1CFED6-5DA8-433B-A5E7-18DFFD76247D}"/>
              </a:ext>
            </a:extLst>
          </p:cNvPr>
          <p:cNvGraphicFramePr>
            <a:graphicFrameLocks noGrp="1" noChangeAspect="1"/>
          </p:cNvGraphicFramePr>
          <p:nvPr>
            <p:extLst>
              <p:ext uri="{D42A27DB-BD31-4B8C-83A1-F6EECF244321}">
                <p14:modId xmlns:p14="http://schemas.microsoft.com/office/powerpoint/2010/main" val="2180069575"/>
              </p:ext>
            </p:extLst>
          </p:nvPr>
        </p:nvGraphicFramePr>
        <p:xfrm>
          <a:off x="303167" y="1144687"/>
          <a:ext cx="6118300" cy="6710337"/>
        </p:xfrm>
        <a:graphic>
          <a:graphicData uri="http://schemas.openxmlformats.org/drawingml/2006/table">
            <a:tbl>
              <a:tblPr/>
              <a:tblGrid>
                <a:gridCol w="363463">
                  <a:extLst>
                    <a:ext uri="{9D8B030D-6E8A-4147-A177-3AD203B41FA5}">
                      <a16:colId xmlns:a16="http://schemas.microsoft.com/office/drawing/2014/main" val="2454878884"/>
                    </a:ext>
                  </a:extLst>
                </a:gridCol>
                <a:gridCol w="1044065">
                  <a:extLst>
                    <a:ext uri="{9D8B030D-6E8A-4147-A177-3AD203B41FA5}">
                      <a16:colId xmlns:a16="http://schemas.microsoft.com/office/drawing/2014/main" val="1895517920"/>
                    </a:ext>
                  </a:extLst>
                </a:gridCol>
                <a:gridCol w="1503739">
                  <a:extLst>
                    <a:ext uri="{9D8B030D-6E8A-4147-A177-3AD203B41FA5}">
                      <a16:colId xmlns:a16="http://schemas.microsoft.com/office/drawing/2014/main" val="4128064562"/>
                    </a:ext>
                  </a:extLst>
                </a:gridCol>
                <a:gridCol w="356337">
                  <a:extLst>
                    <a:ext uri="{9D8B030D-6E8A-4147-A177-3AD203B41FA5}">
                      <a16:colId xmlns:a16="http://schemas.microsoft.com/office/drawing/2014/main" val="3482638929"/>
                    </a:ext>
                  </a:extLst>
                </a:gridCol>
                <a:gridCol w="356337">
                  <a:extLst>
                    <a:ext uri="{9D8B030D-6E8A-4147-A177-3AD203B41FA5}">
                      <a16:colId xmlns:a16="http://schemas.microsoft.com/office/drawing/2014/main" val="4013258651"/>
                    </a:ext>
                  </a:extLst>
                </a:gridCol>
                <a:gridCol w="356337">
                  <a:extLst>
                    <a:ext uri="{9D8B030D-6E8A-4147-A177-3AD203B41FA5}">
                      <a16:colId xmlns:a16="http://schemas.microsoft.com/office/drawing/2014/main" val="2442701929"/>
                    </a:ext>
                  </a:extLst>
                </a:gridCol>
                <a:gridCol w="356337">
                  <a:extLst>
                    <a:ext uri="{9D8B030D-6E8A-4147-A177-3AD203B41FA5}">
                      <a16:colId xmlns:a16="http://schemas.microsoft.com/office/drawing/2014/main" val="2433281694"/>
                    </a:ext>
                  </a:extLst>
                </a:gridCol>
                <a:gridCol w="356337">
                  <a:extLst>
                    <a:ext uri="{9D8B030D-6E8A-4147-A177-3AD203B41FA5}">
                      <a16:colId xmlns:a16="http://schemas.microsoft.com/office/drawing/2014/main" val="2506376207"/>
                    </a:ext>
                  </a:extLst>
                </a:gridCol>
                <a:gridCol w="356337">
                  <a:extLst>
                    <a:ext uri="{9D8B030D-6E8A-4147-A177-3AD203B41FA5}">
                      <a16:colId xmlns:a16="http://schemas.microsoft.com/office/drawing/2014/main" val="2986914043"/>
                    </a:ext>
                  </a:extLst>
                </a:gridCol>
                <a:gridCol w="356337">
                  <a:extLst>
                    <a:ext uri="{9D8B030D-6E8A-4147-A177-3AD203B41FA5}">
                      <a16:colId xmlns:a16="http://schemas.microsoft.com/office/drawing/2014/main" val="3499419962"/>
                    </a:ext>
                  </a:extLst>
                </a:gridCol>
                <a:gridCol w="356337">
                  <a:extLst>
                    <a:ext uri="{9D8B030D-6E8A-4147-A177-3AD203B41FA5}">
                      <a16:colId xmlns:a16="http://schemas.microsoft.com/office/drawing/2014/main" val="2093345451"/>
                    </a:ext>
                  </a:extLst>
                </a:gridCol>
                <a:gridCol w="356337">
                  <a:extLst>
                    <a:ext uri="{9D8B030D-6E8A-4147-A177-3AD203B41FA5}">
                      <a16:colId xmlns:a16="http://schemas.microsoft.com/office/drawing/2014/main" val="2624768995"/>
                    </a:ext>
                  </a:extLst>
                </a:gridCol>
              </a:tblGrid>
              <a:tr h="352925">
                <a:tc rowSpan="2">
                  <a:txBody>
                    <a:bodyPr/>
                    <a:lstStyle/>
                    <a:p>
                      <a:pPr algn="ctr" fontAlgn="ctr"/>
                      <a:r>
                        <a:rPr lang="zh-TW" altLang="en-US" sz="600" b="0" i="0" u="none" strike="noStrike" dirty="0">
                          <a:solidFill>
                            <a:srgbClr val="000000"/>
                          </a:solidFill>
                          <a:effectLst/>
                          <a:latin typeface="ＭＳ 明朝" panose="02020609040205080304" pitchFamily="17" charset="-128"/>
                          <a:ea typeface="ＭＳ 明朝" panose="02020609040205080304" pitchFamily="17" charset="-128"/>
                        </a:rPr>
                        <a:t>④評価</a:t>
                      </a:r>
                      <a:endParaRPr lang="en-US" altLang="zh-TW" sz="6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zh-TW" altLang="en-US" sz="600" b="0" i="0" u="none" strike="noStrike" dirty="0">
                          <a:solidFill>
                            <a:srgbClr val="000000"/>
                          </a:solidFill>
                          <a:effectLst/>
                          <a:latin typeface="ＭＳ 明朝" panose="02020609040205080304" pitchFamily="17" charset="-128"/>
                          <a:ea typeface="ＭＳ 明朝" panose="02020609040205080304" pitchFamily="17" charset="-128"/>
                        </a:rPr>
                        <a:t>指標番号</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rowSpan="2">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⑨事業名称</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rowSpan="2">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⑩個別保健事業の評価指標</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rowSpan="2">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⑪ベースライン</a:t>
                      </a:r>
                      <a:b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2019</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年度 </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(R1</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⑫個別保険事業の計画策定時実績</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gridSpan="6">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⑬個別保健事業の目標値</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⑭重点･</a:t>
                      </a:r>
                      <a:b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優先度</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300058664"/>
                  </a:ext>
                </a:extLst>
              </a:tr>
              <a:tr h="21215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t"/>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2022</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en-US" sz="600" b="0" i="0" u="none" strike="noStrike" dirty="0">
                          <a:solidFill>
                            <a:srgbClr val="000000"/>
                          </a:solidFill>
                          <a:effectLst/>
                          <a:latin typeface="ＭＳ 明朝" panose="02020609040205080304" pitchFamily="17" charset="-128"/>
                          <a:ea typeface="ＭＳ 明朝" panose="02020609040205080304" pitchFamily="17" charset="-128"/>
                        </a:rPr>
                        <a:t>R4)</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t"/>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2024</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en-US" sz="600" b="0" i="0" u="none" strike="noStrike" dirty="0">
                          <a:solidFill>
                            <a:srgbClr val="000000"/>
                          </a:solidFill>
                          <a:effectLst/>
                          <a:latin typeface="ＭＳ 明朝" panose="02020609040205080304" pitchFamily="17" charset="-128"/>
                          <a:ea typeface="ＭＳ 明朝" panose="02020609040205080304" pitchFamily="17" charset="-128"/>
                        </a:rPr>
                        <a:t>R6)</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t"/>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2025</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en-US" sz="600" b="0" i="0" u="none" strike="noStrike" dirty="0">
                          <a:solidFill>
                            <a:srgbClr val="000000"/>
                          </a:solidFill>
                          <a:effectLst/>
                          <a:latin typeface="ＭＳ 明朝" panose="02020609040205080304" pitchFamily="17" charset="-128"/>
                          <a:ea typeface="ＭＳ 明朝" panose="02020609040205080304" pitchFamily="17" charset="-128"/>
                        </a:rPr>
                        <a:t>R7)</a:t>
                      </a:r>
                    </a:p>
                  </a:txBody>
                  <a:tcPr marL="7315" marR="7315" marT="73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t"/>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2026</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en-US" sz="600" b="0" i="0" u="none" strike="noStrike" dirty="0">
                          <a:solidFill>
                            <a:srgbClr val="000000"/>
                          </a:solidFill>
                          <a:effectLst/>
                          <a:latin typeface="ＭＳ 明朝" panose="02020609040205080304" pitchFamily="17" charset="-128"/>
                          <a:ea typeface="ＭＳ 明朝" panose="02020609040205080304" pitchFamily="17" charset="-128"/>
                        </a:rPr>
                        <a:t>R8)</a:t>
                      </a:r>
                    </a:p>
                  </a:txBody>
                  <a:tcPr marL="7315" marR="7315" marT="7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t"/>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2027</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en-US" sz="600" b="0" i="0" u="none" strike="noStrike" dirty="0">
                          <a:solidFill>
                            <a:srgbClr val="000000"/>
                          </a:solidFill>
                          <a:effectLst/>
                          <a:latin typeface="ＭＳ 明朝" panose="02020609040205080304" pitchFamily="17" charset="-128"/>
                          <a:ea typeface="ＭＳ 明朝" panose="02020609040205080304" pitchFamily="17" charset="-128"/>
                        </a:rPr>
                        <a:t>R9)</a:t>
                      </a:r>
                    </a:p>
                  </a:txBody>
                  <a:tcPr marL="7315" marR="7315" marT="73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t"/>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2028</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en-US" sz="600" b="0" i="0" u="none" strike="noStrike" dirty="0">
                          <a:solidFill>
                            <a:srgbClr val="000000"/>
                          </a:solidFill>
                          <a:effectLst/>
                          <a:latin typeface="ＭＳ 明朝" panose="02020609040205080304" pitchFamily="17" charset="-128"/>
                          <a:ea typeface="ＭＳ 明朝" panose="02020609040205080304" pitchFamily="17" charset="-128"/>
                        </a:rPr>
                        <a:t>R10)</a:t>
                      </a:r>
                    </a:p>
                  </a:txBody>
                  <a:tcPr marL="7315" marR="7315" marT="73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t"/>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2029</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en-US" sz="600" b="0" i="0" u="none" strike="noStrike" dirty="0">
                          <a:solidFill>
                            <a:srgbClr val="000000"/>
                          </a:solidFill>
                          <a:effectLst/>
                          <a:latin typeface="ＭＳ 明朝" panose="02020609040205080304" pitchFamily="17" charset="-128"/>
                          <a:ea typeface="ＭＳ 明朝" panose="02020609040205080304" pitchFamily="17" charset="-128"/>
                        </a:rPr>
                        <a:t>R11)</a:t>
                      </a:r>
                    </a:p>
                  </a:txBody>
                  <a:tcPr marL="7315" marR="7315" marT="7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vMerge="1">
                  <a:txBody>
                    <a:bodyPr/>
                    <a:lstStyle/>
                    <a:p>
                      <a:endParaRPr kumimoji="1" lang="ja-JP" altLang="en-US"/>
                    </a:p>
                  </a:txBody>
                  <a:tcPr/>
                </a:tc>
                <a:extLst>
                  <a:ext uri="{0D108BD9-81ED-4DB2-BD59-A6C34878D82A}">
                    <a16:rowId xmlns:a16="http://schemas.microsoft.com/office/drawing/2014/main" val="1154819527"/>
                  </a:ext>
                </a:extLst>
              </a:tr>
              <a:tr h="240838">
                <a:tc rowSpan="5">
                  <a:txBody>
                    <a:bodyPr/>
                    <a:lstStyle/>
                    <a:p>
                      <a:pPr algn="ct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15</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rowSpan="5">
                  <a:txBody>
                    <a:bodyPr/>
                    <a:lstStyle/>
                    <a:p>
                      <a:pPr algn="ctr" fontAlgn="ctr"/>
                      <a:r>
                        <a:rPr lang="zh-TW" altLang="en-US" sz="650" b="0" i="0" u="none" strike="noStrike" dirty="0">
                          <a:solidFill>
                            <a:srgbClr val="000000"/>
                          </a:solidFill>
                          <a:effectLst/>
                          <a:latin typeface="ＭＳ 明朝" panose="02020609040205080304" pitchFamily="17" charset="-128"/>
                          <a:ea typeface="ＭＳ 明朝" panose="02020609040205080304" pitchFamily="17" charset="-128"/>
                        </a:rPr>
                        <a:t>特定健康診査</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600" b="0" i="0" u="none" strike="noStrike" dirty="0">
                          <a:solidFill>
                            <a:srgbClr val="000000"/>
                          </a:solidFill>
                          <a:effectLst/>
                          <a:latin typeface="ＭＳ 明朝" panose="02020609040205080304" pitchFamily="17" charset="-128"/>
                          <a:ea typeface="ＭＳ 明朝" panose="02020609040205080304" pitchFamily="17" charset="-128"/>
                        </a:rPr>
                        <a:t>受診率</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38.2</a:t>
                      </a:r>
                    </a:p>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37.2</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40.0</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41.0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42.0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43.0</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44.0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45.0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4581085"/>
                  </a:ext>
                </a:extLst>
              </a:tr>
              <a:tr h="241417">
                <a:tc vMerge="1">
                  <a:txBody>
                    <a:bodyPr/>
                    <a:lstStyle/>
                    <a:p>
                      <a:endParaRPr kumimoji="1" lang="ja-JP" altLang="en-US"/>
                    </a:p>
                  </a:txBody>
                  <a:tcPr/>
                </a:tc>
                <a:tc vMerge="1">
                  <a:txBody>
                    <a:bodyPr/>
                    <a:lstStyle/>
                    <a:p>
                      <a:endParaRPr kumimoji="1" lang="ja-JP" altLang="en-US"/>
                    </a:p>
                  </a:txBody>
                  <a:tcPr/>
                </a:tc>
                <a:tc>
                  <a:txBody>
                    <a:bodyPr/>
                    <a:lstStyle/>
                    <a:p>
                      <a:pPr algn="l"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40</a:t>
                      </a:r>
                      <a:r>
                        <a:rPr lang="zh-TW" altLang="en-US" sz="600" b="0" i="0" u="none" strike="noStrike" dirty="0">
                          <a:solidFill>
                            <a:srgbClr val="000000"/>
                          </a:solidFill>
                          <a:effectLst/>
                          <a:latin typeface="ＭＳ 明朝" panose="02020609040205080304" pitchFamily="17" charset="-128"/>
                          <a:ea typeface="ＭＳ 明朝" panose="02020609040205080304" pitchFamily="17" charset="-128"/>
                        </a:rPr>
                        <a:t>歳代受診率</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22.5</a:t>
                      </a:r>
                    </a:p>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26.0</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27.0</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28.0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29.0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30.0</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31.0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32.0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291814483"/>
                  </a:ext>
                </a:extLst>
              </a:tr>
              <a:tr h="241417">
                <a:tc vMerge="1">
                  <a:txBody>
                    <a:bodyPr/>
                    <a:lstStyle/>
                    <a:p>
                      <a:endParaRPr kumimoji="1" lang="ja-JP" altLang="en-US"/>
                    </a:p>
                  </a:txBody>
                  <a:tcPr/>
                </a:tc>
                <a:tc vMerge="1">
                  <a:txBody>
                    <a:bodyPr/>
                    <a:lstStyle/>
                    <a:p>
                      <a:endParaRPr kumimoji="1" lang="ja-JP" altLang="en-US"/>
                    </a:p>
                  </a:txBody>
                  <a:tcPr/>
                </a:tc>
                <a:tc>
                  <a:txBody>
                    <a:bodyPr/>
                    <a:lstStyle/>
                    <a:p>
                      <a:pPr algn="l"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50</a:t>
                      </a:r>
                      <a:r>
                        <a:rPr lang="zh-TW" altLang="en-US" sz="600" b="0" i="0" u="none" strike="noStrike" dirty="0">
                          <a:solidFill>
                            <a:srgbClr val="000000"/>
                          </a:solidFill>
                          <a:effectLst/>
                          <a:latin typeface="ＭＳ 明朝" panose="02020609040205080304" pitchFamily="17" charset="-128"/>
                          <a:ea typeface="ＭＳ 明朝" panose="02020609040205080304" pitchFamily="17" charset="-128"/>
                        </a:rPr>
                        <a:t>歳代受診率</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28.9</a:t>
                      </a:r>
                    </a:p>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28.7</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30.0</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31.0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32.0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33.0</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34.0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35.0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611280945"/>
                  </a:ext>
                </a:extLst>
              </a:tr>
              <a:tr h="241417">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対象者への勧奨通知発送率</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336537002"/>
                  </a:ext>
                </a:extLst>
              </a:tr>
              <a:tr h="241417">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TW" altLang="en-US" sz="600" b="0" i="0" u="none" strike="noStrike" dirty="0">
                          <a:solidFill>
                            <a:srgbClr val="000000"/>
                          </a:solidFill>
                          <a:effectLst/>
                          <a:latin typeface="ＭＳ 明朝" panose="02020609040205080304" pitchFamily="17" charset="-128"/>
                          <a:ea typeface="ＭＳ 明朝" panose="02020609040205080304" pitchFamily="17" charset="-128"/>
                        </a:rPr>
                        <a:t>特定健診受診者個人面接利用率</a:t>
                      </a: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(R2)</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30032610"/>
                  </a:ext>
                </a:extLst>
              </a:tr>
              <a:tr h="241417">
                <a:tc rowSpan="2">
                  <a:txBody>
                    <a:bodyPr/>
                    <a:lstStyle/>
                    <a:p>
                      <a:pPr algn="ct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15</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rowSpan="2">
                  <a:txBody>
                    <a:bodyPr/>
                    <a:lstStyle/>
                    <a:p>
                      <a:pPr algn="ctr" fontAlgn="ctr"/>
                      <a:r>
                        <a:rPr lang="zh-TW" altLang="en-US" sz="650" b="0" i="0" u="none" strike="noStrike" dirty="0">
                          <a:solidFill>
                            <a:srgbClr val="000000"/>
                          </a:solidFill>
                          <a:effectLst/>
                          <a:latin typeface="ＭＳ 明朝" panose="02020609040205080304" pitchFamily="17" charset="-128"/>
                          <a:ea typeface="ＭＳ 明朝" panose="02020609040205080304" pitchFamily="17" charset="-128"/>
                        </a:rPr>
                        <a:t>特定保健指導</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実施率</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52.1</a:t>
                      </a:r>
                    </a:p>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63.5</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65.0</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66.0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67.0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68.0</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69.0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70.0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64818"/>
                  </a:ext>
                </a:extLst>
              </a:tr>
              <a:tr h="241417">
                <a:tc vMerge="1">
                  <a:txBody>
                    <a:bodyPr/>
                    <a:lstStyle/>
                    <a:p>
                      <a:endParaRPr kumimoji="1" lang="ja-JP" altLang="en-US"/>
                    </a:p>
                  </a:txBody>
                  <a:tcPr>
                    <a:lnT w="6350" cap="flat" cmpd="sng" algn="ctr">
                      <a:solidFill>
                        <a:srgbClr val="000000"/>
                      </a:solidFill>
                      <a:prstDash val="solid"/>
                      <a:round/>
                      <a:headEnd type="none" w="med" len="med"/>
                      <a:tailEnd type="none" w="med" len="med"/>
                    </a:lnT>
                  </a:tcPr>
                </a:tc>
                <a:tc vMerge="1">
                  <a:txBody>
                    <a:bodyPr/>
                    <a:lstStyle/>
                    <a:p>
                      <a:endParaRPr kumimoji="1" lang="ja-JP" altLang="en-US"/>
                    </a:p>
                  </a:txBody>
                  <a:tcPr>
                    <a:lnT w="6350" cap="flat" cmpd="sng" algn="ctr">
                      <a:solidFill>
                        <a:srgbClr val="000000"/>
                      </a:solidFill>
                      <a:prstDash val="solid"/>
                      <a:round/>
                      <a:headEnd type="none" w="med" len="med"/>
                      <a:tailEnd type="none" w="med" len="med"/>
                    </a:lnT>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特定保健指導による特定保健指導対象者の減少率</a:t>
                      </a:r>
                    </a:p>
                  </a:txBody>
                  <a:tcPr marL="34017" marR="34017" marT="34017" marB="34017"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14.0</a:t>
                      </a:r>
                    </a:p>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22.4</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24.4</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25.4</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26.4</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27.4</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28.4</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29.4</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610947536"/>
                  </a:ext>
                </a:extLst>
              </a:tr>
              <a:tr h="241417">
                <a:tc rowSpan="3">
                  <a:txBody>
                    <a:bodyPr/>
                    <a:lstStyle/>
                    <a:p>
                      <a:pPr algn="ct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15</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rowSpan="3">
                  <a:txBody>
                    <a:bodyPr/>
                    <a:lstStyle/>
                    <a:p>
                      <a:pPr algn="ctr" fontAlgn="ctr"/>
                      <a:r>
                        <a:rPr lang="zh-TW" altLang="en-US" sz="650" b="0" i="0" u="none" strike="noStrike" dirty="0">
                          <a:solidFill>
                            <a:srgbClr val="000000"/>
                          </a:solidFill>
                          <a:effectLst/>
                          <a:latin typeface="ＭＳ 明朝" panose="02020609040205080304" pitchFamily="17" charset="-128"/>
                          <a:ea typeface="ＭＳ 明朝" panose="02020609040205080304" pitchFamily="17" charset="-128"/>
                        </a:rPr>
                        <a:t>生活習慣病予防事業</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がん検診精密検査勧奨率</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(R2)</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8996152"/>
                  </a:ext>
                </a:extLst>
              </a:tr>
              <a:tr h="241417">
                <a:tc vMerge="1">
                  <a:txBody>
                    <a:bodyPr/>
                    <a:lstStyle/>
                    <a:p>
                      <a:pPr algn="ctr" fontAlgn="ctr"/>
                      <a:endPar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7742" marR="7742" marT="77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pPr algn="ctr" fontAlgn="ctr"/>
                      <a:endParaRPr lang="zh-TW" altLang="en-US"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がん検診精密検査受診率</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86.9</a:t>
                      </a:r>
                    </a:p>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72.4</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74.0</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76.0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77.0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78.0</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79.0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80.0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altLang="ja-JP" sz="9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8264729"/>
                  </a:ext>
                </a:extLst>
              </a:tr>
              <a:tr h="241417">
                <a:tc vMerge="1">
                  <a:txBody>
                    <a:bodyPr/>
                    <a:lstStyle/>
                    <a:p>
                      <a:pPr algn="ctr" fontAlgn="ctr"/>
                      <a:endPar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7742" marR="7742" marT="77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pPr algn="ctr" fontAlgn="ctr"/>
                      <a:endParaRPr lang="zh-TW" altLang="en-US"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健康教室での目標達成率</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78.9</a:t>
                      </a:r>
                    </a:p>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(R4)</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78.9</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80.0</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80.0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80.0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80.0</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80.0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80.0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altLang="ja-JP" sz="9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4105866"/>
                  </a:ext>
                </a:extLst>
              </a:tr>
              <a:tr h="241417">
                <a:tc rowSpan="2">
                  <a:txBody>
                    <a:bodyPr/>
                    <a:lstStyle/>
                    <a:p>
                      <a:pPr algn="ct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2,3,8</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rowSpan="2">
                  <a:txBody>
                    <a:bodyPr/>
                    <a:lstStyle/>
                    <a:p>
                      <a:pPr algn="ctr" fontAlgn="ctr"/>
                      <a:r>
                        <a:rPr lang="zh-TW" altLang="en-US" sz="650" b="0" i="0" u="none" strike="noStrike" dirty="0">
                          <a:solidFill>
                            <a:srgbClr val="000000"/>
                          </a:solidFill>
                          <a:effectLst/>
                          <a:latin typeface="ＭＳ 明朝" panose="02020609040205080304" pitchFamily="17" charset="-128"/>
                          <a:ea typeface="ＭＳ 明朝" panose="02020609040205080304" pitchFamily="17" charset="-128"/>
                        </a:rPr>
                        <a:t>健診異常値受診勧奨事業</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検査値が基準値を超えている者の勧奨後の医療機関受診率</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血圧</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160/100)</a:t>
                      </a: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65.0</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66.0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67.0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68.0</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69.0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70.0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97332"/>
                  </a:ext>
                </a:extLst>
              </a:tr>
              <a:tr h="32724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検査値が基準値を超えている者の勧奨後の医療機関受診率</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(LDL</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コレステロール</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180</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以上または中性脂肪</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500</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以上</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45.0</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50.0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55.0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60.0</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65.0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70.0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792746134"/>
                  </a:ext>
                </a:extLst>
              </a:tr>
              <a:tr h="288238">
                <a:tc rowSpan="2">
                  <a:txBody>
                    <a:bodyPr/>
                    <a:lstStyle/>
                    <a:p>
                      <a:pPr algn="ct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11,12</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rowSpan="2">
                  <a:txBody>
                    <a:bodyPr/>
                    <a:lstStyle/>
                    <a:p>
                      <a:pPr algn="ctr" fontAlgn="ctr"/>
                      <a:r>
                        <a:rPr lang="ja-JP" altLang="en-US" sz="650" b="0" i="0" u="none" strike="noStrike" dirty="0">
                          <a:solidFill>
                            <a:srgbClr val="000000"/>
                          </a:solidFill>
                          <a:effectLst/>
                          <a:latin typeface="ＭＳ 明朝" panose="02020609040205080304" pitchFamily="17" charset="-128"/>
                          <a:ea typeface="ＭＳ 明朝" panose="02020609040205080304" pitchFamily="17" charset="-128"/>
                        </a:rPr>
                        <a:t>ジェネリック医薬品差額</a:t>
                      </a:r>
                      <a:endParaRPr lang="en-US" altLang="ja-JP" sz="65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ja-JP" altLang="en-US" sz="650" b="0" i="0" u="none" strike="noStrike" dirty="0">
                          <a:solidFill>
                            <a:srgbClr val="000000"/>
                          </a:solidFill>
                          <a:effectLst/>
                          <a:latin typeface="ＭＳ 明朝" panose="02020609040205080304" pitchFamily="17" charset="-128"/>
                          <a:ea typeface="ＭＳ 明朝" panose="02020609040205080304" pitchFamily="17" charset="-128"/>
                        </a:rPr>
                        <a:t>通知事業</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対象者への通知率</a:t>
                      </a:r>
                      <a:endParaRPr lang="zh-CN"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8</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7245256"/>
                  </a:ext>
                </a:extLst>
              </a:tr>
              <a:tr h="288238">
                <a:tc vMerge="1">
                  <a:txBody>
                    <a:bodyPr/>
                    <a:lstStyle/>
                    <a:p>
                      <a:pPr algn="ctr" fontAlgn="ctr"/>
                      <a:endPar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7742" marR="7742" marT="77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pPr algn="ctr" fontAlgn="ctr"/>
                      <a:endParaRPr lang="ja-JP" altLang="en-US"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ジェネリック医薬品普及率</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数量ベース</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endParaRPr lang="zh-CN"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72.0</a:t>
                      </a:r>
                    </a:p>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77.7</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78.0</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79.0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80.0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80.5</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81.5</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82.0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altLang="ja-JP" sz="9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290049"/>
                  </a:ext>
                </a:extLst>
              </a:tr>
              <a:tr h="241417">
                <a:tc rowSpan="2">
                  <a:txBody>
                    <a:bodyPr/>
                    <a:lstStyle/>
                    <a:p>
                      <a:pPr algn="ct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11,12</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rowSpan="2">
                  <a:txBody>
                    <a:bodyPr/>
                    <a:lstStyle/>
                    <a:p>
                      <a:pPr algn="ctr" fontAlgn="ctr"/>
                      <a:r>
                        <a:rPr lang="zh-TW" altLang="en-US" sz="650" b="0" i="0" u="none" strike="noStrike" dirty="0">
                          <a:solidFill>
                            <a:srgbClr val="000000"/>
                          </a:solidFill>
                          <a:effectLst/>
                          <a:latin typeface="ＭＳ 明朝" panose="02020609040205080304" pitchFamily="17" charset="-128"/>
                          <a:ea typeface="ＭＳ 明朝" panose="02020609040205080304" pitchFamily="17" charset="-128"/>
                        </a:rPr>
                        <a:t>受診行動適正化事業</a:t>
                      </a:r>
                      <a:endParaRPr lang="ja-JP" altLang="en-US" sz="65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保健指導により重複服薬が改善した者の</a:t>
                      </a:r>
                      <a:endParaRPr lang="en-US" altLang="ja-JP" sz="6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割合</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50.0</a:t>
                      </a:r>
                    </a:p>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(R3)</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66.7</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70.0</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70.0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70.0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70.0</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70.0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70.0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531236"/>
                  </a:ext>
                </a:extLst>
              </a:tr>
              <a:tr h="241417">
                <a:tc vMerge="1">
                  <a:txBody>
                    <a:bodyPr/>
                    <a:lstStyle/>
                    <a:p>
                      <a:pPr algn="ctr" fontAlgn="ctr"/>
                      <a:endPar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7742" marR="7742" marT="77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pPr algn="ctr" fontAlgn="ctr"/>
                      <a:endParaRPr lang="ja-JP" altLang="en-US" sz="8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指導対象者へ</a:t>
                      </a:r>
                      <a:r>
                        <a:rPr lang="ja-JP" altLang="en-US" sz="600" b="0" i="0" u="none" strike="noStrike" dirty="0">
                          <a:solidFill>
                            <a:schemeClr val="tx1"/>
                          </a:solidFill>
                          <a:effectLst/>
                          <a:latin typeface="ＭＳ 明朝" panose="02020609040205080304" pitchFamily="17" charset="-128"/>
                          <a:ea typeface="ＭＳ 明朝" panose="02020609040205080304" pitchFamily="17" charset="-128"/>
                        </a:rPr>
                        <a:t>の保健指導</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実施率</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36.3</a:t>
                      </a:r>
                    </a:p>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(R3)</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20.0</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40.0</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40.0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40.0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40.0</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40.0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40.0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altLang="ja-JP" sz="9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0639222"/>
                  </a:ext>
                </a:extLst>
              </a:tr>
              <a:tr h="241417">
                <a:tc rowSpan="4">
                  <a:txBody>
                    <a:bodyPr/>
                    <a:lstStyle/>
                    <a:p>
                      <a:pPr algn="ct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4,5,11,12</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rowSpan="4">
                  <a:txBody>
                    <a:bodyPr/>
                    <a:lstStyle/>
                    <a:p>
                      <a:pPr algn="ctr" fontAlgn="ctr"/>
                      <a:r>
                        <a:rPr lang="zh-TW" altLang="en-US" sz="650" b="0" i="0" u="none" strike="noStrike" dirty="0">
                          <a:solidFill>
                            <a:srgbClr val="000000"/>
                          </a:solidFill>
                          <a:effectLst/>
                          <a:latin typeface="ＭＳ 明朝" panose="02020609040205080304" pitchFamily="17" charset="-128"/>
                          <a:ea typeface="ＭＳ 明朝" panose="02020609040205080304" pitchFamily="17" charset="-128"/>
                        </a:rPr>
                        <a:t>糖尿病性腎症重症化予防</a:t>
                      </a:r>
                      <a:endParaRPr lang="en-US" altLang="zh-TW" sz="65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zh-TW" altLang="en-US" sz="650" b="0" i="0" u="none" strike="noStrike" dirty="0">
                          <a:solidFill>
                            <a:srgbClr val="000000"/>
                          </a:solidFill>
                          <a:effectLst/>
                          <a:latin typeface="ＭＳ 明朝" panose="02020609040205080304" pitchFamily="17" charset="-128"/>
                          <a:ea typeface="ＭＳ 明朝" panose="02020609040205080304" pitchFamily="17" charset="-128"/>
                        </a:rPr>
                        <a:t>事業</a:t>
                      </a:r>
                      <a:endParaRPr lang="ja-JP" altLang="en-US" sz="65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受診勧奨対象者</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未治療者</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dirty="0" err="1">
                          <a:solidFill>
                            <a:srgbClr val="000000"/>
                          </a:solidFill>
                          <a:effectLst/>
                          <a:latin typeface="ＭＳ 明朝" panose="02020609040205080304" pitchFamily="17" charset="-128"/>
                          <a:ea typeface="ＭＳ 明朝" panose="02020609040205080304" pitchFamily="17" charset="-128"/>
                        </a:rPr>
                        <a:t>への</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受診勧奨</a:t>
                      </a:r>
                      <a:endParaRPr lang="en-US" altLang="ja-JP" sz="6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実施率</a:t>
                      </a:r>
                      <a:endParaRPr lang="zh-TW" altLang="en-US" sz="6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714529"/>
                  </a:ext>
                </a:extLst>
              </a:tr>
              <a:tr h="241417">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受診勧奨対象者</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未治療者</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の医療機関</a:t>
                      </a:r>
                      <a:endParaRPr lang="en-US" altLang="ja-JP" sz="6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受診率</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51.4</a:t>
                      </a:r>
                    </a:p>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61.1</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63.0</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65.0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67.0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68.0</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69.0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70.0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080260552"/>
                  </a:ext>
                </a:extLst>
              </a:tr>
              <a:tr h="241417">
                <a:tc vMerge="1">
                  <a:txBody>
                    <a:bodyPr/>
                    <a:lstStyle/>
                    <a:p>
                      <a:pPr algn="ctr" fontAlgn="ctr"/>
                      <a:endParaRPr lang="en-US" altLang="ja-JP" sz="5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7742" marR="7742" marT="77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pPr algn="ctr" fontAlgn="ctr"/>
                      <a:endParaRPr lang="ja-JP" altLang="en-US" sz="5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保健指導対象者への保健指導実施率</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9.9</a:t>
                      </a:r>
                    </a:p>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2.6</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5.0</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6.0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7.0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8.0</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9.0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6821111"/>
                  </a:ext>
                </a:extLst>
              </a:tr>
              <a:tr h="241417">
                <a:tc vMerge="1">
                  <a:txBody>
                    <a:bodyPr/>
                    <a:lstStyle/>
                    <a:p>
                      <a:pPr algn="ctr" fontAlgn="ctr"/>
                      <a:endParaRPr lang="en-US" altLang="ja-JP" sz="5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7742" marR="7742" marT="77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pPr algn="ctr" fontAlgn="ctr"/>
                      <a:endParaRPr lang="ja-JP" altLang="en-US" sz="5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保健指導後の</a:t>
                      </a:r>
                      <a:r>
                        <a:rPr lang="en-US" altLang="ja-JP" sz="700" dirty="0">
                          <a:solidFill>
                            <a:schemeClr val="tx1"/>
                          </a:solidFill>
                          <a:latin typeface="ＭＳ 明朝" panose="02020609040205080304" pitchFamily="17" charset="-128"/>
                          <a:ea typeface="ＭＳ 明朝" panose="02020609040205080304" pitchFamily="17" charset="-128"/>
                        </a:rPr>
                        <a:t>HbA1c</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の検査結果改善率</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50.0</a:t>
                      </a:r>
                    </a:p>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33.3</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60.0</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60.0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60.0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60.0</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60.0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60.0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altLang="ja-JP" sz="6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1383978"/>
                  </a:ext>
                </a:extLst>
              </a:tr>
              <a:tr h="241417">
                <a:tc rowSpan="2">
                  <a:txBody>
                    <a:bodyPr/>
                    <a:lstStyle/>
                    <a:p>
                      <a:pPr algn="ctr" fontAlgn="ct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14,15</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rowSpan="2">
                  <a:txBody>
                    <a:bodyPr/>
                    <a:lstStyle/>
                    <a:p>
                      <a:pPr algn="ctr" fontAlgn="ctr"/>
                      <a:r>
                        <a:rPr lang="zh-TW" altLang="en-US" sz="650" b="0" i="0" u="none" strike="noStrike" dirty="0">
                          <a:solidFill>
                            <a:srgbClr val="000000"/>
                          </a:solidFill>
                          <a:effectLst/>
                          <a:latin typeface="ＭＳ 明朝" panose="02020609040205080304" pitchFamily="17" charset="-128"/>
                          <a:ea typeface="ＭＳ 明朝" panose="02020609040205080304" pitchFamily="17" charset="-128"/>
                        </a:rPr>
                        <a:t>歯科健康事業</a:t>
                      </a:r>
                      <a:endParaRPr lang="ja-JP" altLang="en-US" sz="65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歯みがきを</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日</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回以上している人の割合</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65.1</a:t>
                      </a:r>
                    </a:p>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(R2)</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81.8</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82.2</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82.6</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83.0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83.3</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83.6</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84.0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7</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5332010"/>
                  </a:ext>
                </a:extLst>
              </a:tr>
              <a:tr h="241417">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年に</a:t>
                      </a:r>
                      <a:r>
                        <a:rPr lang="en-US" altLang="ja-JP" sz="6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回以上、医療機関で歯や歯</a:t>
                      </a:r>
                      <a:r>
                        <a:rPr lang="ja-JP" altLang="en-US" sz="600" b="0" i="0" u="none" strike="noStrike" dirty="0" err="1">
                          <a:solidFill>
                            <a:srgbClr val="000000"/>
                          </a:solidFill>
                          <a:effectLst/>
                          <a:latin typeface="ＭＳ 明朝" panose="02020609040205080304" pitchFamily="17" charset="-128"/>
                          <a:ea typeface="ＭＳ 明朝" panose="02020609040205080304" pitchFamily="17" charset="-128"/>
                        </a:rPr>
                        <a:t>ぐきの</a:t>
                      </a:r>
                      <a:endParaRPr lang="en-US" altLang="ja-JP" sz="6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600" b="0" i="0" u="none" strike="noStrike" dirty="0">
                          <a:solidFill>
                            <a:srgbClr val="000000"/>
                          </a:solidFill>
                          <a:effectLst/>
                          <a:latin typeface="ＭＳ 明朝" panose="02020609040205080304" pitchFamily="17" charset="-128"/>
                          <a:ea typeface="ＭＳ 明朝" panose="02020609040205080304" pitchFamily="17" charset="-128"/>
                        </a:rPr>
                        <a:t>診察を受けている人の割合</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47.8</a:t>
                      </a:r>
                    </a:p>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(R2)</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47.3</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48.5</a:t>
                      </a:r>
                    </a:p>
                  </a:txBody>
                  <a:tcPr marL="34017" marR="34017" marT="34017" marB="3401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49.7</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51.0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52.0</a:t>
                      </a:r>
                    </a:p>
                  </a:txBody>
                  <a:tcPr marL="34017" marR="34017" marT="34017" marB="34017"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53.0</a:t>
                      </a:r>
                    </a:p>
                  </a:txBody>
                  <a:tcPr marL="34017" marR="34017" marT="34017" marB="34017"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80" b="0" i="0" u="none" strike="noStrike" dirty="0">
                          <a:solidFill>
                            <a:srgbClr val="000000"/>
                          </a:solidFill>
                          <a:effectLst/>
                          <a:latin typeface="ＭＳ 明朝" panose="02020609040205080304" pitchFamily="17" charset="-128"/>
                          <a:ea typeface="ＭＳ 明朝" panose="02020609040205080304" pitchFamily="17" charset="-128"/>
                        </a:rPr>
                        <a:t>54.0</a:t>
                      </a:r>
                    </a:p>
                  </a:txBody>
                  <a:tcPr marL="34017" marR="34017" marT="34017" marB="340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315090984"/>
                  </a:ext>
                </a:extLst>
              </a:tr>
            </a:tbl>
          </a:graphicData>
        </a:graphic>
      </p:graphicFrame>
    </p:spTree>
    <p:extLst>
      <p:ext uri="{BB962C8B-B14F-4D97-AF65-F5344CB8AC3E}">
        <p14:creationId xmlns:p14="http://schemas.microsoft.com/office/powerpoint/2010/main" val="2662154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BED206EA-A784-F35F-73DC-ADD51A26F555}"/>
              </a:ext>
            </a:extLst>
          </p:cNvPr>
          <p:cNvGraphicFramePr>
            <a:graphicFrameLocks noGrp="1"/>
          </p:cNvGraphicFramePr>
          <p:nvPr>
            <p:extLst>
              <p:ext uri="{D42A27DB-BD31-4B8C-83A1-F6EECF244321}">
                <p14:modId xmlns:p14="http://schemas.microsoft.com/office/powerpoint/2010/main" val="3702984976"/>
              </p:ext>
            </p:extLst>
          </p:nvPr>
        </p:nvGraphicFramePr>
        <p:xfrm>
          <a:off x="165099" y="1404384"/>
          <a:ext cx="6099324" cy="6767512"/>
        </p:xfrm>
        <a:graphic>
          <a:graphicData uri="http://schemas.openxmlformats.org/drawingml/2006/table">
            <a:tbl>
              <a:tblPr/>
              <a:tblGrid>
                <a:gridCol w="396090">
                  <a:extLst>
                    <a:ext uri="{9D8B030D-6E8A-4147-A177-3AD203B41FA5}">
                      <a16:colId xmlns:a16="http://schemas.microsoft.com/office/drawing/2014/main" val="2234766197"/>
                    </a:ext>
                  </a:extLst>
                </a:gridCol>
                <a:gridCol w="1701833">
                  <a:extLst>
                    <a:ext uri="{9D8B030D-6E8A-4147-A177-3AD203B41FA5}">
                      <a16:colId xmlns:a16="http://schemas.microsoft.com/office/drawing/2014/main" val="2432569478"/>
                    </a:ext>
                  </a:extLst>
                </a:gridCol>
                <a:gridCol w="4001401">
                  <a:extLst>
                    <a:ext uri="{9D8B030D-6E8A-4147-A177-3AD203B41FA5}">
                      <a16:colId xmlns:a16="http://schemas.microsoft.com/office/drawing/2014/main" val="381789822"/>
                    </a:ext>
                  </a:extLst>
                </a:gridCol>
              </a:tblGrid>
              <a:tr h="576000">
                <a:tc>
                  <a:txBody>
                    <a:bodyPr/>
                    <a:lstStyle/>
                    <a:p>
                      <a:pPr algn="ctr"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事業</a:t>
                      </a:r>
                      <a:b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b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番号</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事業名称</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事業概要</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extLst>
                  <a:ext uri="{0D108BD9-81ED-4DB2-BD59-A6C34878D82A}">
                    <a16:rowId xmlns:a16="http://schemas.microsoft.com/office/drawing/2014/main" val="2802025892"/>
                  </a:ext>
                </a:extLst>
              </a:tr>
              <a:tr h="756000">
                <a:tc>
                  <a:txBody>
                    <a:bodyPr/>
                    <a:lstStyle/>
                    <a:p>
                      <a:pPr algn="ctr"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①</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特定健康診査</a:t>
                      </a:r>
                      <a:endParaRPr lang="zh-TW" altLang="en-US" sz="105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・特定健康診査の実施</a:t>
                      </a:r>
                      <a:endParaRPr lang="en-US" altLang="ja-JP" sz="105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・未受診者やヤング世代等への勧奨</a:t>
                      </a:r>
                      <a:endParaRPr lang="en-US" altLang="ja-JP" sz="105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・特定健康診査について、広く周知、啓発</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5821991"/>
                  </a:ext>
                </a:extLst>
              </a:tr>
              <a:tr h="899512">
                <a:tc>
                  <a:txBody>
                    <a:bodyPr/>
                    <a:lstStyle/>
                    <a:p>
                      <a:pPr algn="ctr"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②</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特定保健指導</a:t>
                      </a:r>
                      <a:endParaRPr lang="zh-TW" altLang="en-US" sz="105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・特定保健指導の実施</a:t>
                      </a:r>
                      <a:endParaRPr lang="en-US" altLang="ja-JP" sz="105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・特定保健指導の勧奨</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1574244"/>
                  </a:ext>
                </a:extLst>
              </a:tr>
              <a:tr h="756000">
                <a:tc>
                  <a:txBody>
                    <a:bodyPr/>
                    <a:lstStyle/>
                    <a:p>
                      <a:pPr algn="ctr"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③</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生活習慣病予防事業</a:t>
                      </a:r>
                      <a:endParaRPr lang="zh-TW" altLang="en-US" sz="105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・がん検診や精密検査等の勧奨</a:t>
                      </a:r>
                      <a:endParaRPr lang="en-US" altLang="ja-JP" sz="105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・健康教室や運動教室等の実施</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76176862"/>
                  </a:ext>
                </a:extLst>
              </a:tr>
              <a:tr h="756000">
                <a:tc>
                  <a:txBody>
                    <a:bodyPr/>
                    <a:lstStyle/>
                    <a:p>
                      <a:pPr algn="ctr"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④</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健診異常値受診勧奨事業</a:t>
                      </a:r>
                      <a:endParaRPr lang="zh-TW" altLang="en-US" sz="105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特定健診の結果が基準値を超えている者</a:t>
                      </a:r>
                      <a:r>
                        <a:rPr lang="en-US" altLang="ja-JP" sz="105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血圧</a:t>
                      </a:r>
                      <a:r>
                        <a:rPr lang="en-US" altLang="ja-JP" sz="1050" b="0" i="0" u="none" strike="noStrike" dirty="0">
                          <a:solidFill>
                            <a:schemeClr val="tx1"/>
                          </a:solidFill>
                          <a:effectLst/>
                          <a:latin typeface="ＭＳ 明朝" panose="02020609040205080304" pitchFamily="17" charset="-128"/>
                          <a:ea typeface="ＭＳ 明朝" panose="02020609040205080304" pitchFamily="17" charset="-128"/>
                        </a:rPr>
                        <a:t>:160/100</a:t>
                      </a: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以上、</a:t>
                      </a:r>
                      <a:endParaRPr lang="en-US" altLang="ja-JP" sz="105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en-US" altLang="ja-JP" sz="1050" b="0" i="0" u="none" strike="noStrike" dirty="0">
                          <a:solidFill>
                            <a:schemeClr val="tx1"/>
                          </a:solidFill>
                          <a:effectLst/>
                          <a:latin typeface="ＭＳ 明朝" panose="02020609040205080304" pitchFamily="17" charset="-128"/>
                          <a:ea typeface="ＭＳ 明朝" panose="02020609040205080304" pitchFamily="17" charset="-128"/>
                        </a:rPr>
                        <a:t>LDL</a:t>
                      </a: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コレステロール</a:t>
                      </a:r>
                      <a:r>
                        <a:rPr lang="en-US" altLang="ja-JP" sz="1050" b="0" i="0" u="none" strike="noStrike" dirty="0">
                          <a:solidFill>
                            <a:schemeClr val="tx1"/>
                          </a:solidFill>
                          <a:effectLst/>
                          <a:latin typeface="ＭＳ 明朝" panose="02020609040205080304" pitchFamily="17" charset="-128"/>
                          <a:ea typeface="ＭＳ 明朝" panose="02020609040205080304" pitchFamily="17" charset="-128"/>
                        </a:rPr>
                        <a:t>180</a:t>
                      </a: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以上または中性脂肪</a:t>
                      </a:r>
                      <a:r>
                        <a:rPr lang="en-US" altLang="ja-JP" sz="1050" b="0" i="0" u="none" strike="noStrike" dirty="0">
                          <a:solidFill>
                            <a:schemeClr val="tx1"/>
                          </a:solidFill>
                          <a:effectLst/>
                          <a:latin typeface="ＭＳ 明朝" panose="02020609040205080304" pitchFamily="17" charset="-128"/>
                          <a:ea typeface="ＭＳ 明朝" panose="02020609040205080304" pitchFamily="17" charset="-128"/>
                        </a:rPr>
                        <a:t>500</a:t>
                      </a: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以上</a:t>
                      </a:r>
                      <a:r>
                        <a:rPr lang="en-US" altLang="ja-JP" sz="105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に対する、</a:t>
                      </a:r>
                      <a:endParaRPr lang="en-US" altLang="ja-JP" sz="105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精密検査の勧奨</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9226071"/>
                  </a:ext>
                </a:extLst>
              </a:tr>
              <a:tr h="756000">
                <a:tc>
                  <a:txBody>
                    <a:bodyPr/>
                    <a:lstStyle/>
                    <a:p>
                      <a:pPr algn="ctr"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⑤</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ジェネリック医薬品</a:t>
                      </a:r>
                      <a:endParaRPr lang="en-US" altLang="ja-JP" sz="1050" b="0" i="0" u="none" strike="noStrike" dirty="0">
                        <a:solidFill>
                          <a:schemeClr val="tx1"/>
                        </a:solidFill>
                        <a:effectLst/>
                        <a:latin typeface="ＭＳ 明朝" panose="02020609040205080304" pitchFamily="17" charset="-128"/>
                        <a:ea typeface="ＭＳ 明朝" panose="02020609040205080304" pitchFamily="17" charset="-128"/>
                      </a:endParaRPr>
                    </a:p>
                    <a:p>
                      <a:pPr algn="ctr"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差額通知事業</a:t>
                      </a:r>
                      <a:endParaRPr lang="zh-TW" altLang="en-US" sz="105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対象者へジェネリック医薬品差額通知の発送</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3034421"/>
                  </a:ext>
                </a:extLst>
              </a:tr>
              <a:tr h="756000">
                <a:tc>
                  <a:txBody>
                    <a:bodyPr/>
                    <a:lstStyle/>
                    <a:p>
                      <a:pPr algn="ctr"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⑥</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受診行動適正化事業</a:t>
                      </a:r>
                      <a:endParaRPr lang="zh-TW" altLang="en-US" sz="105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重複服薬者等への通知、訪問指導の実施</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2341699"/>
                  </a:ext>
                </a:extLst>
              </a:tr>
              <a:tr h="756000">
                <a:tc>
                  <a:txBody>
                    <a:bodyPr/>
                    <a:lstStyle/>
                    <a:p>
                      <a:pPr algn="ctr"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⑦</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糖尿病性腎症重症化</a:t>
                      </a:r>
                      <a:endParaRPr lang="en-US" altLang="ja-JP" sz="1050" b="0" i="0" u="none" strike="noStrike" dirty="0">
                        <a:solidFill>
                          <a:schemeClr val="tx1"/>
                        </a:solidFill>
                        <a:effectLst/>
                        <a:latin typeface="ＭＳ 明朝" panose="02020609040205080304" pitchFamily="17" charset="-128"/>
                        <a:ea typeface="ＭＳ 明朝" panose="02020609040205080304" pitchFamily="17" charset="-128"/>
                      </a:endParaRPr>
                    </a:p>
                    <a:p>
                      <a:pPr algn="ctr"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予防事業</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レセプトや健診の結果により糖尿病性腎症重症化予防事業の</a:t>
                      </a:r>
                      <a:endParaRPr lang="en-US" altLang="ja-JP" sz="105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対象者として抽出された方へ対する情報提供と保健指導の実施</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9647173"/>
                  </a:ext>
                </a:extLst>
              </a:tr>
              <a:tr h="756000">
                <a:tc>
                  <a:txBody>
                    <a:bodyPr/>
                    <a:lstStyle/>
                    <a:p>
                      <a:pPr algn="ctr"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⑧</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歯科健康事業</a:t>
                      </a:r>
                      <a:endParaRPr lang="zh-TW" altLang="en-US" sz="105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50" b="0" i="0" u="none" strike="noStrike" dirty="0">
                          <a:solidFill>
                            <a:schemeClr val="tx1"/>
                          </a:solidFill>
                          <a:effectLst/>
                          <a:latin typeface="ＭＳ 明朝" panose="02020609040205080304" pitchFamily="17" charset="-128"/>
                          <a:ea typeface="ＭＳ 明朝" panose="02020609040205080304" pitchFamily="17" charset="-128"/>
                        </a:rPr>
                        <a:t>保健事業における歯科衛生士による歯科講話や歯科指導の実施</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3505615"/>
                  </a:ext>
                </a:extLst>
              </a:tr>
            </a:tbl>
          </a:graphicData>
        </a:graphic>
      </p:graphicFrame>
      <p:sp>
        <p:nvSpPr>
          <p:cNvPr id="7" name="テキスト ボックス 6">
            <a:extLst>
              <a:ext uri="{FF2B5EF4-FFF2-40B4-BE49-F238E27FC236}">
                <a16:creationId xmlns:a16="http://schemas.microsoft.com/office/drawing/2014/main" id="{C0DE6983-028A-585D-2A01-2B9CFDA090B5}"/>
              </a:ext>
            </a:extLst>
          </p:cNvPr>
          <p:cNvSpPr txBox="1">
            <a:spLocks/>
          </p:cNvSpPr>
          <p:nvPr/>
        </p:nvSpPr>
        <p:spPr>
          <a:xfrm>
            <a:off x="169200" y="323528"/>
            <a:ext cx="6238800" cy="791563"/>
          </a:xfrm>
          <a:prstGeom prst="rect">
            <a:avLst/>
          </a:prstGeom>
          <a:noFill/>
          <a:ln>
            <a:noFill/>
          </a:ln>
        </p:spPr>
        <p:txBody>
          <a:bodyPr wrap="square" lIns="0" rIns="90000" rtlCol="0">
            <a:spAutoFit/>
          </a:bodyPr>
          <a:lstStyle/>
          <a:p>
            <a:pPr algn="just">
              <a:lnSpc>
                <a:spcPct val="125000"/>
              </a:lnSpc>
            </a:pPr>
            <a:r>
              <a:rPr lang="en-US" altLang="ja-JP" sz="1400" dirty="0">
                <a:latin typeface="ＭＳ 明朝" panose="02020609040205080304" pitchFamily="17" charset="-128"/>
                <a:ea typeface="ＭＳ 明朝" panose="02020609040205080304" pitchFamily="17" charset="-128"/>
              </a:rPr>
              <a:t>(1)</a:t>
            </a:r>
            <a:r>
              <a:rPr lang="ja-JP" altLang="en-US" sz="1400" dirty="0">
                <a:latin typeface="ＭＳ 明朝" panose="02020609040205080304" pitchFamily="17" charset="-128"/>
                <a:ea typeface="ＭＳ 明朝" panose="02020609040205080304" pitchFamily="17" charset="-128"/>
              </a:rPr>
              <a:t>保健事業一覧</a:t>
            </a:r>
            <a:endParaRPr lang="en-US" altLang="ja-JP" sz="1400" dirty="0">
              <a:latin typeface="ＭＳ 明朝" panose="02020609040205080304" pitchFamily="17" charset="-128"/>
              <a:ea typeface="ＭＳ 明朝" panose="02020609040205080304" pitchFamily="17" charset="-128"/>
            </a:endParaRPr>
          </a:p>
          <a:p>
            <a:pPr algn="just">
              <a:lnSpc>
                <a:spcPct val="125000"/>
              </a:lnSpc>
            </a:pPr>
            <a:r>
              <a:rPr lang="ja-JP" altLang="en-US" sz="1200" dirty="0">
                <a:latin typeface="ＭＳ 明朝" panose="02020609040205080304" pitchFamily="17" charset="-128"/>
                <a:ea typeface="ＭＳ 明朝" panose="02020609040205080304" pitchFamily="17" charset="-128"/>
              </a:rPr>
              <a:t>　以下は、分析結果に基づく健康課題に対する対策の検討結果を踏まえ、第</a:t>
            </a:r>
            <a:r>
              <a:rPr lang="en-US" altLang="ja-JP" sz="1200" dirty="0">
                <a:latin typeface="ＭＳ 明朝" panose="02020609040205080304" pitchFamily="17" charset="-128"/>
                <a:ea typeface="ＭＳ 明朝" panose="02020609040205080304" pitchFamily="17" charset="-128"/>
              </a:rPr>
              <a:t>3</a:t>
            </a:r>
            <a:r>
              <a:rPr lang="ja-JP" altLang="en-US" sz="1200" dirty="0">
                <a:latin typeface="ＭＳ 明朝" panose="02020609040205080304" pitchFamily="17" charset="-128"/>
                <a:ea typeface="ＭＳ 明朝" panose="02020609040205080304" pitchFamily="17" charset="-128"/>
              </a:rPr>
              <a:t>期データヘルス計画にて実施する事業一覧を示したものです。</a:t>
            </a:r>
            <a:endParaRPr lang="ja-JP" altLang="ja-JP" sz="1200" i="1" dirty="0">
              <a:solidFill>
                <a:srgbClr val="FF0000"/>
              </a:solidFill>
              <a:latin typeface="ＭＳ 明朝" panose="02020609040205080304" pitchFamily="17" charset="-128"/>
              <a:ea typeface="ＭＳ 明朝" panose="02020609040205080304" pitchFamily="17" charset="-128"/>
            </a:endParaRPr>
          </a:p>
        </p:txBody>
      </p:sp>
      <p:sp>
        <p:nvSpPr>
          <p:cNvPr id="4" name="テキスト ボックス 3">
            <a:extLst>
              <a:ext uri="{FF2B5EF4-FFF2-40B4-BE49-F238E27FC236}">
                <a16:creationId xmlns:a16="http://schemas.microsoft.com/office/drawing/2014/main" id="{D9D8AD47-CED6-8459-5909-4F97469EF623}"/>
              </a:ext>
            </a:extLst>
          </p:cNvPr>
          <p:cNvSpPr txBox="1">
            <a:spLocks/>
          </p:cNvSpPr>
          <p:nvPr/>
        </p:nvSpPr>
        <p:spPr>
          <a:xfrm>
            <a:off x="50800" y="6020"/>
            <a:ext cx="5782833" cy="338554"/>
          </a:xfrm>
          <a:prstGeom prst="rect">
            <a:avLst/>
          </a:prstGeom>
          <a:noFill/>
          <a:ln>
            <a:noFill/>
          </a:ln>
        </p:spPr>
        <p:txBody>
          <a:bodyPr wrap="square" lIns="0" rIns="0" rtlCol="0" anchor="ctr" anchorCtr="0">
            <a:spAutoFit/>
          </a:bodyPr>
          <a:lstStyle/>
          <a:p>
            <a:r>
              <a:rPr lang="en-US" altLang="ja-JP" sz="1600" b="1" dirty="0">
                <a:latin typeface="ＭＳ 明朝"/>
                <a:ea typeface="ＭＳ 明朝"/>
              </a:rPr>
              <a:t>2.</a:t>
            </a:r>
            <a:r>
              <a:rPr lang="ja-JP" altLang="en-US" sz="1600" b="1" dirty="0">
                <a:latin typeface="ＭＳ 明朝" panose="02020609040205080304" pitchFamily="17" charset="-128"/>
                <a:ea typeface="ＭＳ 明朝" panose="02020609040205080304" pitchFamily="17" charset="-128"/>
                <a:cs typeface="Times New Roman" pitchFamily="18" charset="0"/>
              </a:rPr>
              <a:t>健康課題を解決するための個別の保健事業</a:t>
            </a:r>
            <a:endParaRPr lang="en-US" altLang="ja-JP" sz="1600" b="1" dirty="0">
              <a:latin typeface="ＭＳ 明朝" panose="02020609040205080304" pitchFamily="17" charset="-128"/>
              <a:ea typeface="ＭＳ 明朝" panose="02020609040205080304" pitchFamily="17" charset="-128"/>
              <a:cs typeface="Times New Roman" pitchFamily="18" charset="0"/>
            </a:endParaRPr>
          </a:p>
        </p:txBody>
      </p:sp>
      <p:sp>
        <p:nvSpPr>
          <p:cNvPr id="6" name="スライド番号プレースホルダー 5">
            <a:extLst>
              <a:ext uri="{FF2B5EF4-FFF2-40B4-BE49-F238E27FC236}">
                <a16:creationId xmlns:a16="http://schemas.microsoft.com/office/drawing/2014/main" id="{E00F48F2-BBF7-58A5-7F99-7247AC758337}"/>
              </a:ext>
            </a:extLst>
          </p:cNvPr>
          <p:cNvSpPr>
            <a:spLocks noGrp="1"/>
          </p:cNvSpPr>
          <p:nvPr>
            <p:ph type="sldNum" sz="quarter" idx="4"/>
          </p:nvPr>
        </p:nvSpPr>
        <p:spPr>
          <a:xfrm>
            <a:off x="2484067" y="8820472"/>
            <a:ext cx="1512041" cy="485775"/>
          </a:xfrm>
          <a:prstGeom prst="rect">
            <a:avLst/>
          </a:prstGeom>
        </p:spPr>
        <p:txBody>
          <a:bodyPr anchor="ctr"/>
          <a:lstStyle>
            <a:defPPr>
              <a:defRPr lang="ja-JP"/>
            </a:defPPr>
            <a:lvl1pPr marL="0" algn="ctr" defTabSz="914400" rtl="0" eaLnBrk="1" latinLnBrk="0" hangingPunct="1">
              <a:defRPr kumimoji="1" sz="800" kern="1200">
                <a:solidFill>
                  <a:srgbClr val="898989"/>
                </a:solidFill>
                <a:latin typeface="ＭＳ 明朝" panose="02020609040205080304" pitchFamily="17" charset="-128"/>
                <a:ea typeface="ＭＳ 明朝" panose="02020609040205080304" pitchFamily="17"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z="1000" smtClean="0"/>
              <a:pPr/>
              <a:t>48</a:t>
            </a:fld>
            <a:endParaRPr lang="ja-JP" altLang="en-US" sz="1000" dirty="0"/>
          </a:p>
        </p:txBody>
      </p:sp>
    </p:spTree>
    <p:extLst>
      <p:ext uri="{BB962C8B-B14F-4D97-AF65-F5344CB8AC3E}">
        <p14:creationId xmlns:p14="http://schemas.microsoft.com/office/powerpoint/2010/main" val="207832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27E1A87-9067-B7F0-5D8B-CC1BBDE00F38}"/>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z="1000" smtClean="0"/>
              <a:pPr/>
              <a:t>4</a:t>
            </a:fld>
            <a:endParaRPr lang="ja-JP" altLang="en-US" sz="1000" dirty="0"/>
          </a:p>
        </p:txBody>
      </p:sp>
      <p:sp>
        <p:nvSpPr>
          <p:cNvPr id="11" name="タイトル 1">
            <a:extLst>
              <a:ext uri="{FF2B5EF4-FFF2-40B4-BE49-F238E27FC236}">
                <a16:creationId xmlns:a16="http://schemas.microsoft.com/office/drawing/2014/main" id="{4A846A3C-4BE2-3A38-01C1-4FB55A58594A}"/>
              </a:ext>
            </a:extLst>
          </p:cNvPr>
          <p:cNvSpPr txBox="1">
            <a:spLocks/>
          </p:cNvSpPr>
          <p:nvPr/>
        </p:nvSpPr>
        <p:spPr>
          <a:xfrm>
            <a:off x="170434" y="11432"/>
            <a:ext cx="6237893" cy="549289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43201" rIns="90000" bIns="43201" rtlCol="0" anchor="t">
            <a:spAutoFit/>
          </a:bodyPr>
          <a:lstStyle/>
          <a:p>
            <a:pPr algn="just">
              <a:lnSpc>
                <a:spcPct val="125000"/>
              </a:lnSpc>
              <a:spcBef>
                <a:spcPct val="0"/>
              </a:spcBef>
              <a:spcAft>
                <a:spcPts val="400"/>
              </a:spcAft>
              <a:defRPr/>
            </a:pPr>
            <a:r>
              <a:rPr kumimoji="0" lang="ja-JP" altLang="en-US" sz="1600" b="1" kern="0" dirty="0">
                <a:solidFill>
                  <a:schemeClr val="tx1"/>
                </a:solidFill>
                <a:latin typeface="ＭＳ 明朝" panose="02020609040205080304" pitchFamily="17" charset="-128"/>
                <a:ea typeface="ＭＳ 明朝" panose="02020609040205080304" pitchFamily="17" charset="-128"/>
              </a:rPr>
              <a:t>はじめに</a:t>
            </a:r>
            <a:endParaRPr kumimoji="0" lang="en-US" altLang="ja-JP" sz="1600" b="1" kern="0" dirty="0">
              <a:solidFill>
                <a:schemeClr val="tx1"/>
              </a:solidFill>
              <a:latin typeface="ＭＳ 明朝" panose="02020609040205080304" pitchFamily="17" charset="-128"/>
              <a:ea typeface="ＭＳ 明朝" panose="02020609040205080304" pitchFamily="17" charset="-128"/>
            </a:endParaRPr>
          </a:p>
          <a:p>
            <a:pPr algn="just">
              <a:lnSpc>
                <a:spcPct val="125000"/>
              </a:lnSpc>
              <a:spcBef>
                <a:spcPct val="0"/>
              </a:spcBef>
              <a:defRPr/>
            </a:pPr>
            <a:r>
              <a:rPr kumimoji="0" lang="ja-JP" altLang="en-US" sz="1200" kern="0" dirty="0">
                <a:solidFill>
                  <a:schemeClr val="tx1"/>
                </a:solidFill>
                <a:latin typeface="ＭＳ 明朝" panose="02020609040205080304" pitchFamily="17" charset="-128"/>
                <a:ea typeface="ＭＳ 明朝" panose="02020609040205080304" pitchFamily="17" charset="-128"/>
              </a:rPr>
              <a:t>　厚生労働省が令和元年に策定した</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健康寿命延伸プラン</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においては、令和</a:t>
            </a:r>
            <a:r>
              <a:rPr kumimoji="0" lang="en-US" altLang="ja-JP" sz="1200" kern="0" dirty="0">
                <a:solidFill>
                  <a:schemeClr val="tx1"/>
                </a:solidFill>
                <a:latin typeface="ＭＳ 明朝" panose="02020609040205080304" pitchFamily="17" charset="-128"/>
                <a:ea typeface="ＭＳ 明朝" panose="02020609040205080304" pitchFamily="17" charset="-128"/>
              </a:rPr>
              <a:t>22</a:t>
            </a:r>
            <a:r>
              <a:rPr kumimoji="0" lang="ja-JP" altLang="en-US" sz="1200" kern="0" dirty="0">
                <a:solidFill>
                  <a:schemeClr val="tx1"/>
                </a:solidFill>
                <a:latin typeface="ＭＳ 明朝" panose="02020609040205080304" pitchFamily="17" charset="-128"/>
                <a:ea typeface="ＭＳ 明朝" panose="02020609040205080304" pitchFamily="17" charset="-128"/>
              </a:rPr>
              <a:t>年までに健康寿命を男女ともに</a:t>
            </a:r>
            <a:r>
              <a:rPr kumimoji="0" lang="en-US" altLang="ja-JP" sz="1200" kern="0" dirty="0">
                <a:solidFill>
                  <a:schemeClr val="tx1"/>
                </a:solidFill>
                <a:latin typeface="ＭＳ 明朝" panose="02020609040205080304" pitchFamily="17" charset="-128"/>
                <a:ea typeface="ＭＳ 明朝" panose="02020609040205080304" pitchFamily="17" charset="-128"/>
              </a:rPr>
              <a:t>3</a:t>
            </a:r>
            <a:r>
              <a:rPr kumimoji="0" lang="ja-JP" altLang="en-US" sz="1200" kern="0" dirty="0">
                <a:solidFill>
                  <a:schemeClr val="tx1"/>
                </a:solidFill>
                <a:latin typeface="ＭＳ 明朝" panose="02020609040205080304" pitchFamily="17" charset="-128"/>
                <a:ea typeface="ＭＳ 明朝" panose="02020609040205080304" pitchFamily="17" charset="-128"/>
              </a:rPr>
              <a:t>年以上延伸し</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平成</a:t>
            </a:r>
            <a:r>
              <a:rPr kumimoji="0" lang="en-US" altLang="ja-JP" sz="1200" kern="0" dirty="0">
                <a:solidFill>
                  <a:schemeClr val="tx1"/>
                </a:solidFill>
                <a:latin typeface="ＭＳ 明朝" panose="02020609040205080304" pitchFamily="17" charset="-128"/>
                <a:ea typeface="ＭＳ 明朝" panose="02020609040205080304" pitchFamily="17" charset="-128"/>
              </a:rPr>
              <a:t>28</a:t>
            </a:r>
            <a:r>
              <a:rPr kumimoji="0" lang="ja-JP" altLang="en-US" sz="1200" kern="0" dirty="0">
                <a:solidFill>
                  <a:schemeClr val="tx1"/>
                </a:solidFill>
                <a:latin typeface="ＭＳ 明朝" panose="02020609040205080304" pitchFamily="17" charset="-128"/>
                <a:ea typeface="ＭＳ 明朝" panose="02020609040205080304" pitchFamily="17" charset="-128"/>
              </a:rPr>
              <a:t>年比</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err="1">
                <a:solidFill>
                  <a:schemeClr val="tx1"/>
                </a:solidFill>
                <a:latin typeface="ＭＳ 明朝" panose="02020609040205080304" pitchFamily="17" charset="-128"/>
                <a:ea typeface="ＭＳ 明朝" panose="02020609040205080304" pitchFamily="17" charset="-128"/>
              </a:rPr>
              <a:t>、</a:t>
            </a:r>
            <a:r>
              <a:rPr kumimoji="0" lang="en-US" altLang="ja-JP" sz="1200" kern="0" dirty="0">
                <a:solidFill>
                  <a:schemeClr val="tx1"/>
                </a:solidFill>
                <a:latin typeface="ＭＳ 明朝" panose="02020609040205080304" pitchFamily="17" charset="-128"/>
                <a:ea typeface="ＭＳ 明朝" panose="02020609040205080304" pitchFamily="17" charset="-128"/>
              </a:rPr>
              <a:t>75</a:t>
            </a:r>
            <a:r>
              <a:rPr kumimoji="0" lang="ja-JP" altLang="en-US" sz="1200" kern="0" dirty="0">
                <a:solidFill>
                  <a:schemeClr val="tx1"/>
                </a:solidFill>
                <a:latin typeface="ＭＳ 明朝" panose="02020609040205080304" pitchFamily="17" charset="-128"/>
                <a:ea typeface="ＭＳ 明朝" panose="02020609040205080304" pitchFamily="17" charset="-128"/>
              </a:rPr>
              <a:t>歳以上とすることを目指すとしています。またそのためには、</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次世代を含めた全ての人の健やかな生活習慣形成</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err="1">
                <a:solidFill>
                  <a:schemeClr val="tx1"/>
                </a:solidFill>
                <a:latin typeface="ＭＳ 明朝" panose="02020609040205080304" pitchFamily="17" charset="-128"/>
                <a:ea typeface="ＭＳ 明朝" panose="02020609040205080304" pitchFamily="17" charset="-128"/>
              </a:rPr>
              <a:t>、</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疾病予防･重症化予防</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err="1">
                <a:solidFill>
                  <a:schemeClr val="tx1"/>
                </a:solidFill>
                <a:latin typeface="ＭＳ 明朝" panose="02020609040205080304" pitchFamily="17" charset="-128"/>
                <a:ea typeface="ＭＳ 明朝" panose="02020609040205080304" pitchFamily="17" charset="-128"/>
              </a:rPr>
              <a:t>、</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介護予防･フレイル対策、認知症予防</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の</a:t>
            </a:r>
            <a:r>
              <a:rPr kumimoji="0" lang="en-US" altLang="ja-JP" sz="1200" kern="0" dirty="0">
                <a:solidFill>
                  <a:schemeClr val="tx1"/>
                </a:solidFill>
                <a:latin typeface="ＭＳ 明朝" panose="02020609040205080304" pitchFamily="17" charset="-128"/>
                <a:ea typeface="ＭＳ 明朝" panose="02020609040205080304" pitchFamily="17" charset="-128"/>
              </a:rPr>
              <a:t>3</a:t>
            </a:r>
            <a:r>
              <a:rPr kumimoji="0" lang="ja-JP" altLang="en-US" sz="1200" kern="0" dirty="0">
                <a:solidFill>
                  <a:schemeClr val="tx1"/>
                </a:solidFill>
                <a:latin typeface="ＭＳ 明朝" panose="02020609040205080304" pitchFamily="17" charset="-128"/>
                <a:ea typeface="ＭＳ 明朝" panose="02020609040205080304" pitchFamily="17" charset="-128"/>
              </a:rPr>
              <a:t>分野を中心に取り組みを推進することとあります。健康寿命の延伸は社会全体の課題ですが、目標達成に向けては地域の特性や現状を踏まえた健康施策の検討･推進が必要不可欠であり、地方自治体が担う役割は大きくなっています。</a:t>
            </a:r>
            <a:endParaRPr kumimoji="0" lang="en-US" altLang="ja-JP" sz="1200" kern="0" dirty="0">
              <a:solidFill>
                <a:schemeClr val="tx1"/>
              </a:solidFill>
              <a:latin typeface="ＭＳ 明朝" panose="02020609040205080304" pitchFamily="17" charset="-128"/>
              <a:ea typeface="ＭＳ 明朝" panose="02020609040205080304" pitchFamily="17" charset="-128"/>
            </a:endParaRPr>
          </a:p>
          <a:p>
            <a:pPr algn="just">
              <a:lnSpc>
                <a:spcPct val="125000"/>
              </a:lnSpc>
              <a:spcBef>
                <a:spcPct val="0"/>
              </a:spcBef>
              <a:defRPr/>
            </a:pPr>
            <a:r>
              <a:rPr kumimoji="0" lang="ja-JP" altLang="en-US" sz="1200" kern="0" dirty="0">
                <a:solidFill>
                  <a:schemeClr val="tx1"/>
                </a:solidFill>
                <a:latin typeface="ＭＳ 明朝" panose="02020609040205080304" pitchFamily="17" charset="-128"/>
                <a:ea typeface="ＭＳ 明朝" panose="02020609040205080304" pitchFamily="17" charset="-128"/>
              </a:rPr>
              <a:t>　また、令和</a:t>
            </a:r>
            <a:r>
              <a:rPr kumimoji="0" lang="en-US" altLang="ja-JP" sz="1200" kern="0" dirty="0">
                <a:solidFill>
                  <a:schemeClr val="tx1"/>
                </a:solidFill>
                <a:latin typeface="ＭＳ 明朝" panose="02020609040205080304" pitchFamily="17" charset="-128"/>
                <a:ea typeface="ＭＳ 明朝" panose="02020609040205080304" pitchFamily="17" charset="-128"/>
              </a:rPr>
              <a:t>2</a:t>
            </a:r>
            <a:r>
              <a:rPr kumimoji="0" lang="ja-JP" altLang="en-US" sz="1200" kern="0" dirty="0">
                <a:solidFill>
                  <a:schemeClr val="tx1"/>
                </a:solidFill>
                <a:latin typeface="ＭＳ 明朝" panose="02020609040205080304" pitchFamily="17" charset="-128"/>
                <a:ea typeface="ＭＳ 明朝" panose="02020609040205080304" pitchFamily="17" charset="-128"/>
              </a:rPr>
              <a:t>年から世界的に大流行した新型コロナウイルス感染症は、国内でも感染が拡大し、</a:t>
            </a:r>
            <a:r>
              <a:rPr lang="ja-JP" altLang="en-US" sz="1200" dirty="0">
                <a:solidFill>
                  <a:schemeClr val="tx1"/>
                </a:solidFill>
                <a:latin typeface="ＭＳ 明朝" panose="02020609040205080304" pitchFamily="17" charset="-128"/>
                <a:ea typeface="ＭＳ 明朝" panose="02020609040205080304" pitchFamily="17" charset="-128"/>
              </a:rPr>
              <a:t>価値観や生活様式等が大きく変化しました。健康･医療分野においては、コロナ禍の中で全国的に健</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検</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診や医療機関の受診控えがみられ、健</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検</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診受診率、医療費の動向及び疾病構造等に影響が出ました。一方、コロナ禍をきっかけとして、オンライン診療やオンライン服薬指導、</a:t>
            </a:r>
            <a:r>
              <a:rPr lang="en-US" altLang="ja-JP" sz="1200" dirty="0">
                <a:solidFill>
                  <a:schemeClr val="tx1"/>
                </a:solidFill>
                <a:latin typeface="ＭＳ 明朝" panose="02020609040205080304" pitchFamily="17" charset="-128"/>
                <a:ea typeface="ＭＳ 明朝" panose="02020609040205080304" pitchFamily="17" charset="-128"/>
              </a:rPr>
              <a:t>ICT</a:t>
            </a:r>
            <a:r>
              <a:rPr lang="ja-JP" altLang="en-US" sz="1200" dirty="0">
                <a:solidFill>
                  <a:schemeClr val="tx1"/>
                </a:solidFill>
                <a:latin typeface="ＭＳ 明朝" panose="02020609040205080304" pitchFamily="17" charset="-128"/>
                <a:ea typeface="ＭＳ 明朝" panose="02020609040205080304" pitchFamily="17" charset="-128"/>
              </a:rPr>
              <a:t>を活用した保健指導等の支援サービスの普及が加速度的に進むなど、現在は大きな転換期にあります。</a:t>
            </a:r>
            <a:endParaRPr lang="en-US" altLang="ja-JP" sz="1200" dirty="0">
              <a:solidFill>
                <a:schemeClr val="tx1"/>
              </a:solidFill>
              <a:latin typeface="ＭＳ 明朝" panose="02020609040205080304" pitchFamily="17" charset="-128"/>
              <a:ea typeface="ＭＳ 明朝" panose="02020609040205080304" pitchFamily="17" charset="-128"/>
            </a:endParaRPr>
          </a:p>
          <a:p>
            <a:pPr algn="just">
              <a:lnSpc>
                <a:spcPct val="125000"/>
              </a:lnSpc>
              <a:spcBef>
                <a:spcPct val="0"/>
              </a:spcBef>
              <a:defRPr/>
            </a:pPr>
            <a:r>
              <a:rPr kumimoji="0" lang="ja-JP" altLang="en-US" sz="1200" kern="0" dirty="0">
                <a:solidFill>
                  <a:schemeClr val="tx1"/>
                </a:solidFill>
                <a:latin typeface="ＭＳ 明朝" panose="02020609040205080304" pitchFamily="17" charset="-128"/>
                <a:ea typeface="ＭＳ 明朝" panose="02020609040205080304" pitchFamily="17" charset="-128"/>
              </a:rPr>
              <a:t>　</a:t>
            </a:r>
            <a:r>
              <a:rPr kumimoji="0" lang="zh-CN" altLang="en-US" sz="1200" kern="0" dirty="0">
                <a:solidFill>
                  <a:schemeClr val="tx1"/>
                </a:solidFill>
                <a:latin typeface="ＭＳ 明朝" panose="02020609040205080304" pitchFamily="17" charset="-128"/>
                <a:ea typeface="ＭＳ 明朝" panose="02020609040205080304" pitchFamily="17" charset="-128"/>
              </a:rPr>
              <a:t>高根沢町国民健康保険</a:t>
            </a:r>
            <a:r>
              <a:rPr kumimoji="0" lang="ja-JP" altLang="en-US" sz="1200" kern="0" dirty="0">
                <a:solidFill>
                  <a:schemeClr val="tx1"/>
                </a:solidFill>
                <a:latin typeface="ＭＳ 明朝" panose="02020609040205080304" pitchFamily="17" charset="-128"/>
                <a:ea typeface="ＭＳ 明朝" panose="02020609040205080304" pitchFamily="17" charset="-128"/>
              </a:rPr>
              <a:t>においては、</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データヘルス計画</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第</a:t>
            </a:r>
            <a:r>
              <a:rPr lang="en-US" altLang="ja-JP" sz="1200" dirty="0">
                <a:solidFill>
                  <a:schemeClr val="tx1"/>
                </a:solidFill>
                <a:latin typeface="ＭＳ 明朝" panose="02020609040205080304" pitchFamily="17" charset="-128"/>
                <a:ea typeface="ＭＳ 明朝" panose="02020609040205080304" pitchFamily="17" charset="-128"/>
              </a:rPr>
              <a:t>1</a:t>
            </a:r>
            <a:r>
              <a:rPr lang="ja-JP" altLang="en-US" sz="1200" dirty="0">
                <a:solidFill>
                  <a:schemeClr val="tx1"/>
                </a:solidFill>
                <a:latin typeface="ＭＳ 明朝" panose="02020609040205080304" pitchFamily="17" charset="-128"/>
                <a:ea typeface="ＭＳ 明朝" panose="02020609040205080304" pitchFamily="17" charset="-128"/>
              </a:rPr>
              <a:t>期～第</a:t>
            </a:r>
            <a:r>
              <a:rPr lang="en-US" altLang="ja-JP" sz="1200" dirty="0">
                <a:solidFill>
                  <a:schemeClr val="tx1"/>
                </a:solidFill>
                <a:latin typeface="ＭＳ 明朝" panose="02020609040205080304" pitchFamily="17" charset="-128"/>
                <a:ea typeface="ＭＳ 明朝" panose="02020609040205080304" pitchFamily="17" charset="-128"/>
              </a:rPr>
              <a:t>2</a:t>
            </a:r>
            <a:r>
              <a:rPr lang="ja-JP" altLang="en-US" sz="1200" dirty="0">
                <a:solidFill>
                  <a:schemeClr val="tx1"/>
                </a:solidFill>
                <a:latin typeface="ＭＳ 明朝" panose="02020609040205080304" pitchFamily="17" charset="-128"/>
                <a:ea typeface="ＭＳ 明朝" panose="02020609040205080304" pitchFamily="17" charset="-128"/>
              </a:rPr>
              <a:t>期</a:t>
            </a:r>
            <a:r>
              <a:rPr lang="en-US" altLang="ja-JP" sz="120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及び</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特定健康診査等実施計画</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第</a:t>
            </a:r>
            <a:r>
              <a:rPr kumimoji="0" lang="en-US" altLang="ja-JP" sz="1200" kern="0" dirty="0">
                <a:solidFill>
                  <a:schemeClr val="tx1"/>
                </a:solidFill>
                <a:latin typeface="ＭＳ 明朝" panose="02020609040205080304" pitchFamily="17" charset="-128"/>
                <a:ea typeface="ＭＳ 明朝" panose="02020609040205080304" pitchFamily="17" charset="-128"/>
              </a:rPr>
              <a:t>1</a:t>
            </a:r>
            <a:r>
              <a:rPr kumimoji="0" lang="ja-JP" altLang="en-US" sz="1200" kern="0" dirty="0">
                <a:solidFill>
                  <a:schemeClr val="tx1"/>
                </a:solidFill>
                <a:latin typeface="ＭＳ 明朝" panose="02020609040205080304" pitchFamily="17" charset="-128"/>
                <a:ea typeface="ＭＳ 明朝" panose="02020609040205080304" pitchFamily="17" charset="-128"/>
              </a:rPr>
              <a:t>期～第</a:t>
            </a:r>
            <a:r>
              <a:rPr kumimoji="0" lang="en-US" altLang="ja-JP" sz="1200" kern="0" dirty="0">
                <a:solidFill>
                  <a:schemeClr val="tx1"/>
                </a:solidFill>
                <a:latin typeface="ＭＳ 明朝" panose="02020609040205080304" pitchFamily="17" charset="-128"/>
                <a:ea typeface="ＭＳ 明朝" panose="02020609040205080304" pitchFamily="17" charset="-128"/>
              </a:rPr>
              <a:t>3</a:t>
            </a:r>
            <a:r>
              <a:rPr kumimoji="0" lang="ja-JP" altLang="en-US" sz="1200" kern="0" dirty="0">
                <a:solidFill>
                  <a:schemeClr val="tx1"/>
                </a:solidFill>
                <a:latin typeface="ＭＳ 明朝" panose="02020609040205080304" pitchFamily="17" charset="-128"/>
                <a:ea typeface="ＭＳ 明朝" panose="02020609040205080304" pitchFamily="17" charset="-128"/>
              </a:rPr>
              <a:t>期</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を策定し、計画に定める保健事業を推進してきました。</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データヘルス計画</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は</a:t>
            </a:r>
            <a:r>
              <a:rPr kumimoji="0" lang="ja-JP" altLang="en-US" sz="1200" kern="0" dirty="0">
                <a:solidFill>
                  <a:schemeClr val="tx1"/>
                </a:solidFill>
                <a:latin typeface="ＭＳ 明朝" panose="02020609040205080304" pitchFamily="17" charset="-128"/>
                <a:ea typeface="ＭＳ 明朝" panose="02020609040205080304" pitchFamily="17" charset="-128"/>
              </a:rPr>
              <a:t>データ分析に基づく保健事業の実施内容やその目的･目標を、</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特定健康診査等実施計画</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は</a:t>
            </a:r>
            <a:r>
              <a:rPr kumimoji="0" lang="ja-JP" altLang="en-US" sz="1200" kern="0" dirty="0">
                <a:solidFill>
                  <a:schemeClr val="tx1"/>
                </a:solidFill>
                <a:latin typeface="ＭＳ 明朝" panose="02020609040205080304" pitchFamily="17" charset="-128"/>
                <a:ea typeface="ＭＳ 明朝" panose="02020609040205080304" pitchFamily="17" charset="-128"/>
              </a:rPr>
              <a:t>保健事業の中核をなす特定健康診査･特定保健指導の実施方法や目標等をそれぞれ定めたもので、</a:t>
            </a:r>
            <a:r>
              <a:rPr lang="ja-JP" altLang="en-US" sz="1200" dirty="0">
                <a:solidFill>
                  <a:schemeClr val="tx1"/>
                </a:solidFill>
                <a:latin typeface="ＭＳ 明朝" panose="02020609040205080304" pitchFamily="17" charset="-128"/>
                <a:ea typeface="ＭＳ 明朝" panose="02020609040205080304" pitchFamily="17" charset="-128"/>
              </a:rPr>
              <a:t>いずれも、被保険者の生活の質</a:t>
            </a:r>
            <a:r>
              <a:rPr lang="en-US" altLang="ja-JP" sz="1200" dirty="0">
                <a:solidFill>
                  <a:schemeClr val="tx1"/>
                </a:solidFill>
                <a:latin typeface="ＭＳ 明朝" panose="02020609040205080304" pitchFamily="17" charset="-128"/>
                <a:ea typeface="ＭＳ 明朝" panose="02020609040205080304" pitchFamily="17" charset="-128"/>
              </a:rPr>
              <a:t>(QOL)</a:t>
            </a:r>
            <a:r>
              <a:rPr lang="ja-JP" altLang="en-US" sz="1200" dirty="0">
                <a:solidFill>
                  <a:schemeClr val="tx1"/>
                </a:solidFill>
                <a:latin typeface="ＭＳ 明朝" panose="02020609040205080304" pitchFamily="17" charset="-128"/>
                <a:ea typeface="ＭＳ 明朝" panose="02020609040205080304" pitchFamily="17" charset="-128"/>
              </a:rPr>
              <a:t>の維持･向上、健康寿命の延伸、その結果としての医療費適正化に資することを目的としています。</a:t>
            </a:r>
            <a:r>
              <a:rPr kumimoji="0" lang="ja-JP" altLang="en-US" sz="1200" kern="0" dirty="0">
                <a:solidFill>
                  <a:schemeClr val="tx1"/>
                </a:solidFill>
                <a:latin typeface="ＭＳ 明朝" panose="02020609040205080304" pitchFamily="17" charset="-128"/>
                <a:ea typeface="ＭＳ 明朝" panose="02020609040205080304" pitchFamily="17" charset="-128"/>
              </a:rPr>
              <a:t>このたび令和</a:t>
            </a:r>
            <a:r>
              <a:rPr kumimoji="0" lang="en-US" altLang="ja-JP" sz="1200" kern="0" dirty="0">
                <a:solidFill>
                  <a:schemeClr val="tx1"/>
                </a:solidFill>
                <a:latin typeface="ＭＳ 明朝" panose="02020609040205080304" pitchFamily="17" charset="-128"/>
                <a:ea typeface="ＭＳ 明朝" panose="02020609040205080304" pitchFamily="17" charset="-128"/>
              </a:rPr>
              <a:t>5</a:t>
            </a:r>
            <a:r>
              <a:rPr kumimoji="0" lang="ja-JP" altLang="en-US" sz="1200" kern="0" dirty="0">
                <a:solidFill>
                  <a:schemeClr val="tx1"/>
                </a:solidFill>
                <a:latin typeface="ＭＳ 明朝" panose="02020609040205080304" pitchFamily="17" charset="-128"/>
                <a:ea typeface="ＭＳ 明朝" panose="02020609040205080304" pitchFamily="17" charset="-128"/>
              </a:rPr>
              <a:t>年度に両計画が最終年度を迎えることから、過去の取り組みの成果･課題を踏まえ、より効果的･効率的に保健事業を実施するために、</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第</a:t>
            </a:r>
            <a:r>
              <a:rPr kumimoji="0" lang="en-US" altLang="ja-JP" sz="1200" kern="0" dirty="0">
                <a:solidFill>
                  <a:schemeClr val="tx1"/>
                </a:solidFill>
                <a:latin typeface="ＭＳ 明朝" panose="02020609040205080304" pitchFamily="17" charset="-128"/>
                <a:ea typeface="ＭＳ 明朝" panose="02020609040205080304" pitchFamily="17" charset="-128"/>
              </a:rPr>
              <a:t>3</a:t>
            </a:r>
            <a:r>
              <a:rPr kumimoji="0" lang="ja-JP" altLang="en-US" sz="1200" kern="0" dirty="0">
                <a:solidFill>
                  <a:schemeClr val="tx1"/>
                </a:solidFill>
                <a:latin typeface="ＭＳ 明朝" panose="02020609040205080304" pitchFamily="17" charset="-128"/>
                <a:ea typeface="ＭＳ 明朝" panose="02020609040205080304" pitchFamily="17" charset="-128"/>
              </a:rPr>
              <a:t>期データヘルス計画</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と</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第</a:t>
            </a:r>
            <a:r>
              <a:rPr kumimoji="0" lang="en-US" altLang="ja-JP" sz="1200" kern="0" dirty="0">
                <a:solidFill>
                  <a:schemeClr val="tx1"/>
                </a:solidFill>
                <a:latin typeface="ＭＳ 明朝" panose="02020609040205080304" pitchFamily="17" charset="-128"/>
                <a:ea typeface="ＭＳ 明朝" panose="02020609040205080304" pitchFamily="17" charset="-128"/>
              </a:rPr>
              <a:t>4</a:t>
            </a:r>
            <a:r>
              <a:rPr kumimoji="0" lang="ja-JP" altLang="en-US" sz="1200" kern="0" dirty="0">
                <a:solidFill>
                  <a:schemeClr val="tx1"/>
                </a:solidFill>
                <a:latin typeface="ＭＳ 明朝" panose="02020609040205080304" pitchFamily="17" charset="-128"/>
                <a:ea typeface="ＭＳ 明朝" panose="02020609040205080304" pitchFamily="17" charset="-128"/>
              </a:rPr>
              <a:t>期特定健康診査等実施計画</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を一体的に策定します。</a:t>
            </a:r>
            <a:endParaRPr kumimoji="0" lang="en-US" altLang="ja-JP" sz="950" kern="0" dirty="0">
              <a:solidFill>
                <a:schemeClr val="tx1"/>
              </a:solidFill>
              <a:latin typeface="ＭＳ 明朝" panose="02020609040205080304" pitchFamily="17" charset="-128"/>
              <a:ea typeface="ＭＳ 明朝" panose="02020609040205080304" pitchFamily="17" charset="-128"/>
            </a:endParaRPr>
          </a:p>
        </p:txBody>
      </p:sp>
      <p:sp>
        <p:nvSpPr>
          <p:cNvPr id="12" name="タイトル 1">
            <a:extLst>
              <a:ext uri="{FF2B5EF4-FFF2-40B4-BE49-F238E27FC236}">
                <a16:creationId xmlns:a16="http://schemas.microsoft.com/office/drawing/2014/main" id="{10120EBA-73D2-A541-157A-F76C866DECE6}"/>
              </a:ext>
            </a:extLst>
          </p:cNvPr>
          <p:cNvSpPr txBox="1">
            <a:spLocks noChangeAspect="1"/>
          </p:cNvSpPr>
          <p:nvPr/>
        </p:nvSpPr>
        <p:spPr>
          <a:xfrm>
            <a:off x="157539" y="5900482"/>
            <a:ext cx="1014209" cy="28633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0" tIns="43201" rIns="90000" bIns="43201" rtlCol="0" anchor="t">
            <a:spAutoFit/>
          </a:bodyPr>
          <a:lstStyle/>
          <a:p>
            <a:pPr>
              <a:lnSpc>
                <a:spcPct val="125000"/>
              </a:lnSpc>
              <a:spcBef>
                <a:spcPct val="0"/>
              </a:spcBef>
              <a:defRPr/>
            </a:pPr>
            <a:r>
              <a:rPr kumimoji="0" lang="ja-JP" altLang="en-US" sz="1200" kern="0" dirty="0">
                <a:solidFill>
                  <a:schemeClr val="tx1"/>
                </a:solidFill>
                <a:effectLst/>
                <a:latin typeface="ＭＳ 明朝" panose="02020609040205080304" pitchFamily="17" charset="-128"/>
                <a:ea typeface="ＭＳ 明朝" panose="02020609040205080304" pitchFamily="17" charset="-128"/>
              </a:rPr>
              <a:t>計画書の構成</a:t>
            </a:r>
            <a:endParaRPr kumimoji="0" lang="en-US" altLang="ja-JP" sz="1200" kern="0" dirty="0">
              <a:solidFill>
                <a:schemeClr val="tx1"/>
              </a:solidFill>
              <a:effectLst/>
              <a:latin typeface="ＭＳ 明朝" panose="02020609040205080304" pitchFamily="17" charset="-128"/>
              <a:ea typeface="ＭＳ 明朝" panose="02020609040205080304" pitchFamily="17" charset="-128"/>
            </a:endParaRPr>
          </a:p>
        </p:txBody>
      </p:sp>
      <p:graphicFrame>
        <p:nvGraphicFramePr>
          <p:cNvPr id="13" name="表 12">
            <a:extLst>
              <a:ext uri="{FF2B5EF4-FFF2-40B4-BE49-F238E27FC236}">
                <a16:creationId xmlns:a16="http://schemas.microsoft.com/office/drawing/2014/main" id="{A631AE33-DECF-2F4C-F8BA-FD031D927A3E}"/>
              </a:ext>
            </a:extLst>
          </p:cNvPr>
          <p:cNvGraphicFramePr>
            <a:graphicFrameLocks noGrp="1"/>
          </p:cNvGraphicFramePr>
          <p:nvPr>
            <p:extLst>
              <p:ext uri="{D42A27DB-BD31-4B8C-83A1-F6EECF244321}">
                <p14:modId xmlns:p14="http://schemas.microsoft.com/office/powerpoint/2010/main" val="3378415086"/>
              </p:ext>
            </p:extLst>
          </p:nvPr>
        </p:nvGraphicFramePr>
        <p:xfrm>
          <a:off x="157539" y="6207992"/>
          <a:ext cx="6164194" cy="1892400"/>
        </p:xfrm>
        <a:graphic>
          <a:graphicData uri="http://schemas.openxmlformats.org/drawingml/2006/table">
            <a:tbl>
              <a:tblPr firstRow="1" bandRow="1">
                <a:tableStyleId>{5C22544A-7EE6-4342-B048-85BDC9FD1C3A}</a:tableStyleId>
              </a:tblPr>
              <a:tblGrid>
                <a:gridCol w="437869">
                  <a:extLst>
                    <a:ext uri="{9D8B030D-6E8A-4147-A177-3AD203B41FA5}">
                      <a16:colId xmlns:a16="http://schemas.microsoft.com/office/drawing/2014/main" val="534320994"/>
                    </a:ext>
                  </a:extLst>
                </a:gridCol>
                <a:gridCol w="1933923">
                  <a:extLst>
                    <a:ext uri="{9D8B030D-6E8A-4147-A177-3AD203B41FA5}">
                      <a16:colId xmlns:a16="http://schemas.microsoft.com/office/drawing/2014/main" val="4196084106"/>
                    </a:ext>
                  </a:extLst>
                </a:gridCol>
                <a:gridCol w="1896201">
                  <a:extLst>
                    <a:ext uri="{9D8B030D-6E8A-4147-A177-3AD203B41FA5}">
                      <a16:colId xmlns:a16="http://schemas.microsoft.com/office/drawing/2014/main" val="2668842254"/>
                    </a:ext>
                  </a:extLst>
                </a:gridCol>
                <a:gridCol w="1896201">
                  <a:extLst>
                    <a:ext uri="{9D8B030D-6E8A-4147-A177-3AD203B41FA5}">
                      <a16:colId xmlns:a16="http://schemas.microsoft.com/office/drawing/2014/main" val="2887075843"/>
                    </a:ext>
                  </a:extLst>
                </a:gridCol>
              </a:tblGrid>
              <a:tr h="216000">
                <a:tc gridSpan="2">
                  <a:txBody>
                    <a:bodyPr/>
                    <a:lstStyle/>
                    <a:p>
                      <a:pPr algn="ctr"/>
                      <a:endParaRPr kumimoji="1" lang="ja-JP" altLang="en-US" sz="10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2F2F2"/>
                    </a:solidFill>
                  </a:tcPr>
                </a:tc>
                <a:tc hMerge="1">
                  <a:txBody>
                    <a:bodyPr/>
                    <a:lstStyle/>
                    <a:p>
                      <a:endParaRPr kumimoji="1" lang="ja-JP" altLang="en-US" sz="1050" dirty="0">
                        <a:latin typeface="ＭＳ 明朝" panose="02020609040205080304" pitchFamily="17" charset="-128"/>
                        <a:ea typeface="ＭＳ 明朝" panose="02020609040205080304" pitchFamily="17" charset="-128"/>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pPr algn="ctr"/>
                      <a:r>
                        <a:rPr kumimoji="1" lang="ja-JP" altLang="en-US" sz="1000" dirty="0">
                          <a:solidFill>
                            <a:schemeClr val="tx1"/>
                          </a:solidFill>
                          <a:latin typeface="ＭＳ 明朝" panose="02020609040205080304" pitchFamily="17" charset="-128"/>
                          <a:ea typeface="ＭＳ 明朝" panose="02020609040205080304" pitchFamily="17" charset="-128"/>
                        </a:rPr>
                        <a:t>目的</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a:r>
                        <a:rPr kumimoji="1" lang="ja-JP" altLang="en-US" sz="1000" dirty="0">
                          <a:solidFill>
                            <a:schemeClr val="tx1"/>
                          </a:solidFill>
                          <a:latin typeface="ＭＳ 明朝" panose="02020609040205080304" pitchFamily="17" charset="-128"/>
                          <a:ea typeface="ＭＳ 明朝" panose="02020609040205080304" pitchFamily="17" charset="-128"/>
                        </a:rPr>
                        <a:t>根拠法令</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3558353829"/>
                  </a:ext>
                </a:extLst>
              </a:tr>
              <a:tr h="571500">
                <a:tc>
                  <a:txBody>
                    <a:bodyPr/>
                    <a:lstStyle/>
                    <a:p>
                      <a:pPr algn="ctr"/>
                      <a:r>
                        <a:rPr kumimoji="1" lang="ja-JP" altLang="en-US" sz="1000" dirty="0">
                          <a:solidFill>
                            <a:schemeClr val="tx1"/>
                          </a:solidFill>
                          <a:latin typeface="ＭＳ 明朝" panose="02020609040205080304" pitchFamily="17" charset="-128"/>
                          <a:ea typeface="ＭＳ 明朝" panose="02020609040205080304" pitchFamily="17" charset="-128"/>
                        </a:rPr>
                        <a:t>第</a:t>
                      </a:r>
                      <a:r>
                        <a:rPr kumimoji="1" lang="en-US" altLang="ja-JP" sz="1000" dirty="0">
                          <a:solidFill>
                            <a:schemeClr val="tx1"/>
                          </a:solidFill>
                          <a:latin typeface="ＭＳ 明朝" panose="02020609040205080304" pitchFamily="17" charset="-128"/>
                          <a:ea typeface="ＭＳ 明朝" panose="02020609040205080304" pitchFamily="17" charset="-128"/>
                        </a:rPr>
                        <a:t>1</a:t>
                      </a:r>
                      <a:r>
                        <a:rPr kumimoji="1" lang="ja-JP" altLang="en-US" sz="1000" dirty="0">
                          <a:solidFill>
                            <a:schemeClr val="tx1"/>
                          </a:solidFill>
                          <a:latin typeface="ＭＳ 明朝" panose="02020609040205080304" pitchFamily="17" charset="-128"/>
                          <a:ea typeface="ＭＳ 明朝" panose="02020609040205080304" pitchFamily="17" charset="-128"/>
                        </a:rPr>
                        <a:t>部</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00" dirty="0">
                          <a:solidFill>
                            <a:schemeClr val="tx1"/>
                          </a:solidFill>
                          <a:latin typeface="ＭＳ 明朝" panose="02020609040205080304" pitchFamily="17" charset="-128"/>
                          <a:ea typeface="ＭＳ 明朝" panose="02020609040205080304" pitchFamily="17" charset="-128"/>
                        </a:rPr>
                        <a:t>第</a:t>
                      </a:r>
                      <a:r>
                        <a:rPr kumimoji="1" lang="en-US" altLang="ja-JP" sz="1000" dirty="0">
                          <a:solidFill>
                            <a:schemeClr val="tx1"/>
                          </a:solidFill>
                          <a:latin typeface="ＭＳ 明朝" panose="02020609040205080304" pitchFamily="17" charset="-128"/>
                          <a:ea typeface="ＭＳ 明朝" panose="02020609040205080304" pitchFamily="17" charset="-128"/>
                        </a:rPr>
                        <a:t>3</a:t>
                      </a:r>
                      <a:r>
                        <a:rPr kumimoji="1" lang="ja-JP" altLang="en-US" sz="1000" dirty="0">
                          <a:solidFill>
                            <a:schemeClr val="tx1"/>
                          </a:solidFill>
                          <a:latin typeface="ＭＳ 明朝" panose="02020609040205080304" pitchFamily="17" charset="-128"/>
                          <a:ea typeface="ＭＳ 明朝" panose="02020609040205080304" pitchFamily="17" charset="-128"/>
                        </a:rPr>
                        <a:t>期データヘルス計画</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00" dirty="0">
                          <a:solidFill>
                            <a:schemeClr val="tx1"/>
                          </a:solidFill>
                          <a:latin typeface="ＭＳ 明朝" panose="02020609040205080304" pitchFamily="17" charset="-128"/>
                          <a:ea typeface="ＭＳ 明朝" panose="02020609040205080304" pitchFamily="17" charset="-128"/>
                        </a:rPr>
                        <a:t>健康･医療情報等を活用したデータ分析に基づき、</a:t>
                      </a:r>
                      <a:r>
                        <a:rPr kumimoji="1" lang="en-US" altLang="ja-JP" sz="1000" dirty="0">
                          <a:solidFill>
                            <a:schemeClr val="tx1"/>
                          </a:solidFill>
                          <a:latin typeface="ＭＳ 明朝" panose="02020609040205080304" pitchFamily="17" charset="-128"/>
                          <a:ea typeface="ＭＳ 明朝" panose="02020609040205080304" pitchFamily="17" charset="-128"/>
                        </a:rPr>
                        <a:t>PDCA</a:t>
                      </a:r>
                      <a:r>
                        <a:rPr kumimoji="1" lang="ja-JP" altLang="en-US" sz="1000" dirty="0">
                          <a:solidFill>
                            <a:schemeClr val="tx1"/>
                          </a:solidFill>
                          <a:latin typeface="ＭＳ 明朝" panose="02020609040205080304" pitchFamily="17" charset="-128"/>
                          <a:ea typeface="ＭＳ 明朝" panose="02020609040205080304" pitchFamily="17" charset="-128"/>
                        </a:rPr>
                        <a:t>サイクルに沿った効果的かつ効率的な保健事業の実施計画を定め、実施及び評価を行う。</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effectLst/>
                          <a:latin typeface="ＭＳ 明朝" panose="02020609040205080304" pitchFamily="17" charset="-128"/>
                          <a:ea typeface="ＭＳ 明朝" panose="02020609040205080304" pitchFamily="17" charset="-128"/>
                        </a:rPr>
                        <a:t>国民健康保険法に基づく保健事業の実施等に関する指針</a:t>
                      </a:r>
                      <a:endParaRPr lang="en-US" altLang="ja-JP" sz="1000" dirty="0">
                        <a:effectLst/>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effectLst/>
                          <a:latin typeface="ＭＳ 明朝" panose="02020609040205080304" pitchFamily="17" charset="-128"/>
                          <a:ea typeface="ＭＳ 明朝" panose="02020609040205080304" pitchFamily="17" charset="-128"/>
                        </a:rPr>
                        <a:t>(</a:t>
                      </a:r>
                      <a:r>
                        <a:rPr lang="ja-JP" altLang="en-US" sz="1000" dirty="0">
                          <a:effectLst/>
                          <a:latin typeface="ＭＳ 明朝" panose="02020609040205080304" pitchFamily="17" charset="-128"/>
                          <a:ea typeface="ＭＳ 明朝" panose="02020609040205080304" pitchFamily="17" charset="-128"/>
                        </a:rPr>
                        <a:t>厚生労働省告示</a:t>
                      </a:r>
                      <a:r>
                        <a:rPr lang="en-US" altLang="ja-JP" sz="1000" dirty="0">
                          <a:effectLst/>
                          <a:latin typeface="ＭＳ 明朝" panose="02020609040205080304" pitchFamily="17" charset="-128"/>
                          <a:ea typeface="ＭＳ 明朝" panose="02020609040205080304" pitchFamily="17" charset="-128"/>
                        </a:rPr>
                        <a:t>)</a:t>
                      </a:r>
                      <a:endParaRPr kumimoji="1" lang="ja-JP" altLang="en-US" sz="10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346859047"/>
                  </a:ext>
                </a:extLst>
              </a:tr>
              <a:tr h="571500">
                <a:tc>
                  <a:txBody>
                    <a:bodyPr/>
                    <a:lstStyle/>
                    <a:p>
                      <a:pPr algn="ctr"/>
                      <a:r>
                        <a:rPr kumimoji="1" lang="ja-JP" altLang="en-US" sz="1000" dirty="0">
                          <a:solidFill>
                            <a:schemeClr val="tx1"/>
                          </a:solidFill>
                          <a:latin typeface="ＭＳ 明朝" panose="02020609040205080304" pitchFamily="17" charset="-128"/>
                          <a:ea typeface="ＭＳ 明朝" panose="02020609040205080304" pitchFamily="17" charset="-128"/>
                        </a:rPr>
                        <a:t>第</a:t>
                      </a:r>
                      <a:r>
                        <a:rPr kumimoji="1" lang="en-US" altLang="ja-JP" sz="1000" dirty="0">
                          <a:solidFill>
                            <a:schemeClr val="tx1"/>
                          </a:solidFill>
                          <a:latin typeface="ＭＳ 明朝" panose="02020609040205080304" pitchFamily="17" charset="-128"/>
                          <a:ea typeface="ＭＳ 明朝" panose="02020609040205080304" pitchFamily="17" charset="-128"/>
                        </a:rPr>
                        <a:t>2</a:t>
                      </a:r>
                      <a:r>
                        <a:rPr kumimoji="1" lang="ja-JP" altLang="en-US" sz="1000" dirty="0">
                          <a:solidFill>
                            <a:schemeClr val="tx1"/>
                          </a:solidFill>
                          <a:latin typeface="ＭＳ 明朝" panose="02020609040205080304" pitchFamily="17" charset="-128"/>
                          <a:ea typeface="ＭＳ 明朝" panose="02020609040205080304" pitchFamily="17" charset="-128"/>
                        </a:rPr>
                        <a:t>部</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00" dirty="0">
                          <a:solidFill>
                            <a:schemeClr val="tx1"/>
                          </a:solidFill>
                          <a:latin typeface="ＭＳ 明朝" panose="02020609040205080304" pitchFamily="17" charset="-128"/>
                          <a:ea typeface="ＭＳ 明朝" panose="02020609040205080304" pitchFamily="17" charset="-128"/>
                        </a:rPr>
                        <a:t>第</a:t>
                      </a:r>
                      <a:r>
                        <a:rPr kumimoji="1" lang="en-US" altLang="ja-JP" sz="1000" dirty="0">
                          <a:solidFill>
                            <a:schemeClr val="tx1"/>
                          </a:solidFill>
                          <a:latin typeface="ＭＳ 明朝" panose="02020609040205080304" pitchFamily="17" charset="-128"/>
                          <a:ea typeface="ＭＳ 明朝" panose="02020609040205080304" pitchFamily="17" charset="-128"/>
                        </a:rPr>
                        <a:t>4</a:t>
                      </a:r>
                      <a:r>
                        <a:rPr kumimoji="1" lang="ja-JP" altLang="en-US" sz="1000" dirty="0">
                          <a:solidFill>
                            <a:schemeClr val="tx1"/>
                          </a:solidFill>
                          <a:latin typeface="ＭＳ 明朝" panose="02020609040205080304" pitchFamily="17" charset="-128"/>
                          <a:ea typeface="ＭＳ 明朝" panose="02020609040205080304" pitchFamily="17" charset="-128"/>
                        </a:rPr>
                        <a:t>期特定健康診査等実施計画</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00" dirty="0">
                          <a:solidFill>
                            <a:schemeClr val="tx1"/>
                          </a:solidFill>
                          <a:latin typeface="ＭＳ 明朝" panose="02020609040205080304" pitchFamily="17" charset="-128"/>
                          <a:ea typeface="ＭＳ 明朝" panose="02020609040205080304" pitchFamily="17" charset="-128"/>
                        </a:rPr>
                        <a:t>特定健康診査等基本指針</a:t>
                      </a:r>
                      <a:r>
                        <a:rPr kumimoji="1" lang="en-US" altLang="ja-JP" sz="1000" dirty="0">
                          <a:solidFill>
                            <a:schemeClr val="tx1"/>
                          </a:solidFill>
                          <a:latin typeface="ＭＳ 明朝" panose="02020609040205080304" pitchFamily="17" charset="-128"/>
                          <a:ea typeface="ＭＳ 明朝" panose="02020609040205080304" pitchFamily="17" charset="-128"/>
                        </a:rPr>
                        <a:t>(</a:t>
                      </a:r>
                      <a:r>
                        <a:rPr kumimoji="1" lang="ja-JP" altLang="en-US" sz="1000" dirty="0">
                          <a:solidFill>
                            <a:schemeClr val="tx1"/>
                          </a:solidFill>
                          <a:latin typeface="ＭＳ 明朝" panose="02020609040205080304" pitchFamily="17" charset="-128"/>
                          <a:ea typeface="ＭＳ 明朝" panose="02020609040205080304" pitchFamily="17" charset="-128"/>
                        </a:rPr>
                        <a:t>厚生労働省告示</a:t>
                      </a:r>
                      <a:r>
                        <a:rPr kumimoji="1" lang="en-US" altLang="ja-JP" sz="1000" dirty="0">
                          <a:solidFill>
                            <a:schemeClr val="tx1"/>
                          </a:solidFill>
                          <a:latin typeface="ＭＳ 明朝" panose="02020609040205080304" pitchFamily="17" charset="-128"/>
                          <a:ea typeface="ＭＳ 明朝" panose="02020609040205080304" pitchFamily="17" charset="-128"/>
                        </a:rPr>
                        <a:t>)</a:t>
                      </a:r>
                      <a:r>
                        <a:rPr kumimoji="1" lang="ja-JP" altLang="en-US" sz="1000" dirty="0">
                          <a:solidFill>
                            <a:schemeClr val="tx1"/>
                          </a:solidFill>
                          <a:latin typeface="ＭＳ 明朝" panose="02020609040205080304" pitchFamily="17" charset="-128"/>
                          <a:ea typeface="ＭＳ 明朝" panose="02020609040205080304" pitchFamily="17" charset="-128"/>
                        </a:rPr>
                        <a:t>に基づき、特定健康診査及び特定保健指導の実施方法や目標等、基本的な事項を定める。</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00" dirty="0">
                          <a:solidFill>
                            <a:schemeClr val="tx1"/>
                          </a:solidFill>
                          <a:latin typeface="ＭＳ 明朝" panose="02020609040205080304" pitchFamily="17" charset="-128"/>
                          <a:ea typeface="ＭＳ 明朝" panose="02020609040205080304" pitchFamily="17" charset="-128"/>
                        </a:rPr>
                        <a:t>高齢者の医療の確保に関する法律第</a:t>
                      </a:r>
                      <a:r>
                        <a:rPr kumimoji="1" lang="en-US" altLang="ja-JP" sz="1000" dirty="0">
                          <a:solidFill>
                            <a:schemeClr val="tx1"/>
                          </a:solidFill>
                          <a:latin typeface="ＭＳ 明朝" panose="02020609040205080304" pitchFamily="17" charset="-128"/>
                          <a:ea typeface="ＭＳ 明朝" panose="02020609040205080304" pitchFamily="17" charset="-128"/>
                        </a:rPr>
                        <a:t>19</a:t>
                      </a:r>
                      <a:r>
                        <a:rPr kumimoji="1" lang="ja-JP" altLang="en-US" sz="1000" dirty="0">
                          <a:solidFill>
                            <a:schemeClr val="tx1"/>
                          </a:solidFill>
                          <a:latin typeface="ＭＳ 明朝" panose="02020609040205080304" pitchFamily="17" charset="-128"/>
                          <a:ea typeface="ＭＳ 明朝" panose="02020609040205080304" pitchFamily="17" charset="-128"/>
                        </a:rPr>
                        <a:t>条</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909166717"/>
                  </a:ext>
                </a:extLst>
              </a:tr>
            </a:tbl>
          </a:graphicData>
        </a:graphic>
      </p:graphicFrame>
    </p:spTree>
    <p:extLst>
      <p:ext uri="{BB962C8B-B14F-4D97-AF65-F5344CB8AC3E}">
        <p14:creationId xmlns:p14="http://schemas.microsoft.com/office/powerpoint/2010/main" val="2069922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4">
            <a:extLst>
              <a:ext uri="{FF2B5EF4-FFF2-40B4-BE49-F238E27FC236}">
                <a16:creationId xmlns:a16="http://schemas.microsoft.com/office/drawing/2014/main" id="{5BDACD13-4110-2F9C-19C9-F2D3A9E84838}"/>
              </a:ext>
            </a:extLst>
          </p:cNvPr>
          <p:cNvGraphicFramePr>
            <a:graphicFrameLocks noGrp="1"/>
          </p:cNvGraphicFramePr>
          <p:nvPr>
            <p:extLst>
              <p:ext uri="{D42A27DB-BD31-4B8C-83A1-F6EECF244321}">
                <p14:modId xmlns:p14="http://schemas.microsoft.com/office/powerpoint/2010/main" val="1622655611"/>
              </p:ext>
            </p:extLst>
          </p:nvPr>
        </p:nvGraphicFramePr>
        <p:xfrm>
          <a:off x="165100" y="456179"/>
          <a:ext cx="6228000" cy="370840"/>
        </p:xfrm>
        <a:graphic>
          <a:graphicData uri="http://schemas.openxmlformats.org/drawingml/2006/table">
            <a:tbl>
              <a:tblPr firstRow="1" bandRow="1">
                <a:tableStyleId>{5C22544A-7EE6-4342-B048-85BDC9FD1C3A}</a:tableStyleId>
              </a:tblPr>
              <a:tblGrid>
                <a:gridCol w="6228000">
                  <a:extLst>
                    <a:ext uri="{9D8B030D-6E8A-4147-A177-3AD203B41FA5}">
                      <a16:colId xmlns:a16="http://schemas.microsoft.com/office/drawing/2014/main" val="220024530"/>
                    </a:ext>
                  </a:extLst>
                </a:gridCol>
              </a:tblGrid>
              <a:tr h="370840">
                <a:tc>
                  <a:txBody>
                    <a:bodyPr/>
                    <a:lstStyle/>
                    <a:p>
                      <a:r>
                        <a:rPr kumimoji="1" lang="ja-JP" altLang="en-US" sz="1200" dirty="0">
                          <a:solidFill>
                            <a:schemeClr val="bg1"/>
                          </a:solidFill>
                          <a:latin typeface="ＭＳ 明朝" panose="02020609040205080304" pitchFamily="17" charset="-128"/>
                          <a:ea typeface="ＭＳ 明朝" panose="02020609040205080304" pitchFamily="17" charset="-128"/>
                        </a:rPr>
                        <a:t>事業番号：①　</a:t>
                      </a:r>
                      <a:r>
                        <a:rPr kumimoji="1" lang="zh-TW" altLang="en-US" sz="1200" dirty="0">
                          <a:solidFill>
                            <a:schemeClr val="bg1"/>
                          </a:solidFill>
                          <a:latin typeface="ＭＳ 明朝" panose="02020609040205080304" pitchFamily="17" charset="-128"/>
                          <a:ea typeface="ＭＳ 明朝" panose="02020609040205080304" pitchFamily="17" charset="-128"/>
                        </a:rPr>
                        <a:t>特定健康診査</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605516327"/>
                  </a:ext>
                </a:extLst>
              </a:tr>
            </a:tbl>
          </a:graphicData>
        </a:graphic>
      </p:graphicFrame>
      <p:sp>
        <p:nvSpPr>
          <p:cNvPr id="5" name="テキスト ボックス 4">
            <a:extLst>
              <a:ext uri="{FF2B5EF4-FFF2-40B4-BE49-F238E27FC236}">
                <a16:creationId xmlns:a16="http://schemas.microsoft.com/office/drawing/2014/main" id="{0AEC763E-13AD-A7F4-59A2-E98265EEBF53}"/>
              </a:ext>
            </a:extLst>
          </p:cNvPr>
          <p:cNvSpPr txBox="1">
            <a:spLocks noChangeAspect="1"/>
          </p:cNvSpPr>
          <p:nvPr/>
        </p:nvSpPr>
        <p:spPr>
          <a:xfrm>
            <a:off x="50799" y="0"/>
            <a:ext cx="6120000" cy="358293"/>
          </a:xfrm>
          <a:prstGeom prst="rect">
            <a:avLst/>
          </a:prstGeom>
          <a:noFill/>
          <a:ln>
            <a:noFill/>
          </a:ln>
        </p:spPr>
        <p:txBody>
          <a:bodyPr wrap="square" lIns="0" rIns="0" rtlCol="0" anchor="ctr" anchorCtr="0">
            <a:spAutoFit/>
          </a:bodyPr>
          <a:lstStyle/>
          <a:p>
            <a:r>
              <a:rPr lang="en-US" altLang="ja-JP" sz="1600" b="1" dirty="0">
                <a:latin typeface="ＭＳ 明朝"/>
                <a:ea typeface="ＭＳ 明朝"/>
              </a:rPr>
              <a:t>3.</a:t>
            </a:r>
            <a:r>
              <a:rPr lang="ja-JP" altLang="en-US" sz="1600" b="1" dirty="0">
                <a:latin typeface="ＭＳ 明朝"/>
                <a:ea typeface="ＭＳ 明朝"/>
              </a:rPr>
              <a:t>各事業の実施内容と評価方法</a:t>
            </a:r>
            <a:endParaRPr lang="en-US" altLang="ja-JP" sz="1600" b="1" dirty="0">
              <a:latin typeface="ＭＳ 明朝" panose="02020609040205080304" pitchFamily="17" charset="-128"/>
              <a:ea typeface="ＭＳ 明朝" panose="02020609040205080304" pitchFamily="17" charset="-128"/>
              <a:cs typeface="Times New Roman" pitchFamily="18" charset="0"/>
            </a:endParaRPr>
          </a:p>
        </p:txBody>
      </p:sp>
      <p:graphicFrame>
        <p:nvGraphicFramePr>
          <p:cNvPr id="27" name="表 26">
            <a:extLst>
              <a:ext uri="{FF2B5EF4-FFF2-40B4-BE49-F238E27FC236}">
                <a16:creationId xmlns:a16="http://schemas.microsoft.com/office/drawing/2014/main" id="{9F1C1057-5F28-4CC1-B55F-CAA9898BD79D}"/>
              </a:ext>
            </a:extLst>
          </p:cNvPr>
          <p:cNvGraphicFramePr>
            <a:graphicFrameLocks noGrp="1"/>
          </p:cNvGraphicFramePr>
          <p:nvPr>
            <p:extLst>
              <p:ext uri="{D42A27DB-BD31-4B8C-83A1-F6EECF244321}">
                <p14:modId xmlns:p14="http://schemas.microsoft.com/office/powerpoint/2010/main" val="206444851"/>
              </p:ext>
            </p:extLst>
          </p:nvPr>
        </p:nvGraphicFramePr>
        <p:xfrm>
          <a:off x="165099" y="907077"/>
          <a:ext cx="6228000" cy="1296000"/>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4267865604"/>
                    </a:ext>
                  </a:extLst>
                </a:gridCol>
                <a:gridCol w="5328000">
                  <a:extLst>
                    <a:ext uri="{9D8B030D-6E8A-4147-A177-3AD203B41FA5}">
                      <a16:colId xmlns:a16="http://schemas.microsoft.com/office/drawing/2014/main" val="4198036526"/>
                    </a:ext>
                  </a:extLst>
                </a:gridCol>
              </a:tblGrid>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事業の目的</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特定健康診査受診率向上･健診受診を通した健康意識の向上</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5008851"/>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対象者</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実施年度中</a:t>
                      </a:r>
                      <a:r>
                        <a:rPr kumimoji="1" lang="en-US" altLang="ja-JP" sz="800" dirty="0">
                          <a:solidFill>
                            <a:schemeClr val="tx1"/>
                          </a:solidFill>
                          <a:latin typeface="ＭＳ 明朝" panose="02020609040205080304" pitchFamily="17" charset="-128"/>
                          <a:ea typeface="ＭＳ 明朝" panose="02020609040205080304" pitchFamily="17" charset="-128"/>
                        </a:rPr>
                        <a:t>40</a:t>
                      </a:r>
                      <a:r>
                        <a:rPr kumimoji="1" lang="ja-JP" altLang="en-US" sz="800" dirty="0">
                          <a:solidFill>
                            <a:schemeClr val="tx1"/>
                          </a:solidFill>
                          <a:latin typeface="ＭＳ 明朝" panose="02020609040205080304" pitchFamily="17" charset="-128"/>
                          <a:ea typeface="ＭＳ 明朝" panose="02020609040205080304" pitchFamily="17" charset="-128"/>
                        </a:rPr>
                        <a:t>歳以上になる国保被保険者</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2178031"/>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現在までの</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事業結果</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特定健康診査は委託により毎年実施している。令和元年度には健診受診率が</a:t>
                      </a:r>
                      <a:r>
                        <a:rPr kumimoji="1" lang="en-US" altLang="ja-JP" sz="800" dirty="0">
                          <a:solidFill>
                            <a:schemeClr val="tx1"/>
                          </a:solidFill>
                          <a:latin typeface="ＭＳ 明朝" panose="02020609040205080304" pitchFamily="17" charset="-128"/>
                          <a:ea typeface="ＭＳ 明朝" panose="02020609040205080304" pitchFamily="17" charset="-128"/>
                        </a:rPr>
                        <a:t>38.2%</a:t>
                      </a:r>
                      <a:r>
                        <a:rPr kumimoji="1" lang="ja-JP" altLang="en-US" sz="800" dirty="0">
                          <a:solidFill>
                            <a:schemeClr val="tx1"/>
                          </a:solidFill>
                          <a:latin typeface="ＭＳ 明朝" panose="02020609040205080304" pitchFamily="17" charset="-128"/>
                          <a:ea typeface="ＭＳ 明朝" panose="02020609040205080304" pitchFamily="17" charset="-128"/>
                        </a:rPr>
                        <a:t>であったが、コロナ禍で受診率が落ち込んでいる。未受診者への勧奨等を外部委託により行ってきたこと、様々な機会に勧奨を行ったことにより令和</a:t>
                      </a:r>
                      <a:r>
                        <a:rPr kumimoji="1" lang="en-US" altLang="ja-JP" sz="800" dirty="0">
                          <a:solidFill>
                            <a:schemeClr val="tx1"/>
                          </a:solidFill>
                          <a:latin typeface="ＭＳ 明朝" panose="02020609040205080304" pitchFamily="17" charset="-128"/>
                          <a:ea typeface="ＭＳ 明朝" panose="02020609040205080304" pitchFamily="17" charset="-128"/>
                        </a:rPr>
                        <a:t>4</a:t>
                      </a:r>
                      <a:r>
                        <a:rPr kumimoji="1" lang="ja-JP" altLang="en-US" sz="800" dirty="0">
                          <a:solidFill>
                            <a:schemeClr val="tx1"/>
                          </a:solidFill>
                          <a:latin typeface="ＭＳ 明朝" panose="02020609040205080304" pitchFamily="17" charset="-128"/>
                          <a:ea typeface="ＭＳ 明朝" panose="02020609040205080304" pitchFamily="17" charset="-128"/>
                        </a:rPr>
                        <a:t>年度には</a:t>
                      </a:r>
                      <a:r>
                        <a:rPr kumimoji="1" lang="en-US" altLang="ja-JP" sz="800" dirty="0">
                          <a:solidFill>
                            <a:schemeClr val="tx1"/>
                          </a:solidFill>
                          <a:latin typeface="ＭＳ 明朝" panose="02020609040205080304" pitchFamily="17" charset="-128"/>
                          <a:ea typeface="ＭＳ 明朝" panose="02020609040205080304" pitchFamily="17" charset="-128"/>
                        </a:rPr>
                        <a:t>37.2%</a:t>
                      </a:r>
                      <a:r>
                        <a:rPr kumimoji="1" lang="ja-JP" altLang="en-US" sz="800" dirty="0" err="1">
                          <a:solidFill>
                            <a:schemeClr val="tx1"/>
                          </a:solidFill>
                          <a:latin typeface="ＭＳ 明朝" panose="02020609040205080304" pitchFamily="17" charset="-128"/>
                          <a:ea typeface="ＭＳ 明朝" panose="02020609040205080304" pitchFamily="17" charset="-128"/>
                        </a:rPr>
                        <a:t>にまで</a:t>
                      </a:r>
                      <a:r>
                        <a:rPr kumimoji="1" lang="ja-JP" altLang="en-US" sz="800" dirty="0">
                          <a:solidFill>
                            <a:schemeClr val="tx1"/>
                          </a:solidFill>
                          <a:latin typeface="ＭＳ 明朝" panose="02020609040205080304" pitchFamily="17" charset="-128"/>
                          <a:ea typeface="ＭＳ 明朝" panose="02020609040205080304" pitchFamily="17" charset="-128"/>
                        </a:rPr>
                        <a:t>回復しつつあるが、まだまだ受診率の低い状況は続いている。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6412005"/>
                  </a:ext>
                </a:extLst>
              </a:tr>
            </a:tbl>
          </a:graphicData>
        </a:graphic>
      </p:graphicFrame>
      <p:graphicFrame>
        <p:nvGraphicFramePr>
          <p:cNvPr id="28" name="表 27">
            <a:extLst>
              <a:ext uri="{FF2B5EF4-FFF2-40B4-BE49-F238E27FC236}">
                <a16:creationId xmlns:a16="http://schemas.microsoft.com/office/drawing/2014/main" id="{49EE34C7-B336-4204-8EBF-FE7AC5079DB6}"/>
              </a:ext>
            </a:extLst>
          </p:cNvPr>
          <p:cNvGraphicFramePr>
            <a:graphicFrameLocks noGrp="1"/>
          </p:cNvGraphicFramePr>
          <p:nvPr>
            <p:extLst>
              <p:ext uri="{D42A27DB-BD31-4B8C-83A1-F6EECF244321}">
                <p14:modId xmlns:p14="http://schemas.microsoft.com/office/powerpoint/2010/main" val="547186460"/>
              </p:ext>
            </p:extLst>
          </p:nvPr>
        </p:nvGraphicFramePr>
        <p:xfrm>
          <a:off x="165099" y="2439227"/>
          <a:ext cx="6227997" cy="2736000"/>
        </p:xfrm>
        <a:graphic>
          <a:graphicData uri="http://schemas.openxmlformats.org/drawingml/2006/table">
            <a:tbl>
              <a:tblPr firstRow="1" bandRow="1">
                <a:tableStyleId>{2D5ABB26-0587-4C30-8999-92F81FD0307C}</a:tableStyleId>
              </a:tblPr>
              <a:tblGrid>
                <a:gridCol w="666096">
                  <a:extLst>
                    <a:ext uri="{9D8B030D-6E8A-4147-A177-3AD203B41FA5}">
                      <a16:colId xmlns:a16="http://schemas.microsoft.com/office/drawing/2014/main" val="628977758"/>
                    </a:ext>
                  </a:extLst>
                </a:gridCol>
                <a:gridCol w="1688812">
                  <a:extLst>
                    <a:ext uri="{9D8B030D-6E8A-4147-A177-3AD203B41FA5}">
                      <a16:colId xmlns:a16="http://schemas.microsoft.com/office/drawing/2014/main" val="536128065"/>
                    </a:ext>
                  </a:extLst>
                </a:gridCol>
                <a:gridCol w="609220">
                  <a:extLst>
                    <a:ext uri="{9D8B030D-6E8A-4147-A177-3AD203B41FA5}">
                      <a16:colId xmlns:a16="http://schemas.microsoft.com/office/drawing/2014/main" val="3029434126"/>
                    </a:ext>
                  </a:extLst>
                </a:gridCol>
                <a:gridCol w="466267">
                  <a:extLst>
                    <a:ext uri="{9D8B030D-6E8A-4147-A177-3AD203B41FA5}">
                      <a16:colId xmlns:a16="http://schemas.microsoft.com/office/drawing/2014/main" val="2998558973"/>
                    </a:ext>
                  </a:extLst>
                </a:gridCol>
                <a:gridCol w="466267">
                  <a:extLst>
                    <a:ext uri="{9D8B030D-6E8A-4147-A177-3AD203B41FA5}">
                      <a16:colId xmlns:a16="http://schemas.microsoft.com/office/drawing/2014/main" val="3577496933"/>
                    </a:ext>
                  </a:extLst>
                </a:gridCol>
                <a:gridCol w="466267">
                  <a:extLst>
                    <a:ext uri="{9D8B030D-6E8A-4147-A177-3AD203B41FA5}">
                      <a16:colId xmlns:a16="http://schemas.microsoft.com/office/drawing/2014/main" val="1501818452"/>
                    </a:ext>
                  </a:extLst>
                </a:gridCol>
                <a:gridCol w="466267">
                  <a:extLst>
                    <a:ext uri="{9D8B030D-6E8A-4147-A177-3AD203B41FA5}">
                      <a16:colId xmlns:a16="http://schemas.microsoft.com/office/drawing/2014/main" val="2799363557"/>
                    </a:ext>
                  </a:extLst>
                </a:gridCol>
                <a:gridCol w="466267">
                  <a:extLst>
                    <a:ext uri="{9D8B030D-6E8A-4147-A177-3AD203B41FA5}">
                      <a16:colId xmlns:a16="http://schemas.microsoft.com/office/drawing/2014/main" val="3016687351"/>
                    </a:ext>
                  </a:extLst>
                </a:gridCol>
                <a:gridCol w="466267">
                  <a:extLst>
                    <a:ext uri="{9D8B030D-6E8A-4147-A177-3AD203B41FA5}">
                      <a16:colId xmlns:a16="http://schemas.microsoft.com/office/drawing/2014/main" val="1616226061"/>
                    </a:ext>
                  </a:extLst>
                </a:gridCol>
                <a:gridCol w="466267">
                  <a:extLst>
                    <a:ext uri="{9D8B030D-6E8A-4147-A177-3AD203B41FA5}">
                      <a16:colId xmlns:a16="http://schemas.microsoft.com/office/drawing/2014/main" val="4146116115"/>
                    </a:ext>
                  </a:extLst>
                </a:gridCol>
              </a:tblGrid>
              <a:tr h="288000">
                <a:tc rowSpan="2">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rowSpan="2">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評価指標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rowSpan="2">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ベース</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ライン</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(2019</a:t>
                      </a:r>
                      <a:r>
                        <a:rPr kumimoji="1" lang="ja-JP" altLang="en-US" sz="800" dirty="0">
                          <a:solidFill>
                            <a:schemeClr val="tx1"/>
                          </a:solidFill>
                          <a:latin typeface="ＭＳ 明朝" panose="02020609040205080304" pitchFamily="17" charset="-128"/>
                          <a:ea typeface="ＭＳ 明朝" panose="02020609040205080304" pitchFamily="17" charset="-128"/>
                        </a:rPr>
                        <a:t>年度</a:t>
                      </a:r>
                      <a:r>
                        <a:rPr kumimoji="1" lang="en-US" altLang="ja-JP" sz="800" dirty="0">
                          <a:solidFill>
                            <a:schemeClr val="tx1"/>
                          </a:solidFill>
                          <a:latin typeface="ＭＳ 明朝" panose="02020609040205080304" pitchFamily="17" charset="-128"/>
                          <a:ea typeface="ＭＳ 明朝" panose="02020609040205080304" pitchFamily="17" charset="-128"/>
                        </a:rPr>
                        <a:t>)</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計画策定</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時実績</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gridSpan="6">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目標値</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244494"/>
                  </a:ext>
                </a:extLst>
              </a:tr>
              <a:tr h="288000">
                <a:tc vMerge="1">
                  <a:txBody>
                    <a:bodyPr/>
                    <a:lstStyle/>
                    <a:p>
                      <a:pPr algn="ct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2022</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(R4)</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2024</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(R6)</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2025</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(R7)</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2026</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(R8)</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2027</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(R9)</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2028</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(R10)</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2029</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(R11)</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extLst>
                  <a:ext uri="{0D108BD9-81ED-4DB2-BD59-A6C34878D82A}">
                    <a16:rowId xmlns:a16="http://schemas.microsoft.com/office/drawing/2014/main" val="216579070"/>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アウトカム</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成果</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受診率</a:t>
                      </a:r>
                    </a:p>
                  </a:txBody>
                  <a:tcPr marL="36000"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38.2</a:t>
                      </a: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9525" marR="36000"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37.2</a:t>
                      </a:r>
                    </a:p>
                  </a:txBody>
                  <a:tcPr marL="9525" marR="36000"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40.0 </a:t>
                      </a:r>
                    </a:p>
                  </a:txBody>
                  <a:tcPr marL="9525" marR="36000"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41.0 </a:t>
                      </a:r>
                    </a:p>
                  </a:txBody>
                  <a:tcPr marL="9525" marR="36000"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42.0 </a:t>
                      </a:r>
                    </a:p>
                  </a:txBody>
                  <a:tcPr marL="9525" marR="3600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43.0 </a:t>
                      </a:r>
                    </a:p>
                  </a:txBody>
                  <a:tcPr marL="9525" marR="36000"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44.0 </a:t>
                      </a:r>
                    </a:p>
                  </a:txBody>
                  <a:tcPr marL="9525" marR="36000"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45.0 </a:t>
                      </a:r>
                    </a:p>
                  </a:txBody>
                  <a:tcPr marL="9525" marR="3600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1128222"/>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アウトカム</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成果</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歳代受診率</a:t>
                      </a:r>
                    </a:p>
                  </a:txBody>
                  <a:tcPr marL="36000"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22.5</a:t>
                      </a: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9525" marR="36000"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26.0 </a:t>
                      </a:r>
                    </a:p>
                  </a:txBody>
                  <a:tcPr marL="9525" marR="36000"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27.0 </a:t>
                      </a:r>
                    </a:p>
                  </a:txBody>
                  <a:tcPr marL="9525" marR="36000"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28.0 </a:t>
                      </a:r>
                    </a:p>
                  </a:txBody>
                  <a:tcPr marL="9525" marR="36000"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29.0 </a:t>
                      </a:r>
                    </a:p>
                  </a:txBody>
                  <a:tcPr marL="9525" marR="3600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30.0 </a:t>
                      </a:r>
                    </a:p>
                  </a:txBody>
                  <a:tcPr marL="9525" marR="36000"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31.0 </a:t>
                      </a:r>
                    </a:p>
                  </a:txBody>
                  <a:tcPr marL="9525" marR="36000"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32.0 </a:t>
                      </a:r>
                    </a:p>
                  </a:txBody>
                  <a:tcPr marL="9525" marR="3600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8710224"/>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アウトカム</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成果</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50</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歳代受診率</a:t>
                      </a:r>
                    </a:p>
                  </a:txBody>
                  <a:tcPr marL="36000"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28.9</a:t>
                      </a: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9525" marR="36000"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28.7 </a:t>
                      </a:r>
                    </a:p>
                  </a:txBody>
                  <a:tcPr marL="9525" marR="36000"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30.0 </a:t>
                      </a:r>
                    </a:p>
                  </a:txBody>
                  <a:tcPr marL="9525" marR="36000"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31.0 </a:t>
                      </a:r>
                    </a:p>
                  </a:txBody>
                  <a:tcPr marL="9525" marR="36000"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32.0 </a:t>
                      </a:r>
                    </a:p>
                  </a:txBody>
                  <a:tcPr marL="9525" marR="3600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33.0 </a:t>
                      </a:r>
                    </a:p>
                  </a:txBody>
                  <a:tcPr marL="9525" marR="36000"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34.0 </a:t>
                      </a:r>
                    </a:p>
                  </a:txBody>
                  <a:tcPr marL="9525" marR="36000"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35.0 </a:t>
                      </a:r>
                    </a:p>
                  </a:txBody>
                  <a:tcPr marL="9525" marR="3600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6602395"/>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アウトカム</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成果</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algn="l" fontAlgn="ct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特定健診受診者個人面接利用率</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100</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(R2)</a:t>
                      </a:r>
                    </a:p>
                  </a:txBody>
                  <a:tcPr marL="9525" marR="36000"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100</a:t>
                      </a:r>
                    </a:p>
                  </a:txBody>
                  <a:tcPr marL="9525" marR="36000"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100</a:t>
                      </a:r>
                    </a:p>
                  </a:txBody>
                  <a:tcPr marL="9525" marR="36000"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100</a:t>
                      </a:r>
                    </a:p>
                  </a:txBody>
                  <a:tcPr marL="9525" marR="36000"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100</a:t>
                      </a:r>
                    </a:p>
                  </a:txBody>
                  <a:tcPr marL="9525" marR="3600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100</a:t>
                      </a:r>
                    </a:p>
                  </a:txBody>
                  <a:tcPr marL="9525" marR="36000"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100</a:t>
                      </a:r>
                    </a:p>
                  </a:txBody>
                  <a:tcPr marL="9525" marR="36000"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100</a:t>
                      </a:r>
                    </a:p>
                  </a:txBody>
                  <a:tcPr marL="9525" marR="3600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9517877"/>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アウトプット</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実施量･率</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対象者への勧奨通知発送率</a:t>
                      </a:r>
                      <a:endParaRPr lang="zh-TW"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100</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(R1)</a:t>
                      </a:r>
                    </a:p>
                  </a:txBody>
                  <a:tcPr marL="9525" marR="36000"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100</a:t>
                      </a:r>
                    </a:p>
                  </a:txBody>
                  <a:tcPr marL="9525" marR="36000"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100</a:t>
                      </a:r>
                    </a:p>
                  </a:txBody>
                  <a:tcPr marL="9525" marR="36000"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100</a:t>
                      </a:r>
                    </a:p>
                  </a:txBody>
                  <a:tcPr marL="9525" marR="36000"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100</a:t>
                      </a:r>
                    </a:p>
                  </a:txBody>
                  <a:tcPr marL="9525" marR="3600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100</a:t>
                      </a:r>
                    </a:p>
                  </a:txBody>
                  <a:tcPr marL="9525" marR="36000" marT="9525"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100</a:t>
                      </a:r>
                    </a:p>
                  </a:txBody>
                  <a:tcPr marL="9525" marR="36000" marT="9525"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100</a:t>
                      </a:r>
                    </a:p>
                  </a:txBody>
                  <a:tcPr marL="9525" marR="3600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8138733"/>
                  </a:ext>
                </a:extLst>
              </a:tr>
            </a:tbl>
          </a:graphicData>
        </a:graphic>
      </p:graphicFrame>
      <p:sp>
        <p:nvSpPr>
          <p:cNvPr id="29" name="テキスト ボックス 28">
            <a:extLst>
              <a:ext uri="{FF2B5EF4-FFF2-40B4-BE49-F238E27FC236}">
                <a16:creationId xmlns:a16="http://schemas.microsoft.com/office/drawing/2014/main" id="{45374EE8-7A2D-4A3C-94CD-B3A9FA76E103}"/>
              </a:ext>
            </a:extLst>
          </p:cNvPr>
          <p:cNvSpPr txBox="1"/>
          <p:nvPr/>
        </p:nvSpPr>
        <p:spPr>
          <a:xfrm>
            <a:off x="3568937" y="2219384"/>
            <a:ext cx="2862322" cy="215444"/>
          </a:xfrm>
          <a:prstGeom prst="rect">
            <a:avLst/>
          </a:prstGeom>
          <a:noFill/>
          <a:ln>
            <a:noFill/>
          </a:ln>
        </p:spPr>
        <p:txBody>
          <a:bodyPr wrap="none" lIns="0" rtlCol="0">
            <a:spAutoFit/>
          </a:bodyPr>
          <a:lstStyle/>
          <a:p>
            <a:pPr algn="r"/>
            <a:r>
              <a:rPr kumimoji="1" lang="en-US" altLang="ja-JP" sz="800" dirty="0">
                <a:latin typeface="ＭＳ 明朝" panose="02020609040205080304" pitchFamily="17" charset="-128"/>
                <a:ea typeface="ＭＳ 明朝" panose="02020609040205080304" pitchFamily="17" charset="-128"/>
              </a:rPr>
              <a:t>※</a:t>
            </a:r>
            <a:r>
              <a:rPr kumimoji="1" lang="ja-JP" altLang="en-US" sz="800" dirty="0">
                <a:latin typeface="ＭＳ 明朝" panose="02020609040205080304" pitchFamily="17" charset="-128"/>
                <a:ea typeface="ＭＳ 明朝" panose="02020609040205080304" pitchFamily="17" charset="-128"/>
              </a:rPr>
              <a:t>太枠の</a:t>
            </a:r>
            <a:r>
              <a:rPr kumimoji="1" lang="en-US" altLang="ja-JP" sz="800" dirty="0">
                <a:latin typeface="ＭＳ 明朝" panose="02020609040205080304" pitchFamily="17" charset="-128"/>
                <a:ea typeface="ＭＳ 明朝" panose="02020609040205080304" pitchFamily="17" charset="-128"/>
              </a:rPr>
              <a:t>2026</a:t>
            </a:r>
            <a:r>
              <a:rPr kumimoji="1" lang="ja-JP" altLang="en-US" sz="800" dirty="0">
                <a:latin typeface="ＭＳ 明朝" panose="02020609040205080304" pitchFamily="17" charset="-128"/>
                <a:ea typeface="ＭＳ 明朝" panose="02020609040205080304" pitchFamily="17" charset="-128"/>
              </a:rPr>
              <a:t>年度は中間評価年度、</a:t>
            </a:r>
            <a:r>
              <a:rPr kumimoji="1" lang="en-US" altLang="ja-JP" sz="800" dirty="0">
                <a:latin typeface="ＭＳ 明朝" panose="02020609040205080304" pitchFamily="17" charset="-128"/>
                <a:ea typeface="ＭＳ 明朝" panose="02020609040205080304" pitchFamily="17" charset="-128"/>
              </a:rPr>
              <a:t>2029</a:t>
            </a:r>
            <a:r>
              <a:rPr kumimoji="1" lang="ja-JP" altLang="en-US" sz="800" dirty="0">
                <a:latin typeface="ＭＳ 明朝" panose="02020609040205080304" pitchFamily="17" charset="-128"/>
                <a:ea typeface="ＭＳ 明朝" panose="02020609040205080304" pitchFamily="17" charset="-128"/>
              </a:rPr>
              <a:t>年度は最終評価年度</a:t>
            </a:r>
          </a:p>
        </p:txBody>
      </p:sp>
      <p:graphicFrame>
        <p:nvGraphicFramePr>
          <p:cNvPr id="30" name="表 29">
            <a:extLst>
              <a:ext uri="{FF2B5EF4-FFF2-40B4-BE49-F238E27FC236}">
                <a16:creationId xmlns:a16="http://schemas.microsoft.com/office/drawing/2014/main" id="{43F6D601-3327-4514-945D-D555E216F158}"/>
              </a:ext>
            </a:extLst>
          </p:cNvPr>
          <p:cNvGraphicFramePr>
            <a:graphicFrameLocks noGrp="1"/>
          </p:cNvGraphicFramePr>
          <p:nvPr>
            <p:extLst>
              <p:ext uri="{D42A27DB-BD31-4B8C-83A1-F6EECF244321}">
                <p14:modId xmlns:p14="http://schemas.microsoft.com/office/powerpoint/2010/main" val="2457097826"/>
              </p:ext>
            </p:extLst>
          </p:nvPr>
        </p:nvGraphicFramePr>
        <p:xfrm>
          <a:off x="165099" y="5277635"/>
          <a:ext cx="6228000" cy="648000"/>
        </p:xfrm>
        <a:graphic>
          <a:graphicData uri="http://schemas.openxmlformats.org/drawingml/2006/table">
            <a:tbl>
              <a:tblPr firstRow="1" bandRow="1">
                <a:tableStyleId>{2D5ABB26-0587-4C30-8999-92F81FD0307C}</a:tableStyleId>
              </a:tblPr>
              <a:tblGrid>
                <a:gridCol w="1008000">
                  <a:extLst>
                    <a:ext uri="{9D8B030D-6E8A-4147-A177-3AD203B41FA5}">
                      <a16:colId xmlns:a16="http://schemas.microsoft.com/office/drawing/2014/main" val="2752290969"/>
                    </a:ext>
                  </a:extLst>
                </a:gridCol>
                <a:gridCol w="5220000">
                  <a:extLst>
                    <a:ext uri="{9D8B030D-6E8A-4147-A177-3AD203B41FA5}">
                      <a16:colId xmlns:a16="http://schemas.microsoft.com/office/drawing/2014/main" val="2714697364"/>
                    </a:ext>
                  </a:extLst>
                </a:gridCol>
              </a:tblGrid>
              <a:tr h="648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目標を達成するため</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の主な戦略</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・庁内関係課、委託医療機関で連携を取りながら、休日受診日の確保や男性の日･女性の日の開催等、複数の健診会場での実施など健診機会の充実を図る。</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・国保ヘルスアップ事業等の財政支援を有効活用し、対象者選定、勧奨業務全般、効果測定等を民間業者への委託により実施する。</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・健診の定着化に向けて、それぞれの年代にあった勧奨やアプローチ方法等を工夫する。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graphicFrame>
        <p:nvGraphicFramePr>
          <p:cNvPr id="31" name="表 30">
            <a:extLst>
              <a:ext uri="{FF2B5EF4-FFF2-40B4-BE49-F238E27FC236}">
                <a16:creationId xmlns:a16="http://schemas.microsoft.com/office/drawing/2014/main" id="{BEBE71DD-7AA7-499F-9414-9FB7D571927A}"/>
              </a:ext>
            </a:extLst>
          </p:cNvPr>
          <p:cNvGraphicFramePr>
            <a:graphicFrameLocks noGrp="1"/>
          </p:cNvGraphicFramePr>
          <p:nvPr>
            <p:extLst>
              <p:ext uri="{D42A27DB-BD31-4B8C-83A1-F6EECF244321}">
                <p14:modId xmlns:p14="http://schemas.microsoft.com/office/powerpoint/2010/main" val="1342073196"/>
              </p:ext>
            </p:extLst>
          </p:nvPr>
        </p:nvGraphicFramePr>
        <p:xfrm>
          <a:off x="165099" y="6139480"/>
          <a:ext cx="6228000" cy="674070"/>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67407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・庁内関係課、委託医療機関で連携を図りながら、年間で</a:t>
                      </a:r>
                      <a:r>
                        <a:rPr kumimoji="1" lang="en-US" altLang="ja-JP" sz="800" dirty="0">
                          <a:solidFill>
                            <a:schemeClr val="tx1"/>
                          </a:solidFill>
                          <a:latin typeface="ＭＳ 明朝" panose="02020609040205080304" pitchFamily="17" charset="-128"/>
                          <a:ea typeface="ＭＳ 明朝" panose="02020609040205080304" pitchFamily="17" charset="-128"/>
                        </a:rPr>
                        <a:t>20</a:t>
                      </a:r>
                      <a:r>
                        <a:rPr kumimoji="1" lang="ja-JP" altLang="en-US" sz="800" dirty="0">
                          <a:solidFill>
                            <a:schemeClr val="tx1"/>
                          </a:solidFill>
                          <a:latin typeface="ＭＳ 明朝" panose="02020609040205080304" pitchFamily="17" charset="-128"/>
                          <a:ea typeface="ＭＳ 明朝" panose="02020609040205080304" pitchFamily="17" charset="-128"/>
                        </a:rPr>
                        <a:t>回程度健診を実施している。また、健診機会充実のため、休日受診日の確保や男性の日･女性の日の開催･</a:t>
                      </a:r>
                      <a:r>
                        <a:rPr kumimoji="1" lang="en-US" altLang="ja-JP" sz="800" dirty="0">
                          <a:solidFill>
                            <a:schemeClr val="tx1"/>
                          </a:solidFill>
                          <a:latin typeface="ＭＳ 明朝" panose="02020609040205080304" pitchFamily="17" charset="-128"/>
                          <a:ea typeface="ＭＳ 明朝" panose="02020609040205080304" pitchFamily="17" charset="-128"/>
                        </a:rPr>
                        <a:t>2</a:t>
                      </a:r>
                      <a:r>
                        <a:rPr kumimoji="1" lang="ja-JP" altLang="en-US" sz="800" dirty="0">
                          <a:solidFill>
                            <a:schemeClr val="tx1"/>
                          </a:solidFill>
                          <a:latin typeface="ＭＳ 明朝" panose="02020609040205080304" pitchFamily="17" charset="-128"/>
                          <a:ea typeface="ＭＳ 明朝" panose="02020609040205080304" pitchFamily="17" charset="-128"/>
                        </a:rPr>
                        <a:t>カ所の健診会場を用意する等の工夫を行っている。</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・未受診者への対策としては、</a:t>
                      </a:r>
                      <a:r>
                        <a:rPr kumimoji="1" lang="en-US" altLang="ja-JP" sz="800" dirty="0">
                          <a:solidFill>
                            <a:schemeClr val="tx1"/>
                          </a:solidFill>
                          <a:latin typeface="ＭＳ 明朝" panose="02020609040205080304" pitchFamily="17" charset="-128"/>
                          <a:ea typeface="ＭＳ 明朝" panose="02020609040205080304" pitchFamily="17" charset="-128"/>
                        </a:rPr>
                        <a:t>AI</a:t>
                      </a:r>
                      <a:r>
                        <a:rPr kumimoji="1" lang="ja-JP" altLang="en-US" sz="800" dirty="0">
                          <a:solidFill>
                            <a:schemeClr val="tx1"/>
                          </a:solidFill>
                          <a:latin typeface="ＭＳ 明朝" panose="02020609040205080304" pitchFamily="17" charset="-128"/>
                          <a:ea typeface="ＭＳ 明朝" panose="02020609040205080304" pitchFamily="17" charset="-128"/>
                        </a:rPr>
                        <a:t>分析による対象者の選定や勧奨資材の工夫を行い、年に</a:t>
                      </a:r>
                      <a:r>
                        <a:rPr kumimoji="1" lang="en-US" altLang="ja-JP" sz="800" dirty="0">
                          <a:solidFill>
                            <a:schemeClr val="tx1"/>
                          </a:solidFill>
                          <a:latin typeface="ＭＳ 明朝" panose="02020609040205080304" pitchFamily="17" charset="-128"/>
                          <a:ea typeface="ＭＳ 明朝" panose="02020609040205080304" pitchFamily="17" charset="-128"/>
                        </a:rPr>
                        <a:t>2</a:t>
                      </a:r>
                      <a:r>
                        <a:rPr kumimoji="1" lang="ja-JP" altLang="en-US" sz="800" dirty="0">
                          <a:solidFill>
                            <a:schemeClr val="tx1"/>
                          </a:solidFill>
                          <a:latin typeface="ＭＳ 明朝" panose="02020609040205080304" pitchFamily="17" charset="-128"/>
                          <a:ea typeface="ＭＳ 明朝" panose="02020609040205080304" pitchFamily="17" charset="-128"/>
                        </a:rPr>
                        <a:t>～</a:t>
                      </a:r>
                      <a:r>
                        <a:rPr kumimoji="1" lang="en-US" altLang="ja-JP" sz="800" dirty="0">
                          <a:solidFill>
                            <a:schemeClr val="tx1"/>
                          </a:solidFill>
                          <a:latin typeface="ＭＳ 明朝" panose="02020609040205080304" pitchFamily="17" charset="-128"/>
                          <a:ea typeface="ＭＳ 明朝" panose="02020609040205080304" pitchFamily="17" charset="-128"/>
                        </a:rPr>
                        <a:t>3</a:t>
                      </a:r>
                      <a:r>
                        <a:rPr kumimoji="1" lang="ja-JP" altLang="en-US" sz="800" dirty="0">
                          <a:solidFill>
                            <a:schemeClr val="tx1"/>
                          </a:solidFill>
                          <a:latin typeface="ＭＳ 明朝" panose="02020609040205080304" pitchFamily="17" charset="-128"/>
                          <a:ea typeface="ＭＳ 明朝" panose="02020609040205080304" pitchFamily="17" charset="-128"/>
                        </a:rPr>
                        <a:t>回特定健診の受診勧奨を行っている。</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・若い内からの健診の定着化を図るために、ヤング世代や</a:t>
                      </a:r>
                      <a:r>
                        <a:rPr kumimoji="1" lang="en-US" altLang="ja-JP" sz="800" dirty="0">
                          <a:solidFill>
                            <a:schemeClr val="tx1"/>
                          </a:solidFill>
                          <a:latin typeface="ＭＳ 明朝" panose="02020609040205080304" pitchFamily="17" charset="-128"/>
                          <a:ea typeface="ＭＳ 明朝" panose="02020609040205080304" pitchFamily="17" charset="-128"/>
                        </a:rPr>
                        <a:t>40</a:t>
                      </a:r>
                      <a:r>
                        <a:rPr kumimoji="1" lang="ja-JP" altLang="en-US" sz="800" dirty="0">
                          <a:solidFill>
                            <a:schemeClr val="tx1"/>
                          </a:solidFill>
                          <a:latin typeface="ＭＳ 明朝" panose="02020609040205080304" pitchFamily="17" charset="-128"/>
                          <a:ea typeface="ＭＳ 明朝" panose="02020609040205080304" pitchFamily="17" charset="-128"/>
                        </a:rPr>
                        <a:t>歳前後の加入者を対象に個別勧奨を行っている。</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・健診について広く周知を行うため、町からの郵送物等に健診の受診勧奨に係る文言を記載するなど、受診勧奨の機会を充実させる。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32" name="テキスト ボックス 31">
            <a:extLst>
              <a:ext uri="{FF2B5EF4-FFF2-40B4-BE49-F238E27FC236}">
                <a16:creationId xmlns:a16="http://schemas.microsoft.com/office/drawing/2014/main" id="{04ECD87A-0373-444F-8535-358827F60229}"/>
              </a:ext>
            </a:extLst>
          </p:cNvPr>
          <p:cNvSpPr txBox="1">
            <a:spLocks/>
          </p:cNvSpPr>
          <p:nvPr/>
        </p:nvSpPr>
        <p:spPr>
          <a:xfrm>
            <a:off x="165100" y="6813550"/>
            <a:ext cx="2285241"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今後の実施方法</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プロセス</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の改善案、目標</a:t>
            </a:r>
          </a:p>
        </p:txBody>
      </p:sp>
      <p:graphicFrame>
        <p:nvGraphicFramePr>
          <p:cNvPr id="33" name="表 32">
            <a:extLst>
              <a:ext uri="{FF2B5EF4-FFF2-40B4-BE49-F238E27FC236}">
                <a16:creationId xmlns:a16="http://schemas.microsoft.com/office/drawing/2014/main" id="{4D79CEAE-3237-4D5C-8C1B-824DD30754A8}"/>
              </a:ext>
            </a:extLst>
          </p:cNvPr>
          <p:cNvGraphicFramePr>
            <a:graphicFrameLocks noGrp="1"/>
          </p:cNvGraphicFramePr>
          <p:nvPr>
            <p:extLst>
              <p:ext uri="{D42A27DB-BD31-4B8C-83A1-F6EECF244321}">
                <p14:modId xmlns:p14="http://schemas.microsoft.com/office/powerpoint/2010/main" val="2932370488"/>
              </p:ext>
            </p:extLst>
          </p:nvPr>
        </p:nvGraphicFramePr>
        <p:xfrm>
          <a:off x="165100" y="7044299"/>
          <a:ext cx="6228000" cy="230832"/>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230832">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・現在までの実施方法</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プロセス</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に加え、より住民の健康意識を高められるよう、様々な機会やタイミングを工夫して勧奨を行う。</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34" name="テキスト ボックス 33">
            <a:extLst>
              <a:ext uri="{FF2B5EF4-FFF2-40B4-BE49-F238E27FC236}">
                <a16:creationId xmlns:a16="http://schemas.microsoft.com/office/drawing/2014/main" id="{BA45A673-EE3F-44C8-BBD6-B4D86761DACA}"/>
              </a:ext>
            </a:extLst>
          </p:cNvPr>
          <p:cNvSpPr txBox="1">
            <a:spLocks/>
          </p:cNvSpPr>
          <p:nvPr/>
        </p:nvSpPr>
        <p:spPr>
          <a:xfrm>
            <a:off x="165100" y="7294212"/>
            <a:ext cx="2054409"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現在までの実施体制</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ストラクチャー</a:t>
            </a:r>
            <a:r>
              <a:rPr kumimoji="1" lang="en-US" altLang="ja-JP" sz="900" dirty="0">
                <a:latin typeface="ＭＳ 明朝" panose="02020609040205080304" pitchFamily="17" charset="-128"/>
                <a:ea typeface="ＭＳ 明朝" panose="02020609040205080304" pitchFamily="17" charset="-128"/>
              </a:rPr>
              <a:t>)</a:t>
            </a:r>
            <a:endParaRPr kumimoji="1" lang="ja-JP" altLang="en-US" sz="900" dirty="0">
              <a:latin typeface="ＭＳ 明朝" panose="02020609040205080304" pitchFamily="17" charset="-128"/>
              <a:ea typeface="ＭＳ 明朝" panose="02020609040205080304" pitchFamily="17" charset="-128"/>
            </a:endParaRPr>
          </a:p>
        </p:txBody>
      </p:sp>
      <p:graphicFrame>
        <p:nvGraphicFramePr>
          <p:cNvPr id="35" name="表 34">
            <a:extLst>
              <a:ext uri="{FF2B5EF4-FFF2-40B4-BE49-F238E27FC236}">
                <a16:creationId xmlns:a16="http://schemas.microsoft.com/office/drawing/2014/main" id="{6B40D440-7577-497E-8D15-F539F4FC81CC}"/>
              </a:ext>
            </a:extLst>
          </p:cNvPr>
          <p:cNvGraphicFramePr>
            <a:graphicFrameLocks noGrp="1"/>
          </p:cNvGraphicFramePr>
          <p:nvPr>
            <p:extLst>
              <p:ext uri="{D42A27DB-BD31-4B8C-83A1-F6EECF244321}">
                <p14:modId xmlns:p14="http://schemas.microsoft.com/office/powerpoint/2010/main" val="2989102166"/>
              </p:ext>
            </p:extLst>
          </p:nvPr>
        </p:nvGraphicFramePr>
        <p:xfrm>
          <a:off x="165100" y="7525044"/>
          <a:ext cx="6228000" cy="365406"/>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365406">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・庁内関係課、委託医療機関で連携を図り、特定健康診査を行った。また、国保部門と健康増進部門が連携をとり、特定健診･がん検</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  診の受診率向上に取り組んだ。</a:t>
                      </a: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36" name="テキスト ボックス 35">
            <a:extLst>
              <a:ext uri="{FF2B5EF4-FFF2-40B4-BE49-F238E27FC236}">
                <a16:creationId xmlns:a16="http://schemas.microsoft.com/office/drawing/2014/main" id="{1F2AE0F0-58FA-47A3-B9EF-BFAEF7CFBE34}"/>
              </a:ext>
            </a:extLst>
          </p:cNvPr>
          <p:cNvSpPr txBox="1"/>
          <p:nvPr/>
        </p:nvSpPr>
        <p:spPr>
          <a:xfrm>
            <a:off x="185647" y="2210923"/>
            <a:ext cx="669414"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今後の目標</a:t>
            </a:r>
          </a:p>
        </p:txBody>
      </p:sp>
      <p:sp>
        <p:nvSpPr>
          <p:cNvPr id="37" name="テキスト ボックス 36">
            <a:extLst>
              <a:ext uri="{FF2B5EF4-FFF2-40B4-BE49-F238E27FC236}">
                <a16:creationId xmlns:a16="http://schemas.microsoft.com/office/drawing/2014/main" id="{58512599-C213-4B36-93C9-67329D067081}"/>
              </a:ext>
            </a:extLst>
          </p:cNvPr>
          <p:cNvSpPr txBox="1">
            <a:spLocks/>
          </p:cNvSpPr>
          <p:nvPr/>
        </p:nvSpPr>
        <p:spPr>
          <a:xfrm>
            <a:off x="165100" y="5935052"/>
            <a:ext cx="1708160"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現在までの実施方法</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プロセス</a:t>
            </a:r>
            <a:r>
              <a:rPr kumimoji="1" lang="en-US" altLang="ja-JP" sz="900" dirty="0">
                <a:latin typeface="ＭＳ 明朝" panose="02020609040205080304" pitchFamily="17" charset="-128"/>
                <a:ea typeface="ＭＳ 明朝" panose="02020609040205080304" pitchFamily="17" charset="-128"/>
              </a:rPr>
              <a:t>)</a:t>
            </a:r>
            <a:endParaRPr kumimoji="1" lang="ja-JP" altLang="en-US" sz="900" dirty="0">
              <a:latin typeface="ＭＳ 明朝" panose="02020609040205080304" pitchFamily="17" charset="-128"/>
              <a:ea typeface="ＭＳ 明朝" panose="02020609040205080304" pitchFamily="17" charset="-128"/>
            </a:endParaRPr>
          </a:p>
        </p:txBody>
      </p:sp>
      <p:sp>
        <p:nvSpPr>
          <p:cNvPr id="38" name="テキスト ボックス 37">
            <a:extLst>
              <a:ext uri="{FF2B5EF4-FFF2-40B4-BE49-F238E27FC236}">
                <a16:creationId xmlns:a16="http://schemas.microsoft.com/office/drawing/2014/main" id="{67500474-6552-4F1F-B69E-D74087E2E836}"/>
              </a:ext>
            </a:extLst>
          </p:cNvPr>
          <p:cNvSpPr txBox="1">
            <a:spLocks/>
          </p:cNvSpPr>
          <p:nvPr/>
        </p:nvSpPr>
        <p:spPr>
          <a:xfrm>
            <a:off x="165100" y="7888660"/>
            <a:ext cx="2631490"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今後の実施体制</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ストラクチャー</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の改善案、目標</a:t>
            </a:r>
          </a:p>
        </p:txBody>
      </p:sp>
      <p:graphicFrame>
        <p:nvGraphicFramePr>
          <p:cNvPr id="39" name="表 38">
            <a:extLst>
              <a:ext uri="{FF2B5EF4-FFF2-40B4-BE49-F238E27FC236}">
                <a16:creationId xmlns:a16="http://schemas.microsoft.com/office/drawing/2014/main" id="{1430EE1A-94FC-4FDA-BDE2-92888A1EDAF4}"/>
              </a:ext>
            </a:extLst>
          </p:cNvPr>
          <p:cNvGraphicFramePr>
            <a:graphicFrameLocks noGrp="1"/>
          </p:cNvGraphicFramePr>
          <p:nvPr>
            <p:extLst>
              <p:ext uri="{D42A27DB-BD31-4B8C-83A1-F6EECF244321}">
                <p14:modId xmlns:p14="http://schemas.microsoft.com/office/powerpoint/2010/main" val="2336004022"/>
              </p:ext>
            </p:extLst>
          </p:nvPr>
        </p:nvGraphicFramePr>
        <p:xfrm>
          <a:off x="165100" y="8097012"/>
          <a:ext cx="6228000" cy="421522"/>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421522">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・庁内関係課、委託医療機関で連携を図り、特定健康診査を行なう。また、国保部門と健康増進部門の連携を強化するとともに、医師</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  会への事業説明及び協力要請、栃木県国保連合会の保健事業支援を活用する。</a:t>
                      </a: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40" name="テキスト ボックス 39">
            <a:extLst>
              <a:ext uri="{FF2B5EF4-FFF2-40B4-BE49-F238E27FC236}">
                <a16:creationId xmlns:a16="http://schemas.microsoft.com/office/drawing/2014/main" id="{C860E5EF-D9B4-4EE9-B3F5-FA9ECF4E5768}"/>
              </a:ext>
            </a:extLst>
          </p:cNvPr>
          <p:cNvSpPr txBox="1">
            <a:spLocks/>
          </p:cNvSpPr>
          <p:nvPr/>
        </p:nvSpPr>
        <p:spPr>
          <a:xfrm>
            <a:off x="165100" y="8521289"/>
            <a:ext cx="553998"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評価計画</a:t>
            </a:r>
          </a:p>
        </p:txBody>
      </p:sp>
      <p:graphicFrame>
        <p:nvGraphicFramePr>
          <p:cNvPr id="41" name="表 40">
            <a:extLst>
              <a:ext uri="{FF2B5EF4-FFF2-40B4-BE49-F238E27FC236}">
                <a16:creationId xmlns:a16="http://schemas.microsoft.com/office/drawing/2014/main" id="{8334DECE-6B7E-4645-A056-37C9B5256F52}"/>
              </a:ext>
            </a:extLst>
          </p:cNvPr>
          <p:cNvGraphicFramePr>
            <a:graphicFrameLocks noGrp="1"/>
          </p:cNvGraphicFramePr>
          <p:nvPr>
            <p:extLst>
              <p:ext uri="{D42A27DB-BD31-4B8C-83A1-F6EECF244321}">
                <p14:modId xmlns:p14="http://schemas.microsoft.com/office/powerpoint/2010/main" val="694714315"/>
              </p:ext>
            </p:extLst>
          </p:nvPr>
        </p:nvGraphicFramePr>
        <p:xfrm>
          <a:off x="165100" y="8755155"/>
          <a:ext cx="6228000" cy="230832"/>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230832">
                <a:tc>
                  <a:txBody>
                    <a:bodyPr/>
                    <a:lstStyle/>
                    <a:p>
                      <a:pPr marL="0" indent="0"/>
                      <a:r>
                        <a:rPr kumimoji="1" lang="ja-JP" altLang="en-US" sz="800" dirty="0">
                          <a:solidFill>
                            <a:schemeClr val="tx1"/>
                          </a:solidFill>
                          <a:latin typeface="ＭＳ 明朝" panose="02020609040205080304" pitchFamily="17" charset="-128"/>
                          <a:ea typeface="ＭＳ 明朝" panose="02020609040205080304" pitchFamily="17" charset="-128"/>
                        </a:rPr>
                        <a:t>年度末に納品される委託業者の事業実施報告書や、法定報告値等を確認し事業評価を行い、次年度への反省点や改善策等を検討する。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20" name="スライド番号プレースホルダー 3">
            <a:extLst>
              <a:ext uri="{FF2B5EF4-FFF2-40B4-BE49-F238E27FC236}">
                <a16:creationId xmlns:a16="http://schemas.microsoft.com/office/drawing/2014/main" id="{58E1E768-4DF5-42C1-B948-695263712006}"/>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z="1000" smtClean="0"/>
              <a:pPr/>
              <a:t>49</a:t>
            </a:fld>
            <a:endParaRPr lang="ja-JP" altLang="en-US" sz="1000" dirty="0"/>
          </a:p>
        </p:txBody>
      </p:sp>
    </p:spTree>
    <p:extLst>
      <p:ext uri="{BB962C8B-B14F-4D97-AF65-F5344CB8AC3E}">
        <p14:creationId xmlns:p14="http://schemas.microsoft.com/office/powerpoint/2010/main" val="11174609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4">
            <a:extLst>
              <a:ext uri="{FF2B5EF4-FFF2-40B4-BE49-F238E27FC236}">
                <a16:creationId xmlns:a16="http://schemas.microsoft.com/office/drawing/2014/main" id="{5BDACD13-4110-2F9C-19C9-F2D3A9E84838}"/>
              </a:ext>
            </a:extLst>
          </p:cNvPr>
          <p:cNvGraphicFramePr>
            <a:graphicFrameLocks noGrp="1" noChangeAspect="1"/>
          </p:cNvGraphicFramePr>
          <p:nvPr>
            <p:extLst>
              <p:ext uri="{D42A27DB-BD31-4B8C-83A1-F6EECF244321}">
                <p14:modId xmlns:p14="http://schemas.microsoft.com/office/powerpoint/2010/main" val="1039591937"/>
              </p:ext>
            </p:extLst>
          </p:nvPr>
        </p:nvGraphicFramePr>
        <p:xfrm>
          <a:off x="165100" y="456179"/>
          <a:ext cx="6228000" cy="370840"/>
        </p:xfrm>
        <a:graphic>
          <a:graphicData uri="http://schemas.openxmlformats.org/drawingml/2006/table">
            <a:tbl>
              <a:tblPr firstRow="1" bandRow="1">
                <a:tableStyleId>{5C22544A-7EE6-4342-B048-85BDC9FD1C3A}</a:tableStyleId>
              </a:tblPr>
              <a:tblGrid>
                <a:gridCol w="6228000">
                  <a:extLst>
                    <a:ext uri="{9D8B030D-6E8A-4147-A177-3AD203B41FA5}">
                      <a16:colId xmlns:a16="http://schemas.microsoft.com/office/drawing/2014/main" val="220024530"/>
                    </a:ext>
                  </a:extLst>
                </a:gridCol>
              </a:tblGrid>
              <a:tr h="370840">
                <a:tc>
                  <a:txBody>
                    <a:bodyPr/>
                    <a:lstStyle/>
                    <a:p>
                      <a:r>
                        <a:rPr kumimoji="1" lang="ja-JP" altLang="en-US" sz="1200" dirty="0">
                          <a:solidFill>
                            <a:schemeClr val="bg1"/>
                          </a:solidFill>
                          <a:latin typeface="ＭＳ 明朝" panose="02020609040205080304" pitchFamily="17" charset="-128"/>
                          <a:ea typeface="ＭＳ 明朝" panose="02020609040205080304" pitchFamily="17" charset="-128"/>
                        </a:rPr>
                        <a:t>事業番号：②　</a:t>
                      </a:r>
                      <a:r>
                        <a:rPr kumimoji="1" lang="zh-TW" altLang="en-US" sz="1200" dirty="0">
                          <a:solidFill>
                            <a:schemeClr val="bg1"/>
                          </a:solidFill>
                          <a:latin typeface="ＭＳ 明朝" panose="02020609040205080304" pitchFamily="17" charset="-128"/>
                          <a:ea typeface="ＭＳ 明朝" panose="02020609040205080304" pitchFamily="17" charset="-128"/>
                        </a:rPr>
                        <a:t>特定保健指導</a:t>
                      </a:r>
                      <a:endParaRPr kumimoji="1" lang="ja-JP" altLang="en-US" sz="1200" dirty="0">
                        <a:solidFill>
                          <a:schemeClr val="bg1"/>
                        </a:solidFill>
                        <a:latin typeface="ＭＳ 明朝" panose="02020609040205080304" pitchFamily="17" charset="-128"/>
                        <a:ea typeface="ＭＳ 明朝" panose="02020609040205080304" pitchFamily="17"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605516327"/>
                  </a:ext>
                </a:extLst>
              </a:tr>
            </a:tbl>
          </a:graphicData>
        </a:graphic>
      </p:graphicFrame>
      <p:graphicFrame>
        <p:nvGraphicFramePr>
          <p:cNvPr id="5" name="表 4">
            <a:extLst>
              <a:ext uri="{FF2B5EF4-FFF2-40B4-BE49-F238E27FC236}">
                <a16:creationId xmlns:a16="http://schemas.microsoft.com/office/drawing/2014/main" id="{1783B93C-14B2-DEDE-4DCC-95CEC965C1F3}"/>
              </a:ext>
            </a:extLst>
          </p:cNvPr>
          <p:cNvGraphicFramePr>
            <a:graphicFrameLocks noGrp="1" noChangeAspect="1"/>
          </p:cNvGraphicFramePr>
          <p:nvPr>
            <p:extLst>
              <p:ext uri="{D42A27DB-BD31-4B8C-83A1-F6EECF244321}">
                <p14:modId xmlns:p14="http://schemas.microsoft.com/office/powerpoint/2010/main" val="2466272186"/>
              </p:ext>
            </p:extLst>
          </p:nvPr>
        </p:nvGraphicFramePr>
        <p:xfrm>
          <a:off x="165099" y="907077"/>
          <a:ext cx="6228000" cy="1296000"/>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4267865604"/>
                    </a:ext>
                  </a:extLst>
                </a:gridCol>
                <a:gridCol w="5328000">
                  <a:extLst>
                    <a:ext uri="{9D8B030D-6E8A-4147-A177-3AD203B41FA5}">
                      <a16:colId xmlns:a16="http://schemas.microsoft.com/office/drawing/2014/main" val="4198036526"/>
                    </a:ext>
                  </a:extLst>
                </a:gridCol>
              </a:tblGrid>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事業の目的</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特定保健指導の実施率向上と生活習慣の改善</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5008851"/>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対象者</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実施年度中</a:t>
                      </a:r>
                      <a:r>
                        <a:rPr kumimoji="1" lang="en-US" altLang="ja-JP" sz="800" dirty="0">
                          <a:solidFill>
                            <a:schemeClr val="tx1"/>
                          </a:solidFill>
                          <a:latin typeface="ＭＳ 明朝" panose="02020609040205080304" pitchFamily="17" charset="-128"/>
                          <a:ea typeface="ＭＳ 明朝" panose="02020609040205080304" pitchFamily="17" charset="-128"/>
                        </a:rPr>
                        <a:t>40</a:t>
                      </a:r>
                      <a:r>
                        <a:rPr kumimoji="1" lang="ja-JP" altLang="en-US" sz="800" dirty="0">
                          <a:solidFill>
                            <a:schemeClr val="tx1"/>
                          </a:solidFill>
                          <a:latin typeface="ＭＳ 明朝" panose="02020609040205080304" pitchFamily="17" charset="-128"/>
                          <a:ea typeface="ＭＳ 明朝" panose="02020609040205080304" pitchFamily="17" charset="-128"/>
                        </a:rPr>
                        <a:t>歳以上になる特定健康診査受診者のうち、</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積極的支援</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または</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動機付け支援</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の対象となった者</a:t>
                      </a: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2178031"/>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現在までの</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事業結果</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健康福祉課</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保健センター</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より、特定保健指導の対象者に対し、個別通知による案内を実施し、特定保健指導実施率は令和</a:t>
                      </a:r>
                      <a:r>
                        <a:rPr kumimoji="1" lang="en-US" altLang="ja-JP" sz="800" dirty="0">
                          <a:solidFill>
                            <a:schemeClr val="tx1"/>
                          </a:solidFill>
                          <a:latin typeface="ＭＳ 明朝" panose="02020609040205080304" pitchFamily="17" charset="-128"/>
                          <a:ea typeface="ＭＳ 明朝" panose="02020609040205080304" pitchFamily="17" charset="-128"/>
                        </a:rPr>
                        <a:t>4</a:t>
                      </a:r>
                      <a:r>
                        <a:rPr kumimoji="1" lang="ja-JP" altLang="en-US" sz="800" dirty="0">
                          <a:solidFill>
                            <a:schemeClr val="tx1"/>
                          </a:solidFill>
                          <a:latin typeface="ＭＳ 明朝" panose="02020609040205080304" pitchFamily="17" charset="-128"/>
                          <a:ea typeface="ＭＳ 明朝" panose="02020609040205080304" pitchFamily="17" charset="-128"/>
                        </a:rPr>
                        <a:t>年度には</a:t>
                      </a:r>
                      <a:r>
                        <a:rPr kumimoji="1" lang="en-US" altLang="ja-JP" sz="800" dirty="0">
                          <a:solidFill>
                            <a:schemeClr val="tx1"/>
                          </a:solidFill>
                          <a:latin typeface="ＭＳ 明朝" panose="02020609040205080304" pitchFamily="17" charset="-128"/>
                          <a:ea typeface="ＭＳ 明朝" panose="02020609040205080304" pitchFamily="17" charset="-128"/>
                        </a:rPr>
                        <a:t>63.5%</a:t>
                      </a:r>
                      <a:r>
                        <a:rPr kumimoji="1" lang="ja-JP" altLang="en-US" sz="800" dirty="0">
                          <a:solidFill>
                            <a:schemeClr val="tx1"/>
                          </a:solidFill>
                          <a:latin typeface="ＭＳ 明朝" panose="02020609040205080304" pitchFamily="17" charset="-128"/>
                          <a:ea typeface="ＭＳ 明朝" panose="02020609040205080304" pitchFamily="17" charset="-128"/>
                        </a:rPr>
                        <a:t>に達し、国が定める目標</a:t>
                      </a:r>
                      <a:r>
                        <a:rPr kumimoji="1" lang="en-US" altLang="ja-JP" sz="800" dirty="0">
                          <a:solidFill>
                            <a:schemeClr val="tx1"/>
                          </a:solidFill>
                          <a:latin typeface="ＭＳ 明朝" panose="02020609040205080304" pitchFamily="17" charset="-128"/>
                          <a:ea typeface="ＭＳ 明朝" panose="02020609040205080304" pitchFamily="17" charset="-128"/>
                        </a:rPr>
                        <a:t>60%</a:t>
                      </a:r>
                      <a:r>
                        <a:rPr kumimoji="1" lang="ja-JP" altLang="en-US" sz="800" dirty="0">
                          <a:solidFill>
                            <a:schemeClr val="tx1"/>
                          </a:solidFill>
                          <a:latin typeface="ＭＳ 明朝" panose="02020609040205080304" pitchFamily="17" charset="-128"/>
                          <a:ea typeface="ＭＳ 明朝" panose="02020609040205080304" pitchFamily="17" charset="-128"/>
                        </a:rPr>
                        <a:t>を上回っている。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6412005"/>
                  </a:ext>
                </a:extLst>
              </a:tr>
            </a:tbl>
          </a:graphicData>
        </a:graphic>
      </p:graphicFrame>
      <p:graphicFrame>
        <p:nvGraphicFramePr>
          <p:cNvPr id="16" name="表 15">
            <a:extLst>
              <a:ext uri="{FF2B5EF4-FFF2-40B4-BE49-F238E27FC236}">
                <a16:creationId xmlns:a16="http://schemas.microsoft.com/office/drawing/2014/main" id="{6EF641AE-ABB2-AF5C-90FC-D96D43D91DC9}"/>
              </a:ext>
            </a:extLst>
          </p:cNvPr>
          <p:cNvGraphicFramePr>
            <a:graphicFrameLocks noGrp="1"/>
          </p:cNvGraphicFramePr>
          <p:nvPr>
            <p:extLst>
              <p:ext uri="{D42A27DB-BD31-4B8C-83A1-F6EECF244321}">
                <p14:modId xmlns:p14="http://schemas.microsoft.com/office/powerpoint/2010/main" val="1485382387"/>
              </p:ext>
            </p:extLst>
          </p:nvPr>
        </p:nvGraphicFramePr>
        <p:xfrm>
          <a:off x="165099" y="4841054"/>
          <a:ext cx="6228000" cy="540000"/>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庁内関係課、委託医療機関で連携を図りながら、特定保健指導を行っている。初回面接は対面による個別面談を導入し、その後の中間評価･最終面接は電話や手紙等により行っている。また、健診の結果は、結果説明会にて返却しており、結果説明会と初回面接は同日開催としている。</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結果説明会は年に</a:t>
                      </a:r>
                      <a:r>
                        <a:rPr kumimoji="1" lang="en-US" altLang="ja-JP" sz="800" dirty="0">
                          <a:solidFill>
                            <a:schemeClr val="tx1"/>
                          </a:solidFill>
                          <a:latin typeface="ＭＳ 明朝" panose="02020609040205080304" pitchFamily="17" charset="-128"/>
                          <a:ea typeface="ＭＳ 明朝" panose="02020609040205080304" pitchFamily="17" charset="-128"/>
                        </a:rPr>
                        <a:t>17</a:t>
                      </a:r>
                      <a:r>
                        <a:rPr kumimoji="1" lang="ja-JP" altLang="en-US" sz="800" dirty="0">
                          <a:solidFill>
                            <a:schemeClr val="tx1"/>
                          </a:solidFill>
                          <a:latin typeface="ＭＳ 明朝" panose="02020609040205080304" pitchFamily="17" charset="-128"/>
                          <a:ea typeface="ＭＳ 明朝" panose="02020609040205080304" pitchFamily="17" charset="-128"/>
                        </a:rPr>
                        <a:t>回開催</a:t>
                      </a:r>
                      <a:r>
                        <a:rPr kumimoji="1" lang="en-US" altLang="ja-JP" sz="800" dirty="0">
                          <a:solidFill>
                            <a:schemeClr val="tx1"/>
                          </a:solidFill>
                          <a:latin typeface="ＭＳ 明朝" panose="02020609040205080304" pitchFamily="17" charset="-128"/>
                          <a:ea typeface="ＭＳ 明朝" panose="02020609040205080304" pitchFamily="17" charset="-128"/>
                        </a:rPr>
                        <a:t>)</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17" name="テキスト ボックス 16">
            <a:extLst>
              <a:ext uri="{FF2B5EF4-FFF2-40B4-BE49-F238E27FC236}">
                <a16:creationId xmlns:a16="http://schemas.microsoft.com/office/drawing/2014/main" id="{B8CF1D2E-E0F2-0F14-3674-BBB66043F1E0}"/>
              </a:ext>
            </a:extLst>
          </p:cNvPr>
          <p:cNvSpPr txBox="1">
            <a:spLocks/>
          </p:cNvSpPr>
          <p:nvPr/>
        </p:nvSpPr>
        <p:spPr>
          <a:xfrm>
            <a:off x="164682" y="5386826"/>
            <a:ext cx="2285241"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今後の実施方法</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プロセス</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の改善案、目標</a:t>
            </a:r>
          </a:p>
        </p:txBody>
      </p:sp>
      <p:graphicFrame>
        <p:nvGraphicFramePr>
          <p:cNvPr id="18" name="表 17">
            <a:extLst>
              <a:ext uri="{FF2B5EF4-FFF2-40B4-BE49-F238E27FC236}">
                <a16:creationId xmlns:a16="http://schemas.microsoft.com/office/drawing/2014/main" id="{944D93F7-203C-DEC2-4778-E60D0C270E7A}"/>
              </a:ext>
            </a:extLst>
          </p:cNvPr>
          <p:cNvGraphicFramePr>
            <a:graphicFrameLocks noGrp="1"/>
          </p:cNvGraphicFramePr>
          <p:nvPr>
            <p:extLst>
              <p:ext uri="{D42A27DB-BD31-4B8C-83A1-F6EECF244321}">
                <p14:modId xmlns:p14="http://schemas.microsoft.com/office/powerpoint/2010/main" val="2178922143"/>
              </p:ext>
            </p:extLst>
          </p:nvPr>
        </p:nvGraphicFramePr>
        <p:xfrm>
          <a:off x="165100" y="5594529"/>
          <a:ext cx="6228000" cy="540000"/>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・現在までの実施方法に加え、指定された日程に来庁するのが難しい方に対しては、次回の日程を案内し、特定保健指導を実施できる  ように促す。日程の都合がつかない等指導を受けることができなかった方に対しては、来所により結果を返却し、必ず個人面談を</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marL="108000" indent="-108000"/>
                      <a:r>
                        <a:rPr kumimoji="1" lang="en-US" altLang="ja-JP" sz="800" dirty="0">
                          <a:solidFill>
                            <a:schemeClr val="tx1"/>
                          </a:solidFill>
                          <a:latin typeface="ＭＳ 明朝" panose="02020609040205080304" pitchFamily="17" charset="-128"/>
                          <a:ea typeface="ＭＳ 明朝" panose="02020609040205080304" pitchFamily="17" charset="-128"/>
                        </a:rPr>
                        <a:t>  </a:t>
                      </a:r>
                      <a:r>
                        <a:rPr kumimoji="1" lang="ja-JP" altLang="en-US" sz="800" dirty="0">
                          <a:solidFill>
                            <a:schemeClr val="tx1"/>
                          </a:solidFill>
                          <a:latin typeface="ＭＳ 明朝" panose="02020609040205080304" pitchFamily="17" charset="-128"/>
                          <a:ea typeface="ＭＳ 明朝" panose="02020609040205080304" pitchFamily="17" charset="-128"/>
                        </a:rPr>
                        <a:t>行う。</a:t>
                      </a: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19" name="テキスト ボックス 18">
            <a:extLst>
              <a:ext uri="{FF2B5EF4-FFF2-40B4-BE49-F238E27FC236}">
                <a16:creationId xmlns:a16="http://schemas.microsoft.com/office/drawing/2014/main" id="{2630AB44-5C46-A285-877F-DC24884D37BC}"/>
              </a:ext>
            </a:extLst>
          </p:cNvPr>
          <p:cNvSpPr txBox="1">
            <a:spLocks/>
          </p:cNvSpPr>
          <p:nvPr/>
        </p:nvSpPr>
        <p:spPr>
          <a:xfrm>
            <a:off x="165100" y="6148081"/>
            <a:ext cx="2054409"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現在までの実施体制</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ストラクチャー</a:t>
            </a:r>
            <a:r>
              <a:rPr kumimoji="1" lang="en-US" altLang="ja-JP" sz="900" dirty="0">
                <a:latin typeface="ＭＳ 明朝" panose="02020609040205080304" pitchFamily="17" charset="-128"/>
                <a:ea typeface="ＭＳ 明朝" panose="02020609040205080304" pitchFamily="17" charset="-128"/>
              </a:rPr>
              <a:t>)</a:t>
            </a:r>
            <a:endParaRPr kumimoji="1" lang="ja-JP" altLang="en-US" sz="900" dirty="0">
              <a:latin typeface="ＭＳ 明朝" panose="02020609040205080304" pitchFamily="17" charset="-128"/>
              <a:ea typeface="ＭＳ 明朝" panose="02020609040205080304" pitchFamily="17" charset="-128"/>
            </a:endParaRPr>
          </a:p>
        </p:txBody>
      </p:sp>
      <p:graphicFrame>
        <p:nvGraphicFramePr>
          <p:cNvPr id="20" name="表 19">
            <a:extLst>
              <a:ext uri="{FF2B5EF4-FFF2-40B4-BE49-F238E27FC236}">
                <a16:creationId xmlns:a16="http://schemas.microsoft.com/office/drawing/2014/main" id="{F1042DE4-3E24-0162-2EAF-FE404E68E274}"/>
              </a:ext>
            </a:extLst>
          </p:cNvPr>
          <p:cNvGraphicFramePr>
            <a:graphicFrameLocks noGrp="1"/>
          </p:cNvGraphicFramePr>
          <p:nvPr>
            <p:extLst>
              <p:ext uri="{D42A27DB-BD31-4B8C-83A1-F6EECF244321}">
                <p14:modId xmlns:p14="http://schemas.microsoft.com/office/powerpoint/2010/main" val="2894411943"/>
              </p:ext>
            </p:extLst>
          </p:nvPr>
        </p:nvGraphicFramePr>
        <p:xfrm>
          <a:off x="165100" y="6379703"/>
          <a:ext cx="6228000" cy="540000"/>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・健康福祉課</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保健センター</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は、関係機関との連絡調整や案内文書作成、結果説明会開催等の事業事務を担当している。</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　なお、実際の保健指導については委託医療機関の専門職により行う。</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・住民課保険年金係は予算編成を担当している。</a:t>
                      </a: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21" name="テキスト ボックス 20">
            <a:extLst>
              <a:ext uri="{FF2B5EF4-FFF2-40B4-BE49-F238E27FC236}">
                <a16:creationId xmlns:a16="http://schemas.microsoft.com/office/drawing/2014/main" id="{BEA93CC0-4056-83CA-FF97-C62EE67C6DAF}"/>
              </a:ext>
            </a:extLst>
          </p:cNvPr>
          <p:cNvSpPr txBox="1">
            <a:spLocks/>
          </p:cNvSpPr>
          <p:nvPr/>
        </p:nvSpPr>
        <p:spPr>
          <a:xfrm>
            <a:off x="165100" y="6924826"/>
            <a:ext cx="2631490"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今後の実施体制</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ストラクチャー</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の改善案、目標</a:t>
            </a:r>
          </a:p>
        </p:txBody>
      </p:sp>
      <p:graphicFrame>
        <p:nvGraphicFramePr>
          <p:cNvPr id="22" name="表 21">
            <a:extLst>
              <a:ext uri="{FF2B5EF4-FFF2-40B4-BE49-F238E27FC236}">
                <a16:creationId xmlns:a16="http://schemas.microsoft.com/office/drawing/2014/main" id="{A73D3264-B51B-4C21-16E8-FE85DED8E254}"/>
              </a:ext>
            </a:extLst>
          </p:cNvPr>
          <p:cNvGraphicFramePr>
            <a:graphicFrameLocks noGrp="1"/>
          </p:cNvGraphicFramePr>
          <p:nvPr>
            <p:extLst>
              <p:ext uri="{D42A27DB-BD31-4B8C-83A1-F6EECF244321}">
                <p14:modId xmlns:p14="http://schemas.microsoft.com/office/powerpoint/2010/main" val="4266252291"/>
              </p:ext>
            </p:extLst>
          </p:nvPr>
        </p:nvGraphicFramePr>
        <p:xfrm>
          <a:off x="165100" y="7155480"/>
          <a:ext cx="6228000" cy="540000"/>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・健康福祉課</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保健センター</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は、関係機関との打合せ等連絡調整や案内文書作成、結果説明会開催等の事業事務を担当する。</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　なお、実際の保健指導については委託医療機関の専門職により行う。</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・住民課保険年金係は予算編成を担当する。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23" name="テキスト ボックス 22">
            <a:extLst>
              <a:ext uri="{FF2B5EF4-FFF2-40B4-BE49-F238E27FC236}">
                <a16:creationId xmlns:a16="http://schemas.microsoft.com/office/drawing/2014/main" id="{F17C449C-702C-5F54-1226-3375D1FF9ECC}"/>
              </a:ext>
            </a:extLst>
          </p:cNvPr>
          <p:cNvSpPr txBox="1">
            <a:spLocks/>
          </p:cNvSpPr>
          <p:nvPr/>
        </p:nvSpPr>
        <p:spPr>
          <a:xfrm>
            <a:off x="165100" y="7701480"/>
            <a:ext cx="553998"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評価計画</a:t>
            </a:r>
          </a:p>
        </p:txBody>
      </p:sp>
      <p:graphicFrame>
        <p:nvGraphicFramePr>
          <p:cNvPr id="6" name="表 5">
            <a:extLst>
              <a:ext uri="{FF2B5EF4-FFF2-40B4-BE49-F238E27FC236}">
                <a16:creationId xmlns:a16="http://schemas.microsoft.com/office/drawing/2014/main" id="{D904F0BF-D15D-4BF4-E191-FBF2BE09B9F3}"/>
              </a:ext>
            </a:extLst>
          </p:cNvPr>
          <p:cNvGraphicFramePr>
            <a:graphicFrameLocks noGrp="1"/>
          </p:cNvGraphicFramePr>
          <p:nvPr>
            <p:extLst>
              <p:ext uri="{D42A27DB-BD31-4B8C-83A1-F6EECF244321}">
                <p14:modId xmlns:p14="http://schemas.microsoft.com/office/powerpoint/2010/main" val="957445674"/>
              </p:ext>
            </p:extLst>
          </p:nvPr>
        </p:nvGraphicFramePr>
        <p:xfrm>
          <a:off x="165099" y="2457493"/>
          <a:ext cx="6227997" cy="1440000"/>
        </p:xfrm>
        <a:graphic>
          <a:graphicData uri="http://schemas.openxmlformats.org/drawingml/2006/table">
            <a:tbl>
              <a:tblPr firstRow="1" bandRow="1">
                <a:tableStyleId>{2D5ABB26-0587-4C30-8999-92F81FD0307C}</a:tableStyleId>
              </a:tblPr>
              <a:tblGrid>
                <a:gridCol w="666096">
                  <a:extLst>
                    <a:ext uri="{9D8B030D-6E8A-4147-A177-3AD203B41FA5}">
                      <a16:colId xmlns:a16="http://schemas.microsoft.com/office/drawing/2014/main" val="628977758"/>
                    </a:ext>
                  </a:extLst>
                </a:gridCol>
                <a:gridCol w="1616804">
                  <a:extLst>
                    <a:ext uri="{9D8B030D-6E8A-4147-A177-3AD203B41FA5}">
                      <a16:colId xmlns:a16="http://schemas.microsoft.com/office/drawing/2014/main" val="536128065"/>
                    </a:ext>
                  </a:extLst>
                </a:gridCol>
                <a:gridCol w="681228">
                  <a:extLst>
                    <a:ext uri="{9D8B030D-6E8A-4147-A177-3AD203B41FA5}">
                      <a16:colId xmlns:a16="http://schemas.microsoft.com/office/drawing/2014/main" val="3102647825"/>
                    </a:ext>
                  </a:extLst>
                </a:gridCol>
                <a:gridCol w="466267">
                  <a:extLst>
                    <a:ext uri="{9D8B030D-6E8A-4147-A177-3AD203B41FA5}">
                      <a16:colId xmlns:a16="http://schemas.microsoft.com/office/drawing/2014/main" val="2998558973"/>
                    </a:ext>
                  </a:extLst>
                </a:gridCol>
                <a:gridCol w="466267">
                  <a:extLst>
                    <a:ext uri="{9D8B030D-6E8A-4147-A177-3AD203B41FA5}">
                      <a16:colId xmlns:a16="http://schemas.microsoft.com/office/drawing/2014/main" val="3577496933"/>
                    </a:ext>
                  </a:extLst>
                </a:gridCol>
                <a:gridCol w="466267">
                  <a:extLst>
                    <a:ext uri="{9D8B030D-6E8A-4147-A177-3AD203B41FA5}">
                      <a16:colId xmlns:a16="http://schemas.microsoft.com/office/drawing/2014/main" val="1501818452"/>
                    </a:ext>
                  </a:extLst>
                </a:gridCol>
                <a:gridCol w="466267">
                  <a:extLst>
                    <a:ext uri="{9D8B030D-6E8A-4147-A177-3AD203B41FA5}">
                      <a16:colId xmlns:a16="http://schemas.microsoft.com/office/drawing/2014/main" val="2799363557"/>
                    </a:ext>
                  </a:extLst>
                </a:gridCol>
                <a:gridCol w="466267">
                  <a:extLst>
                    <a:ext uri="{9D8B030D-6E8A-4147-A177-3AD203B41FA5}">
                      <a16:colId xmlns:a16="http://schemas.microsoft.com/office/drawing/2014/main" val="3016687351"/>
                    </a:ext>
                  </a:extLst>
                </a:gridCol>
                <a:gridCol w="466267">
                  <a:extLst>
                    <a:ext uri="{9D8B030D-6E8A-4147-A177-3AD203B41FA5}">
                      <a16:colId xmlns:a16="http://schemas.microsoft.com/office/drawing/2014/main" val="1616226061"/>
                    </a:ext>
                  </a:extLst>
                </a:gridCol>
                <a:gridCol w="466267">
                  <a:extLst>
                    <a:ext uri="{9D8B030D-6E8A-4147-A177-3AD203B41FA5}">
                      <a16:colId xmlns:a16="http://schemas.microsoft.com/office/drawing/2014/main" val="4146116115"/>
                    </a:ext>
                  </a:extLst>
                </a:gridCol>
              </a:tblGrid>
              <a:tr h="288000">
                <a:tc rowSpan="2">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rowSpan="2">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評価指標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rowSpan="2">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ベース</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ライン</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(2019</a:t>
                      </a:r>
                      <a:r>
                        <a:rPr kumimoji="1" lang="ja-JP" altLang="en-US" sz="800" dirty="0">
                          <a:solidFill>
                            <a:schemeClr val="tx1"/>
                          </a:solidFill>
                          <a:latin typeface="ＭＳ 明朝" panose="02020609040205080304" pitchFamily="17" charset="-128"/>
                          <a:ea typeface="ＭＳ 明朝" panose="02020609040205080304" pitchFamily="17" charset="-128"/>
                        </a:rPr>
                        <a:t>年度</a:t>
                      </a:r>
                      <a:r>
                        <a:rPr kumimoji="1" lang="en-US" altLang="ja-JP" sz="800" dirty="0">
                          <a:solidFill>
                            <a:schemeClr val="tx1"/>
                          </a:solidFill>
                          <a:latin typeface="ＭＳ 明朝" panose="02020609040205080304" pitchFamily="17" charset="-128"/>
                          <a:ea typeface="ＭＳ 明朝" panose="02020609040205080304" pitchFamily="17" charset="-128"/>
                        </a:rPr>
                        <a:t>)</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計画策定</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時実績</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gridSpan="6">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目標値</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244494"/>
                  </a:ext>
                </a:extLst>
              </a:tr>
              <a:tr h="288000">
                <a:tc vMerge="1">
                  <a:txBody>
                    <a:bodyPr/>
                    <a:lstStyle/>
                    <a:p>
                      <a:pPr algn="ct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2022</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(R4)</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2024</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(R6)</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2025</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(R7)</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2026</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(R8)</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2027</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(R9)</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2028</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(R10)</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2029</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(R11)</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extLst>
                  <a:ext uri="{0D108BD9-81ED-4DB2-BD59-A6C34878D82A}">
                    <a16:rowId xmlns:a16="http://schemas.microsoft.com/office/drawing/2014/main" val="216579070"/>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アウトカム</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成果</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実施率</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52.1</a:t>
                      </a: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63.5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65.0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66.0 </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67.0 </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68.0 </a:t>
                      </a:r>
                    </a:p>
                  </a:txBody>
                  <a:tcPr marL="36000" marR="36000" marT="36000" marB="3600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69.0 </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70.0 </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1128222"/>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アウトカム</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成果</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特定保健指導による特定保健指導対象者の減少率</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14.0</a:t>
                      </a: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22.4</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24.4</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25.4</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26.4</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27.4</a:t>
                      </a:r>
                    </a:p>
                  </a:txBody>
                  <a:tcPr marL="36000" marR="36000" marT="36000" marB="3600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28.4</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29.4</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8710224"/>
                  </a:ext>
                </a:extLst>
              </a:tr>
            </a:tbl>
          </a:graphicData>
        </a:graphic>
      </p:graphicFrame>
      <p:graphicFrame>
        <p:nvGraphicFramePr>
          <p:cNvPr id="25" name="表 24">
            <a:extLst>
              <a:ext uri="{FF2B5EF4-FFF2-40B4-BE49-F238E27FC236}">
                <a16:creationId xmlns:a16="http://schemas.microsoft.com/office/drawing/2014/main" id="{6D7E0D87-3BF7-630A-BEE2-9FF9DA1A999D}"/>
              </a:ext>
            </a:extLst>
          </p:cNvPr>
          <p:cNvGraphicFramePr>
            <a:graphicFrameLocks noGrp="1"/>
          </p:cNvGraphicFramePr>
          <p:nvPr>
            <p:extLst>
              <p:ext uri="{D42A27DB-BD31-4B8C-83A1-F6EECF244321}">
                <p14:modId xmlns:p14="http://schemas.microsoft.com/office/powerpoint/2010/main" val="1338480908"/>
              </p:ext>
            </p:extLst>
          </p:nvPr>
        </p:nvGraphicFramePr>
        <p:xfrm>
          <a:off x="165099" y="3979209"/>
          <a:ext cx="6228000" cy="648000"/>
        </p:xfrm>
        <a:graphic>
          <a:graphicData uri="http://schemas.openxmlformats.org/drawingml/2006/table">
            <a:tbl>
              <a:tblPr firstRow="1" bandRow="1">
                <a:tableStyleId>{2D5ABB26-0587-4C30-8999-92F81FD0307C}</a:tableStyleId>
              </a:tblPr>
              <a:tblGrid>
                <a:gridCol w="1008000">
                  <a:extLst>
                    <a:ext uri="{9D8B030D-6E8A-4147-A177-3AD203B41FA5}">
                      <a16:colId xmlns:a16="http://schemas.microsoft.com/office/drawing/2014/main" val="2752290969"/>
                    </a:ext>
                  </a:extLst>
                </a:gridCol>
                <a:gridCol w="5220000">
                  <a:extLst>
                    <a:ext uri="{9D8B030D-6E8A-4147-A177-3AD203B41FA5}">
                      <a16:colId xmlns:a16="http://schemas.microsoft.com/office/drawing/2014/main" val="2714697364"/>
                    </a:ext>
                  </a:extLst>
                </a:gridCol>
              </a:tblGrid>
              <a:tr h="648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目標を達成するため</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の主な戦略</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対象者には個別通知を行い、初回面接･中間評価･最終評価の特定保健指導を委託医療機関により行っている。</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適宜健康教室や健康相談へもつなぎ、フォローできる体制を作っている。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graphicFrame>
        <p:nvGraphicFramePr>
          <p:cNvPr id="9" name="表 8">
            <a:extLst>
              <a:ext uri="{FF2B5EF4-FFF2-40B4-BE49-F238E27FC236}">
                <a16:creationId xmlns:a16="http://schemas.microsoft.com/office/drawing/2014/main" id="{5BCD7FC2-AF19-2250-994F-CD335E7EE1AA}"/>
              </a:ext>
            </a:extLst>
          </p:cNvPr>
          <p:cNvGraphicFramePr>
            <a:graphicFrameLocks noGrp="1"/>
          </p:cNvGraphicFramePr>
          <p:nvPr>
            <p:extLst>
              <p:ext uri="{D42A27DB-BD31-4B8C-83A1-F6EECF244321}">
                <p14:modId xmlns:p14="http://schemas.microsoft.com/office/powerpoint/2010/main" val="3404107674"/>
              </p:ext>
            </p:extLst>
          </p:nvPr>
        </p:nvGraphicFramePr>
        <p:xfrm>
          <a:off x="165100" y="7942408"/>
          <a:ext cx="6228000" cy="540000"/>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540000">
                <a:tc>
                  <a:txBody>
                    <a:bodyPr/>
                    <a:lstStyle/>
                    <a:p>
                      <a:pPr marL="0" indent="0"/>
                      <a:r>
                        <a:rPr kumimoji="1" lang="ja-JP" altLang="en-US" sz="800" dirty="0">
                          <a:solidFill>
                            <a:schemeClr val="tx1"/>
                          </a:solidFill>
                          <a:latin typeface="ＭＳ 明朝" panose="02020609040205080304" pitchFamily="17" charset="-128"/>
                          <a:ea typeface="ＭＳ 明朝" panose="02020609040205080304" pitchFamily="17" charset="-128"/>
                        </a:rPr>
                        <a:t>当年度の特定保健指導終了後、委託業者により指導実績結果やアンケートの集計結果について報告書が作成される。</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marL="0" indent="0"/>
                      <a:r>
                        <a:rPr kumimoji="1" lang="ja-JP" altLang="en-US" sz="800" dirty="0">
                          <a:solidFill>
                            <a:schemeClr val="tx1"/>
                          </a:solidFill>
                          <a:latin typeface="ＭＳ 明朝" panose="02020609040205080304" pitchFamily="17" charset="-128"/>
                          <a:ea typeface="ＭＳ 明朝" panose="02020609040205080304" pitchFamily="17" charset="-128"/>
                        </a:rPr>
                        <a:t>その報告書や、特定保健指導に係る法定報告値を元に事業評価を行い、委託業者と打合せを行い次年度の事業に生かしている。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4" name="スライド番号プレースホルダー 3">
            <a:extLst>
              <a:ext uri="{FF2B5EF4-FFF2-40B4-BE49-F238E27FC236}">
                <a16:creationId xmlns:a16="http://schemas.microsoft.com/office/drawing/2014/main" id="{EC18107B-9CE0-3B2D-7EBB-2AC40AA3A6C4}"/>
              </a:ext>
            </a:extLst>
          </p:cNvPr>
          <p:cNvSpPr>
            <a:spLocks noGrp="1"/>
          </p:cNvSpPr>
          <p:nvPr>
            <p:ph type="sldNum" sz="quarter" idx="4"/>
          </p:nvPr>
        </p:nvSpPr>
        <p:spPr/>
        <p:txBody>
          <a:bodyPr/>
          <a:lstStyle/>
          <a:p>
            <a:fld id="{420EA04B-0610-44E1-BBA9-CB539F9A7CEB}" type="slidenum">
              <a:rPr lang="ja-JP" altLang="en-US" sz="1000" smtClean="0"/>
              <a:pPr/>
              <a:t>50</a:t>
            </a:fld>
            <a:endParaRPr lang="ja-JP" altLang="en-US" sz="1000" dirty="0"/>
          </a:p>
        </p:txBody>
      </p:sp>
      <p:sp>
        <p:nvSpPr>
          <p:cNvPr id="2" name="テキスト ボックス 1">
            <a:extLst>
              <a:ext uri="{FF2B5EF4-FFF2-40B4-BE49-F238E27FC236}">
                <a16:creationId xmlns:a16="http://schemas.microsoft.com/office/drawing/2014/main" id="{E6605A86-7870-1B7D-3B44-81A90888C061}"/>
              </a:ext>
            </a:extLst>
          </p:cNvPr>
          <p:cNvSpPr txBox="1"/>
          <p:nvPr/>
        </p:nvSpPr>
        <p:spPr>
          <a:xfrm>
            <a:off x="3568937" y="2236614"/>
            <a:ext cx="2862322" cy="215444"/>
          </a:xfrm>
          <a:prstGeom prst="rect">
            <a:avLst/>
          </a:prstGeom>
          <a:noFill/>
          <a:ln>
            <a:noFill/>
          </a:ln>
        </p:spPr>
        <p:txBody>
          <a:bodyPr wrap="none" lIns="0" rtlCol="0">
            <a:spAutoFit/>
          </a:bodyPr>
          <a:lstStyle/>
          <a:p>
            <a:pPr algn="r"/>
            <a:r>
              <a:rPr kumimoji="1" lang="en-US" altLang="ja-JP" sz="800" dirty="0">
                <a:latin typeface="ＭＳ 明朝" panose="02020609040205080304" pitchFamily="17" charset="-128"/>
                <a:ea typeface="ＭＳ 明朝" panose="02020609040205080304" pitchFamily="17" charset="-128"/>
              </a:rPr>
              <a:t>※</a:t>
            </a:r>
            <a:r>
              <a:rPr kumimoji="1" lang="ja-JP" altLang="en-US" sz="800" dirty="0">
                <a:latin typeface="ＭＳ 明朝" panose="02020609040205080304" pitchFamily="17" charset="-128"/>
                <a:ea typeface="ＭＳ 明朝" panose="02020609040205080304" pitchFamily="17" charset="-128"/>
              </a:rPr>
              <a:t>太枠の</a:t>
            </a:r>
            <a:r>
              <a:rPr kumimoji="1" lang="en-US" altLang="ja-JP" sz="800" dirty="0">
                <a:latin typeface="ＭＳ 明朝" panose="02020609040205080304" pitchFamily="17" charset="-128"/>
                <a:ea typeface="ＭＳ 明朝" panose="02020609040205080304" pitchFamily="17" charset="-128"/>
              </a:rPr>
              <a:t>2026</a:t>
            </a:r>
            <a:r>
              <a:rPr kumimoji="1" lang="ja-JP" altLang="en-US" sz="800" dirty="0">
                <a:latin typeface="ＭＳ 明朝" panose="02020609040205080304" pitchFamily="17" charset="-128"/>
                <a:ea typeface="ＭＳ 明朝" panose="02020609040205080304" pitchFamily="17" charset="-128"/>
              </a:rPr>
              <a:t>年度は中間評価年度、</a:t>
            </a:r>
            <a:r>
              <a:rPr kumimoji="1" lang="en-US" altLang="ja-JP" sz="800" dirty="0">
                <a:latin typeface="ＭＳ 明朝" panose="02020609040205080304" pitchFamily="17" charset="-128"/>
                <a:ea typeface="ＭＳ 明朝" panose="02020609040205080304" pitchFamily="17" charset="-128"/>
              </a:rPr>
              <a:t>2029</a:t>
            </a:r>
            <a:r>
              <a:rPr kumimoji="1" lang="ja-JP" altLang="en-US" sz="800" dirty="0">
                <a:latin typeface="ＭＳ 明朝" panose="02020609040205080304" pitchFamily="17" charset="-128"/>
                <a:ea typeface="ＭＳ 明朝" panose="02020609040205080304" pitchFamily="17" charset="-128"/>
              </a:rPr>
              <a:t>年度は最終評価年度</a:t>
            </a:r>
          </a:p>
        </p:txBody>
      </p:sp>
      <p:sp>
        <p:nvSpPr>
          <p:cNvPr id="10" name="テキスト ボックス 9">
            <a:extLst>
              <a:ext uri="{FF2B5EF4-FFF2-40B4-BE49-F238E27FC236}">
                <a16:creationId xmlns:a16="http://schemas.microsoft.com/office/drawing/2014/main" id="{3A26BAFE-BFD7-01F9-22D1-CB230F5CEE31}"/>
              </a:ext>
            </a:extLst>
          </p:cNvPr>
          <p:cNvSpPr txBox="1"/>
          <p:nvPr/>
        </p:nvSpPr>
        <p:spPr>
          <a:xfrm>
            <a:off x="185647" y="2206887"/>
            <a:ext cx="669414"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今後の目標</a:t>
            </a:r>
          </a:p>
        </p:txBody>
      </p:sp>
      <p:sp>
        <p:nvSpPr>
          <p:cNvPr id="11" name="テキスト ボックス 10">
            <a:extLst>
              <a:ext uri="{FF2B5EF4-FFF2-40B4-BE49-F238E27FC236}">
                <a16:creationId xmlns:a16="http://schemas.microsoft.com/office/drawing/2014/main" id="{AD844C16-CB0D-99F5-DECB-B2F3C86C9EC9}"/>
              </a:ext>
            </a:extLst>
          </p:cNvPr>
          <p:cNvSpPr txBox="1">
            <a:spLocks/>
          </p:cNvSpPr>
          <p:nvPr/>
        </p:nvSpPr>
        <p:spPr>
          <a:xfrm>
            <a:off x="166210" y="4636626"/>
            <a:ext cx="1708160"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現在までの実施方法</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プロセス</a:t>
            </a:r>
            <a:r>
              <a:rPr kumimoji="1" lang="en-US" altLang="ja-JP" sz="900" dirty="0">
                <a:latin typeface="ＭＳ 明朝" panose="02020609040205080304" pitchFamily="17" charset="-128"/>
                <a:ea typeface="ＭＳ 明朝" panose="02020609040205080304" pitchFamily="17" charset="-128"/>
              </a:rPr>
              <a:t>)</a:t>
            </a:r>
            <a:endParaRPr kumimoji="1" lang="ja-JP" altLang="en-US" sz="9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5879752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4">
            <a:extLst>
              <a:ext uri="{FF2B5EF4-FFF2-40B4-BE49-F238E27FC236}">
                <a16:creationId xmlns:a16="http://schemas.microsoft.com/office/drawing/2014/main" id="{5BDACD13-4110-2F9C-19C9-F2D3A9E84838}"/>
              </a:ext>
            </a:extLst>
          </p:cNvPr>
          <p:cNvGraphicFramePr>
            <a:graphicFrameLocks noGrp="1" noChangeAspect="1"/>
          </p:cNvGraphicFramePr>
          <p:nvPr>
            <p:extLst>
              <p:ext uri="{D42A27DB-BD31-4B8C-83A1-F6EECF244321}">
                <p14:modId xmlns:p14="http://schemas.microsoft.com/office/powerpoint/2010/main" val="3593401446"/>
              </p:ext>
            </p:extLst>
          </p:nvPr>
        </p:nvGraphicFramePr>
        <p:xfrm>
          <a:off x="165100" y="456179"/>
          <a:ext cx="6228000" cy="370840"/>
        </p:xfrm>
        <a:graphic>
          <a:graphicData uri="http://schemas.openxmlformats.org/drawingml/2006/table">
            <a:tbl>
              <a:tblPr firstRow="1" bandRow="1">
                <a:tableStyleId>{5C22544A-7EE6-4342-B048-85BDC9FD1C3A}</a:tableStyleId>
              </a:tblPr>
              <a:tblGrid>
                <a:gridCol w="6228000">
                  <a:extLst>
                    <a:ext uri="{9D8B030D-6E8A-4147-A177-3AD203B41FA5}">
                      <a16:colId xmlns:a16="http://schemas.microsoft.com/office/drawing/2014/main" val="220024530"/>
                    </a:ext>
                  </a:extLst>
                </a:gridCol>
              </a:tblGrid>
              <a:tr h="370840">
                <a:tc>
                  <a:txBody>
                    <a:bodyPr/>
                    <a:lstStyle/>
                    <a:p>
                      <a:r>
                        <a:rPr kumimoji="1" lang="ja-JP" altLang="en-US" sz="1200" dirty="0">
                          <a:solidFill>
                            <a:schemeClr val="bg1"/>
                          </a:solidFill>
                          <a:latin typeface="ＭＳ 明朝" panose="02020609040205080304" pitchFamily="17" charset="-128"/>
                          <a:ea typeface="ＭＳ 明朝" panose="02020609040205080304" pitchFamily="17" charset="-128"/>
                        </a:rPr>
                        <a:t>事業番号：③　</a:t>
                      </a:r>
                      <a:r>
                        <a:rPr kumimoji="1" lang="zh-TW" altLang="en-US" sz="1200" dirty="0">
                          <a:solidFill>
                            <a:schemeClr val="bg1"/>
                          </a:solidFill>
                          <a:latin typeface="ＭＳ 明朝" panose="02020609040205080304" pitchFamily="17" charset="-128"/>
                          <a:ea typeface="ＭＳ 明朝" panose="02020609040205080304" pitchFamily="17" charset="-128"/>
                        </a:rPr>
                        <a:t>生活習慣病予防事業</a:t>
                      </a:r>
                      <a:endParaRPr kumimoji="1" lang="ja-JP" altLang="en-US" sz="1200" dirty="0">
                        <a:solidFill>
                          <a:schemeClr val="bg1"/>
                        </a:solidFill>
                        <a:latin typeface="ＭＳ 明朝" panose="02020609040205080304" pitchFamily="17" charset="-128"/>
                        <a:ea typeface="ＭＳ 明朝" panose="02020609040205080304" pitchFamily="17"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605516327"/>
                  </a:ext>
                </a:extLst>
              </a:tr>
            </a:tbl>
          </a:graphicData>
        </a:graphic>
      </p:graphicFrame>
      <p:graphicFrame>
        <p:nvGraphicFramePr>
          <p:cNvPr id="5" name="表 4">
            <a:extLst>
              <a:ext uri="{FF2B5EF4-FFF2-40B4-BE49-F238E27FC236}">
                <a16:creationId xmlns:a16="http://schemas.microsoft.com/office/drawing/2014/main" id="{B6B27A33-6D33-0735-7B3B-11116BA2F4C2}"/>
              </a:ext>
            </a:extLst>
          </p:cNvPr>
          <p:cNvGraphicFramePr>
            <a:graphicFrameLocks noGrp="1" noChangeAspect="1"/>
          </p:cNvGraphicFramePr>
          <p:nvPr>
            <p:extLst>
              <p:ext uri="{D42A27DB-BD31-4B8C-83A1-F6EECF244321}">
                <p14:modId xmlns:p14="http://schemas.microsoft.com/office/powerpoint/2010/main" val="864152555"/>
              </p:ext>
            </p:extLst>
          </p:nvPr>
        </p:nvGraphicFramePr>
        <p:xfrm>
          <a:off x="165099" y="907077"/>
          <a:ext cx="6228000" cy="1388090"/>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4267865604"/>
                    </a:ext>
                  </a:extLst>
                </a:gridCol>
                <a:gridCol w="5328000">
                  <a:extLst>
                    <a:ext uri="{9D8B030D-6E8A-4147-A177-3AD203B41FA5}">
                      <a16:colId xmlns:a16="http://schemas.microsoft.com/office/drawing/2014/main" val="4198036526"/>
                    </a:ext>
                  </a:extLst>
                </a:gridCol>
              </a:tblGrid>
              <a:tr h="414205">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事業の目的</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被保険者の生活習慣病の予防と健康維持向上･疾病の早期発見や早期治療</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5008851"/>
                  </a:ext>
                </a:extLst>
              </a:tr>
              <a:tr h="414205">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対象者</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全町民</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2178031"/>
                  </a:ext>
                </a:extLst>
              </a:tr>
              <a:tr h="467591">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現在までの</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事業結果</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健診の結果説明会にて健診結果を手渡ししながら返却しているため、精密検査の勧奨を一度対面で行い、その後の精密検査を受けていない方に対し電話やはがき、訪問等で勧奨を行っているためがん検診の精密検査受診率は徐々に伸びて来ている。また、健康教室や栄養教室、ボディチェンジスクールを開催しているが、コロナ渦により実施の見合わせ等もあり、開催数や参加者数は落ち込んでいる。</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6412005"/>
                  </a:ext>
                </a:extLst>
              </a:tr>
            </a:tbl>
          </a:graphicData>
        </a:graphic>
      </p:graphicFrame>
      <p:graphicFrame>
        <p:nvGraphicFramePr>
          <p:cNvPr id="13" name="表 12">
            <a:extLst>
              <a:ext uri="{FF2B5EF4-FFF2-40B4-BE49-F238E27FC236}">
                <a16:creationId xmlns:a16="http://schemas.microsoft.com/office/drawing/2014/main" id="{957D9A93-9674-29F1-BAAB-109806B8890B}"/>
              </a:ext>
            </a:extLst>
          </p:cNvPr>
          <p:cNvGraphicFramePr>
            <a:graphicFrameLocks noGrp="1"/>
          </p:cNvGraphicFramePr>
          <p:nvPr>
            <p:extLst>
              <p:ext uri="{D42A27DB-BD31-4B8C-83A1-F6EECF244321}">
                <p14:modId xmlns:p14="http://schemas.microsoft.com/office/powerpoint/2010/main" val="2132423993"/>
              </p:ext>
            </p:extLst>
          </p:nvPr>
        </p:nvGraphicFramePr>
        <p:xfrm>
          <a:off x="165099" y="5399278"/>
          <a:ext cx="6228000" cy="760071"/>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760071">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・がん検診精密検査受診率向上へ向けて、がん検診の精密検査対象者に対しては、初回勧奨として健診結果説明会の個別面談で結果を返却する際対面で勧奨を行っている。約</a:t>
                      </a:r>
                      <a:r>
                        <a:rPr kumimoji="1" lang="en-US" altLang="ja-JP" sz="800" dirty="0">
                          <a:solidFill>
                            <a:schemeClr val="tx1"/>
                          </a:solidFill>
                          <a:latin typeface="ＭＳ 明朝" panose="02020609040205080304" pitchFamily="17" charset="-128"/>
                          <a:ea typeface="ＭＳ 明朝" panose="02020609040205080304" pitchFamily="17" charset="-128"/>
                        </a:rPr>
                        <a:t>3</a:t>
                      </a:r>
                      <a:r>
                        <a:rPr kumimoji="1" lang="ja-JP" altLang="en-US" sz="800" dirty="0">
                          <a:solidFill>
                            <a:schemeClr val="tx1"/>
                          </a:solidFill>
                          <a:latin typeface="ＭＳ 明朝" panose="02020609040205080304" pitchFamily="17" charset="-128"/>
                          <a:ea typeface="ＭＳ 明朝" panose="02020609040205080304" pitchFamily="17" charset="-128"/>
                        </a:rPr>
                        <a:t>カ月後、健診機関から届く受診の結果を確認し、精密検査を受診していない方に対しては、再度電話や訪問･通知により勧奨した。</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・健康教室については、保健師の他に、栄養士による栄養教室やインストラクターによる運動教室、ボディチェンジスクールを開催し、生活習慣の改善や健康の維持増進につなげた。</a:t>
                      </a: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15" name="テキスト ボックス 14">
            <a:extLst>
              <a:ext uri="{FF2B5EF4-FFF2-40B4-BE49-F238E27FC236}">
                <a16:creationId xmlns:a16="http://schemas.microsoft.com/office/drawing/2014/main" id="{96C8364D-6D07-6F89-46BA-66C6CA225B2E}"/>
              </a:ext>
            </a:extLst>
          </p:cNvPr>
          <p:cNvSpPr txBox="1">
            <a:spLocks/>
          </p:cNvSpPr>
          <p:nvPr/>
        </p:nvSpPr>
        <p:spPr>
          <a:xfrm>
            <a:off x="164682" y="6170929"/>
            <a:ext cx="2285241"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今後の実施方法</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プロセス</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の改善案、目標</a:t>
            </a:r>
          </a:p>
        </p:txBody>
      </p:sp>
      <p:graphicFrame>
        <p:nvGraphicFramePr>
          <p:cNvPr id="16" name="表 15">
            <a:extLst>
              <a:ext uri="{FF2B5EF4-FFF2-40B4-BE49-F238E27FC236}">
                <a16:creationId xmlns:a16="http://schemas.microsoft.com/office/drawing/2014/main" id="{4A679E92-B8EC-EA85-04F1-B2D2755A176D}"/>
              </a:ext>
            </a:extLst>
          </p:cNvPr>
          <p:cNvGraphicFramePr>
            <a:graphicFrameLocks noGrp="1"/>
          </p:cNvGraphicFramePr>
          <p:nvPr>
            <p:extLst>
              <p:ext uri="{D42A27DB-BD31-4B8C-83A1-F6EECF244321}">
                <p14:modId xmlns:p14="http://schemas.microsoft.com/office/powerpoint/2010/main" val="3370874165"/>
              </p:ext>
            </p:extLst>
          </p:nvPr>
        </p:nvGraphicFramePr>
        <p:xfrm>
          <a:off x="165100" y="6400934"/>
          <a:ext cx="6228000" cy="434764"/>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434764">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・現在までの実施方法に加え、健康教室については、健康教室の開催回数を増やし参加機会を増やすことで、より多くの方の健康意識を高められるようにする。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17" name="テキスト ボックス 16">
            <a:extLst>
              <a:ext uri="{FF2B5EF4-FFF2-40B4-BE49-F238E27FC236}">
                <a16:creationId xmlns:a16="http://schemas.microsoft.com/office/drawing/2014/main" id="{0879ED8B-98F2-975F-6920-22EA9EE9D1E8}"/>
              </a:ext>
            </a:extLst>
          </p:cNvPr>
          <p:cNvSpPr txBox="1">
            <a:spLocks/>
          </p:cNvSpPr>
          <p:nvPr/>
        </p:nvSpPr>
        <p:spPr>
          <a:xfrm>
            <a:off x="165100" y="6849890"/>
            <a:ext cx="2054409"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現在までの実施体制</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ストラクチャー</a:t>
            </a:r>
            <a:r>
              <a:rPr kumimoji="1" lang="en-US" altLang="ja-JP" sz="900" dirty="0">
                <a:latin typeface="ＭＳ 明朝" panose="02020609040205080304" pitchFamily="17" charset="-128"/>
                <a:ea typeface="ＭＳ 明朝" panose="02020609040205080304" pitchFamily="17" charset="-128"/>
              </a:rPr>
              <a:t>)</a:t>
            </a:r>
            <a:endParaRPr kumimoji="1" lang="ja-JP" altLang="en-US" sz="900" dirty="0">
              <a:latin typeface="ＭＳ 明朝" panose="02020609040205080304" pitchFamily="17" charset="-128"/>
              <a:ea typeface="ＭＳ 明朝" panose="02020609040205080304" pitchFamily="17" charset="-128"/>
            </a:endParaRPr>
          </a:p>
        </p:txBody>
      </p:sp>
      <p:graphicFrame>
        <p:nvGraphicFramePr>
          <p:cNvPr id="18" name="表 17">
            <a:extLst>
              <a:ext uri="{FF2B5EF4-FFF2-40B4-BE49-F238E27FC236}">
                <a16:creationId xmlns:a16="http://schemas.microsoft.com/office/drawing/2014/main" id="{8F15556A-68A2-3B3E-3A97-1AF37E2919D4}"/>
              </a:ext>
            </a:extLst>
          </p:cNvPr>
          <p:cNvGraphicFramePr>
            <a:graphicFrameLocks noGrp="1"/>
          </p:cNvGraphicFramePr>
          <p:nvPr>
            <p:extLst>
              <p:ext uri="{D42A27DB-BD31-4B8C-83A1-F6EECF244321}">
                <p14:modId xmlns:p14="http://schemas.microsoft.com/office/powerpoint/2010/main" val="374195655"/>
              </p:ext>
            </p:extLst>
          </p:nvPr>
        </p:nvGraphicFramePr>
        <p:xfrm>
          <a:off x="165100" y="7081512"/>
          <a:ext cx="6228000" cy="434764"/>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434764">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・健康福祉課</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保健センター</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は、がん検診の精密検査受診勧奨に係る通知の作成や勧奨事務を行っている。</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・健康福祉課</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保健センター</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は、健康教室の開催について予算編成や計画の作成、開催等一連の事業実務を行っている。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graphicFrame>
        <p:nvGraphicFramePr>
          <p:cNvPr id="22" name="表 21">
            <a:extLst>
              <a:ext uri="{FF2B5EF4-FFF2-40B4-BE49-F238E27FC236}">
                <a16:creationId xmlns:a16="http://schemas.microsoft.com/office/drawing/2014/main" id="{B84D99ED-117C-7D01-41F6-842AF6F76B4F}"/>
              </a:ext>
            </a:extLst>
          </p:cNvPr>
          <p:cNvGraphicFramePr>
            <a:graphicFrameLocks noGrp="1"/>
          </p:cNvGraphicFramePr>
          <p:nvPr>
            <p:extLst>
              <p:ext uri="{D42A27DB-BD31-4B8C-83A1-F6EECF244321}">
                <p14:modId xmlns:p14="http://schemas.microsoft.com/office/powerpoint/2010/main" val="3017619934"/>
              </p:ext>
            </p:extLst>
          </p:nvPr>
        </p:nvGraphicFramePr>
        <p:xfrm>
          <a:off x="165099" y="2551803"/>
          <a:ext cx="6227997" cy="1872000"/>
        </p:xfrm>
        <a:graphic>
          <a:graphicData uri="http://schemas.openxmlformats.org/drawingml/2006/table">
            <a:tbl>
              <a:tblPr firstRow="1" bandRow="1">
                <a:tableStyleId>{2D5ABB26-0587-4C30-8999-92F81FD0307C}</a:tableStyleId>
              </a:tblPr>
              <a:tblGrid>
                <a:gridCol w="666096">
                  <a:extLst>
                    <a:ext uri="{9D8B030D-6E8A-4147-A177-3AD203B41FA5}">
                      <a16:colId xmlns:a16="http://schemas.microsoft.com/office/drawing/2014/main" val="628977758"/>
                    </a:ext>
                  </a:extLst>
                </a:gridCol>
                <a:gridCol w="1688812">
                  <a:extLst>
                    <a:ext uri="{9D8B030D-6E8A-4147-A177-3AD203B41FA5}">
                      <a16:colId xmlns:a16="http://schemas.microsoft.com/office/drawing/2014/main" val="536128065"/>
                    </a:ext>
                  </a:extLst>
                </a:gridCol>
                <a:gridCol w="609220">
                  <a:extLst>
                    <a:ext uri="{9D8B030D-6E8A-4147-A177-3AD203B41FA5}">
                      <a16:colId xmlns:a16="http://schemas.microsoft.com/office/drawing/2014/main" val="1818253557"/>
                    </a:ext>
                  </a:extLst>
                </a:gridCol>
                <a:gridCol w="466267">
                  <a:extLst>
                    <a:ext uri="{9D8B030D-6E8A-4147-A177-3AD203B41FA5}">
                      <a16:colId xmlns:a16="http://schemas.microsoft.com/office/drawing/2014/main" val="2998558973"/>
                    </a:ext>
                  </a:extLst>
                </a:gridCol>
                <a:gridCol w="466267">
                  <a:extLst>
                    <a:ext uri="{9D8B030D-6E8A-4147-A177-3AD203B41FA5}">
                      <a16:colId xmlns:a16="http://schemas.microsoft.com/office/drawing/2014/main" val="3577496933"/>
                    </a:ext>
                  </a:extLst>
                </a:gridCol>
                <a:gridCol w="466267">
                  <a:extLst>
                    <a:ext uri="{9D8B030D-6E8A-4147-A177-3AD203B41FA5}">
                      <a16:colId xmlns:a16="http://schemas.microsoft.com/office/drawing/2014/main" val="1501818452"/>
                    </a:ext>
                  </a:extLst>
                </a:gridCol>
                <a:gridCol w="466267">
                  <a:extLst>
                    <a:ext uri="{9D8B030D-6E8A-4147-A177-3AD203B41FA5}">
                      <a16:colId xmlns:a16="http://schemas.microsoft.com/office/drawing/2014/main" val="2799363557"/>
                    </a:ext>
                  </a:extLst>
                </a:gridCol>
                <a:gridCol w="466267">
                  <a:extLst>
                    <a:ext uri="{9D8B030D-6E8A-4147-A177-3AD203B41FA5}">
                      <a16:colId xmlns:a16="http://schemas.microsoft.com/office/drawing/2014/main" val="3016687351"/>
                    </a:ext>
                  </a:extLst>
                </a:gridCol>
                <a:gridCol w="466267">
                  <a:extLst>
                    <a:ext uri="{9D8B030D-6E8A-4147-A177-3AD203B41FA5}">
                      <a16:colId xmlns:a16="http://schemas.microsoft.com/office/drawing/2014/main" val="1616226061"/>
                    </a:ext>
                  </a:extLst>
                </a:gridCol>
                <a:gridCol w="466267">
                  <a:extLst>
                    <a:ext uri="{9D8B030D-6E8A-4147-A177-3AD203B41FA5}">
                      <a16:colId xmlns:a16="http://schemas.microsoft.com/office/drawing/2014/main" val="4146116115"/>
                    </a:ext>
                  </a:extLst>
                </a:gridCol>
              </a:tblGrid>
              <a:tr h="288000">
                <a:tc rowSpan="2">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rowSpan="2">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評価指標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rowSpan="2">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ベース</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ライン</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(2019</a:t>
                      </a:r>
                      <a:r>
                        <a:rPr kumimoji="1" lang="ja-JP" altLang="en-US" sz="800" dirty="0">
                          <a:solidFill>
                            <a:schemeClr val="tx1"/>
                          </a:solidFill>
                          <a:latin typeface="ＭＳ 明朝" panose="02020609040205080304" pitchFamily="17" charset="-128"/>
                          <a:ea typeface="ＭＳ 明朝" panose="02020609040205080304" pitchFamily="17" charset="-128"/>
                        </a:rPr>
                        <a:t>年度</a:t>
                      </a:r>
                      <a:r>
                        <a:rPr kumimoji="1" lang="en-US" altLang="ja-JP" sz="800" dirty="0">
                          <a:solidFill>
                            <a:schemeClr val="tx1"/>
                          </a:solidFill>
                          <a:latin typeface="ＭＳ 明朝" panose="02020609040205080304" pitchFamily="17" charset="-128"/>
                          <a:ea typeface="ＭＳ 明朝" panose="02020609040205080304" pitchFamily="17" charset="-128"/>
                        </a:rPr>
                        <a:t>)</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計画策定</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時実績</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gridSpan="6">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目標値</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244494"/>
                  </a:ext>
                </a:extLst>
              </a:tr>
              <a:tr h="288000">
                <a:tc vMerge="1">
                  <a:txBody>
                    <a:bodyPr/>
                    <a:lstStyle/>
                    <a:p>
                      <a:pPr algn="ct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2022</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(R4)</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2024</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(R6)</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2025</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(R7)</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2026</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(R8)</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2027</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(R9)</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2028</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(R10)</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2029</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(R11)</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extLst>
                  <a:ext uri="{0D108BD9-81ED-4DB2-BD59-A6C34878D82A}">
                    <a16:rowId xmlns:a16="http://schemas.microsoft.com/office/drawing/2014/main" val="216579070"/>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アウトカム</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成果</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がん検診精密検査勧奨率</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86.9</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(R1)</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72.4</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74.0</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76.0</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77.0</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78.0</a:t>
                      </a:r>
                    </a:p>
                  </a:txBody>
                  <a:tcPr marL="36000" marR="36000" marT="36000" marB="3600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79.0</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80.0</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1128222"/>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アウトカム</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成果</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健康教室での目標達成率</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78.9</a:t>
                      </a: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78.9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80.0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80.0 </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80.0 </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80.0 </a:t>
                      </a:r>
                    </a:p>
                  </a:txBody>
                  <a:tcPr marL="36000" marR="36000" marT="36000" marB="3600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80.0 </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80.0 </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8710224"/>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アウトプット</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実施量･率</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がん検診精密検査勧奨率</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a:t>
                      </a: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(R2)</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 </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 </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 </a:t>
                      </a:r>
                    </a:p>
                  </a:txBody>
                  <a:tcPr marL="36000" marR="36000" marT="36000" marB="3600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 </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 </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900515"/>
                  </a:ext>
                </a:extLst>
              </a:tr>
            </a:tbl>
          </a:graphicData>
        </a:graphic>
      </p:graphicFrame>
      <p:graphicFrame>
        <p:nvGraphicFramePr>
          <p:cNvPr id="23" name="表 22">
            <a:extLst>
              <a:ext uri="{FF2B5EF4-FFF2-40B4-BE49-F238E27FC236}">
                <a16:creationId xmlns:a16="http://schemas.microsoft.com/office/drawing/2014/main" id="{CEF1EDC0-14FF-89F5-640D-83E77E4AC763}"/>
              </a:ext>
            </a:extLst>
          </p:cNvPr>
          <p:cNvGraphicFramePr>
            <a:graphicFrameLocks noGrp="1"/>
          </p:cNvGraphicFramePr>
          <p:nvPr>
            <p:extLst>
              <p:ext uri="{D42A27DB-BD31-4B8C-83A1-F6EECF244321}">
                <p14:modId xmlns:p14="http://schemas.microsoft.com/office/powerpoint/2010/main" val="243776887"/>
              </p:ext>
            </p:extLst>
          </p:nvPr>
        </p:nvGraphicFramePr>
        <p:xfrm>
          <a:off x="165099" y="4503981"/>
          <a:ext cx="6228000" cy="648000"/>
        </p:xfrm>
        <a:graphic>
          <a:graphicData uri="http://schemas.openxmlformats.org/drawingml/2006/table">
            <a:tbl>
              <a:tblPr firstRow="1" bandRow="1">
                <a:tableStyleId>{2D5ABB26-0587-4C30-8999-92F81FD0307C}</a:tableStyleId>
              </a:tblPr>
              <a:tblGrid>
                <a:gridCol w="1008000">
                  <a:extLst>
                    <a:ext uri="{9D8B030D-6E8A-4147-A177-3AD203B41FA5}">
                      <a16:colId xmlns:a16="http://schemas.microsoft.com/office/drawing/2014/main" val="2752290969"/>
                    </a:ext>
                  </a:extLst>
                </a:gridCol>
                <a:gridCol w="5220000">
                  <a:extLst>
                    <a:ext uri="{9D8B030D-6E8A-4147-A177-3AD203B41FA5}">
                      <a16:colId xmlns:a16="http://schemas.microsoft.com/office/drawing/2014/main" val="2714697364"/>
                    </a:ext>
                  </a:extLst>
                </a:gridCol>
              </a:tblGrid>
              <a:tr h="648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目標を達成するため</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の主な戦略</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・がん検診の精密検査勧奨については、結果説明会での勧奨に加え、再度、検査結果や対象者の年齢等に併せて、電話や通知、訪問等で効果的に行う。</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・健康教室については、健診の結果説明会や広報･</a:t>
                      </a:r>
                      <a:r>
                        <a:rPr kumimoji="1" lang="en-US" altLang="ja-JP" sz="800" dirty="0">
                          <a:solidFill>
                            <a:schemeClr val="tx1"/>
                          </a:solidFill>
                          <a:latin typeface="ＭＳ 明朝" panose="02020609040205080304" pitchFamily="17" charset="-128"/>
                          <a:ea typeface="ＭＳ 明朝" panose="02020609040205080304" pitchFamily="17" charset="-128"/>
                        </a:rPr>
                        <a:t>HP</a:t>
                      </a:r>
                      <a:r>
                        <a:rPr kumimoji="1" lang="ja-JP" altLang="en-US" sz="800" dirty="0">
                          <a:solidFill>
                            <a:schemeClr val="tx1"/>
                          </a:solidFill>
                          <a:latin typeface="ＭＳ 明朝" panose="02020609040205080304" pitchFamily="17" charset="-128"/>
                          <a:ea typeface="ＭＳ 明朝" panose="02020609040205080304" pitchFamily="17" charset="-128"/>
                        </a:rPr>
                        <a:t>等で周知を行い、多くの方に参加していただく。また、個々が作成した目標が達成できるよう、保健師や栄養士等の専門職によるフォローを行う。</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4" name="スライド番号プレースホルダー 3">
            <a:extLst>
              <a:ext uri="{FF2B5EF4-FFF2-40B4-BE49-F238E27FC236}">
                <a16:creationId xmlns:a16="http://schemas.microsoft.com/office/drawing/2014/main" id="{3C44D9E6-C793-3ACE-5D42-C2A586AC83F9}"/>
              </a:ext>
            </a:extLst>
          </p:cNvPr>
          <p:cNvSpPr>
            <a:spLocks noGrp="1"/>
          </p:cNvSpPr>
          <p:nvPr>
            <p:ph type="sldNum" sz="quarter" idx="4"/>
          </p:nvPr>
        </p:nvSpPr>
        <p:spPr/>
        <p:txBody>
          <a:bodyPr/>
          <a:lstStyle/>
          <a:p>
            <a:fld id="{420EA04B-0610-44E1-BBA9-CB539F9A7CEB}" type="slidenum">
              <a:rPr lang="ja-JP" altLang="en-US" sz="1000" smtClean="0"/>
              <a:pPr/>
              <a:t>51</a:t>
            </a:fld>
            <a:endParaRPr lang="ja-JP" altLang="en-US" sz="1000" dirty="0"/>
          </a:p>
        </p:txBody>
      </p:sp>
      <p:sp>
        <p:nvSpPr>
          <p:cNvPr id="2" name="テキスト ボックス 1">
            <a:extLst>
              <a:ext uri="{FF2B5EF4-FFF2-40B4-BE49-F238E27FC236}">
                <a16:creationId xmlns:a16="http://schemas.microsoft.com/office/drawing/2014/main" id="{AEFE8FFD-5F3F-4515-60B8-37605D7F919F}"/>
              </a:ext>
            </a:extLst>
          </p:cNvPr>
          <p:cNvSpPr txBox="1"/>
          <p:nvPr/>
        </p:nvSpPr>
        <p:spPr>
          <a:xfrm>
            <a:off x="3568937" y="2330924"/>
            <a:ext cx="2862322" cy="215444"/>
          </a:xfrm>
          <a:prstGeom prst="rect">
            <a:avLst/>
          </a:prstGeom>
          <a:noFill/>
          <a:ln>
            <a:noFill/>
          </a:ln>
        </p:spPr>
        <p:txBody>
          <a:bodyPr wrap="none" lIns="0" rtlCol="0">
            <a:spAutoFit/>
          </a:bodyPr>
          <a:lstStyle/>
          <a:p>
            <a:pPr algn="r"/>
            <a:r>
              <a:rPr kumimoji="1" lang="en-US" altLang="ja-JP" sz="800" dirty="0">
                <a:latin typeface="ＭＳ 明朝" panose="02020609040205080304" pitchFamily="17" charset="-128"/>
                <a:ea typeface="ＭＳ 明朝" panose="02020609040205080304" pitchFamily="17" charset="-128"/>
              </a:rPr>
              <a:t>※</a:t>
            </a:r>
            <a:r>
              <a:rPr kumimoji="1" lang="ja-JP" altLang="en-US" sz="800" dirty="0">
                <a:latin typeface="ＭＳ 明朝" panose="02020609040205080304" pitchFamily="17" charset="-128"/>
                <a:ea typeface="ＭＳ 明朝" panose="02020609040205080304" pitchFamily="17" charset="-128"/>
              </a:rPr>
              <a:t>太枠の</a:t>
            </a:r>
            <a:r>
              <a:rPr kumimoji="1" lang="en-US" altLang="ja-JP" sz="800" dirty="0">
                <a:latin typeface="ＭＳ 明朝" panose="02020609040205080304" pitchFamily="17" charset="-128"/>
                <a:ea typeface="ＭＳ 明朝" panose="02020609040205080304" pitchFamily="17" charset="-128"/>
              </a:rPr>
              <a:t>2026</a:t>
            </a:r>
            <a:r>
              <a:rPr kumimoji="1" lang="ja-JP" altLang="en-US" sz="800" dirty="0">
                <a:latin typeface="ＭＳ 明朝" panose="02020609040205080304" pitchFamily="17" charset="-128"/>
                <a:ea typeface="ＭＳ 明朝" panose="02020609040205080304" pitchFamily="17" charset="-128"/>
              </a:rPr>
              <a:t>年度は中間評価年度、</a:t>
            </a:r>
            <a:r>
              <a:rPr kumimoji="1" lang="en-US" altLang="ja-JP" sz="800" dirty="0">
                <a:latin typeface="ＭＳ 明朝" panose="02020609040205080304" pitchFamily="17" charset="-128"/>
                <a:ea typeface="ＭＳ 明朝" panose="02020609040205080304" pitchFamily="17" charset="-128"/>
              </a:rPr>
              <a:t>2029</a:t>
            </a:r>
            <a:r>
              <a:rPr kumimoji="1" lang="ja-JP" altLang="en-US" sz="800" dirty="0">
                <a:latin typeface="ＭＳ 明朝" panose="02020609040205080304" pitchFamily="17" charset="-128"/>
                <a:ea typeface="ＭＳ 明朝" panose="02020609040205080304" pitchFamily="17" charset="-128"/>
              </a:rPr>
              <a:t>年度は最終評価年度</a:t>
            </a:r>
          </a:p>
        </p:txBody>
      </p:sp>
      <p:sp>
        <p:nvSpPr>
          <p:cNvPr id="9" name="テキスト ボックス 8">
            <a:extLst>
              <a:ext uri="{FF2B5EF4-FFF2-40B4-BE49-F238E27FC236}">
                <a16:creationId xmlns:a16="http://schemas.microsoft.com/office/drawing/2014/main" id="{2510613E-59C1-56C6-6402-DCAB94F819C5}"/>
              </a:ext>
            </a:extLst>
          </p:cNvPr>
          <p:cNvSpPr txBox="1"/>
          <p:nvPr/>
        </p:nvSpPr>
        <p:spPr>
          <a:xfrm>
            <a:off x="185647" y="2312348"/>
            <a:ext cx="669414"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今後の目標</a:t>
            </a:r>
          </a:p>
        </p:txBody>
      </p:sp>
      <p:sp>
        <p:nvSpPr>
          <p:cNvPr id="10" name="テキスト ボックス 9">
            <a:extLst>
              <a:ext uri="{FF2B5EF4-FFF2-40B4-BE49-F238E27FC236}">
                <a16:creationId xmlns:a16="http://schemas.microsoft.com/office/drawing/2014/main" id="{66E50386-EF8F-0267-F8D8-CAF574BFA6B4}"/>
              </a:ext>
            </a:extLst>
          </p:cNvPr>
          <p:cNvSpPr txBox="1">
            <a:spLocks/>
          </p:cNvSpPr>
          <p:nvPr/>
        </p:nvSpPr>
        <p:spPr>
          <a:xfrm>
            <a:off x="166210" y="5161398"/>
            <a:ext cx="1708160"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現在までの実施方法</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プロセス</a:t>
            </a:r>
            <a:r>
              <a:rPr kumimoji="1" lang="en-US" altLang="ja-JP" sz="900" dirty="0">
                <a:latin typeface="ＭＳ 明朝" panose="02020609040205080304" pitchFamily="17" charset="-128"/>
                <a:ea typeface="ＭＳ 明朝" panose="02020609040205080304" pitchFamily="17" charset="-128"/>
              </a:rPr>
              <a:t>)</a:t>
            </a:r>
            <a:endParaRPr kumimoji="1" lang="ja-JP" altLang="en-US" sz="900" dirty="0">
              <a:latin typeface="ＭＳ 明朝" panose="02020609040205080304" pitchFamily="17" charset="-128"/>
              <a:ea typeface="ＭＳ 明朝" panose="02020609040205080304" pitchFamily="17" charset="-128"/>
            </a:endParaRPr>
          </a:p>
        </p:txBody>
      </p:sp>
      <p:sp>
        <p:nvSpPr>
          <p:cNvPr id="19" name="テキスト ボックス 18">
            <a:extLst>
              <a:ext uri="{FF2B5EF4-FFF2-40B4-BE49-F238E27FC236}">
                <a16:creationId xmlns:a16="http://schemas.microsoft.com/office/drawing/2014/main" id="{8A2131A8-CCAA-4651-A104-5B8620513E15}"/>
              </a:ext>
            </a:extLst>
          </p:cNvPr>
          <p:cNvSpPr txBox="1">
            <a:spLocks/>
          </p:cNvSpPr>
          <p:nvPr/>
        </p:nvSpPr>
        <p:spPr>
          <a:xfrm>
            <a:off x="165100" y="7527673"/>
            <a:ext cx="2631490"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今後の実施体制</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ストラクチャー</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の改善案、目標</a:t>
            </a:r>
          </a:p>
        </p:txBody>
      </p:sp>
      <p:graphicFrame>
        <p:nvGraphicFramePr>
          <p:cNvPr id="20" name="表 19">
            <a:extLst>
              <a:ext uri="{FF2B5EF4-FFF2-40B4-BE49-F238E27FC236}">
                <a16:creationId xmlns:a16="http://schemas.microsoft.com/office/drawing/2014/main" id="{361582D3-EEEE-468A-84CE-C0D83001F596}"/>
              </a:ext>
            </a:extLst>
          </p:cNvPr>
          <p:cNvGraphicFramePr>
            <a:graphicFrameLocks noGrp="1"/>
          </p:cNvGraphicFramePr>
          <p:nvPr>
            <p:extLst>
              <p:ext uri="{D42A27DB-BD31-4B8C-83A1-F6EECF244321}">
                <p14:modId xmlns:p14="http://schemas.microsoft.com/office/powerpoint/2010/main" val="3175510453"/>
              </p:ext>
            </p:extLst>
          </p:nvPr>
        </p:nvGraphicFramePr>
        <p:xfrm>
          <a:off x="165100" y="7736025"/>
          <a:ext cx="6228000" cy="434764"/>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434764">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・健康福祉課</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保健センター</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は、がん検診の精密検査受診勧奨に係る通知の作成や勧奨事務を行う。</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・健康福祉課</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保健センター</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は、健康教室の開催について予算編成や計画の作成、開催等一連の事業実務を行う。</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21" name="テキスト ボックス 20">
            <a:extLst>
              <a:ext uri="{FF2B5EF4-FFF2-40B4-BE49-F238E27FC236}">
                <a16:creationId xmlns:a16="http://schemas.microsoft.com/office/drawing/2014/main" id="{52044934-5B37-4097-89E8-EFD92AEF6BDD}"/>
              </a:ext>
            </a:extLst>
          </p:cNvPr>
          <p:cNvSpPr txBox="1">
            <a:spLocks/>
          </p:cNvSpPr>
          <p:nvPr/>
        </p:nvSpPr>
        <p:spPr>
          <a:xfrm>
            <a:off x="165100" y="8170515"/>
            <a:ext cx="553998"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評価計画</a:t>
            </a:r>
          </a:p>
        </p:txBody>
      </p:sp>
      <p:graphicFrame>
        <p:nvGraphicFramePr>
          <p:cNvPr id="24" name="表 23">
            <a:extLst>
              <a:ext uri="{FF2B5EF4-FFF2-40B4-BE49-F238E27FC236}">
                <a16:creationId xmlns:a16="http://schemas.microsoft.com/office/drawing/2014/main" id="{61077568-3676-427D-A92D-BB6C5569AF86}"/>
              </a:ext>
            </a:extLst>
          </p:cNvPr>
          <p:cNvGraphicFramePr>
            <a:graphicFrameLocks noGrp="1"/>
          </p:cNvGraphicFramePr>
          <p:nvPr>
            <p:extLst>
              <p:ext uri="{D42A27DB-BD31-4B8C-83A1-F6EECF244321}">
                <p14:modId xmlns:p14="http://schemas.microsoft.com/office/powerpoint/2010/main" val="2773236275"/>
              </p:ext>
            </p:extLst>
          </p:nvPr>
        </p:nvGraphicFramePr>
        <p:xfrm>
          <a:off x="165100" y="8400292"/>
          <a:ext cx="6228000" cy="540000"/>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540000">
                <a:tc>
                  <a:txBody>
                    <a:bodyPr/>
                    <a:lstStyle/>
                    <a:p>
                      <a:pPr marL="0" indent="0"/>
                      <a:r>
                        <a:rPr kumimoji="1" lang="ja-JP" altLang="en-US" sz="800" dirty="0">
                          <a:solidFill>
                            <a:schemeClr val="tx1"/>
                          </a:solidFill>
                          <a:latin typeface="ＭＳ 明朝" panose="02020609040205080304" pitchFamily="17" charset="-128"/>
                          <a:ea typeface="ＭＳ 明朝" panose="02020609040205080304" pitchFamily="17" charset="-128"/>
                        </a:rPr>
                        <a:t>・がん検診精密検査については、翌年度</a:t>
                      </a:r>
                      <a:r>
                        <a:rPr kumimoji="1" lang="en-US" altLang="ja-JP" sz="800" dirty="0">
                          <a:solidFill>
                            <a:schemeClr val="tx1"/>
                          </a:solidFill>
                          <a:latin typeface="ＭＳ 明朝" panose="02020609040205080304" pitchFamily="17" charset="-128"/>
                          <a:ea typeface="ＭＳ 明朝" panose="02020609040205080304" pitchFamily="17" charset="-128"/>
                        </a:rPr>
                        <a:t>6</a:t>
                      </a:r>
                      <a:r>
                        <a:rPr kumimoji="1" lang="ja-JP" altLang="en-US" sz="800" dirty="0">
                          <a:solidFill>
                            <a:schemeClr val="tx1"/>
                          </a:solidFill>
                          <a:latin typeface="ＭＳ 明朝" panose="02020609040205080304" pitchFamily="17" charset="-128"/>
                          <a:ea typeface="ＭＳ 明朝" panose="02020609040205080304" pitchFamily="17" charset="-128"/>
                        </a:rPr>
                        <a:t>月頃、がん検診精密検査受診率や勧奨率を確認し評価を行う。</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marL="0" indent="0"/>
                      <a:r>
                        <a:rPr kumimoji="1" lang="ja-JP" altLang="en-US" sz="800" dirty="0">
                          <a:solidFill>
                            <a:schemeClr val="tx1"/>
                          </a:solidFill>
                          <a:latin typeface="ＭＳ 明朝" panose="02020609040205080304" pitchFamily="17" charset="-128"/>
                          <a:ea typeface="ＭＳ 明朝" panose="02020609040205080304" pitchFamily="17" charset="-128"/>
                        </a:rPr>
                        <a:t>　評価結果を元に次年度への事業につなげる。</a:t>
                      </a:r>
                    </a:p>
                    <a:p>
                      <a:pPr marL="0" indent="0"/>
                      <a:r>
                        <a:rPr kumimoji="1" lang="ja-JP" altLang="en-US" sz="800" dirty="0">
                          <a:solidFill>
                            <a:schemeClr val="tx1"/>
                          </a:solidFill>
                          <a:latin typeface="ＭＳ 明朝" panose="02020609040205080304" pitchFamily="17" charset="-128"/>
                          <a:ea typeface="ＭＳ 明朝" panose="02020609040205080304" pitchFamily="17" charset="-128"/>
                        </a:rPr>
                        <a:t>・健康教室に係る評価については、アンケートや測定結果より評価を行う。</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marL="0" indent="0"/>
                      <a:r>
                        <a:rPr kumimoji="1" lang="ja-JP" altLang="en-US" sz="800" dirty="0">
                          <a:solidFill>
                            <a:schemeClr val="tx1"/>
                          </a:solidFill>
                          <a:latin typeface="ＭＳ 明朝" panose="02020609040205080304" pitchFamily="17" charset="-128"/>
                          <a:ea typeface="ＭＳ 明朝" panose="02020609040205080304" pitchFamily="17" charset="-128"/>
                        </a:rPr>
                        <a:t>　また、目標達成率については対象者が自己評価を行い、評価結果より次年度の事業につなげる。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Tree>
    <p:extLst>
      <p:ext uri="{BB962C8B-B14F-4D97-AF65-F5344CB8AC3E}">
        <p14:creationId xmlns:p14="http://schemas.microsoft.com/office/powerpoint/2010/main" val="41455368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4">
            <a:extLst>
              <a:ext uri="{FF2B5EF4-FFF2-40B4-BE49-F238E27FC236}">
                <a16:creationId xmlns:a16="http://schemas.microsoft.com/office/drawing/2014/main" id="{5BDACD13-4110-2F9C-19C9-F2D3A9E84838}"/>
              </a:ext>
            </a:extLst>
          </p:cNvPr>
          <p:cNvGraphicFramePr>
            <a:graphicFrameLocks noGrp="1" noChangeAspect="1"/>
          </p:cNvGraphicFramePr>
          <p:nvPr>
            <p:extLst>
              <p:ext uri="{D42A27DB-BD31-4B8C-83A1-F6EECF244321}">
                <p14:modId xmlns:p14="http://schemas.microsoft.com/office/powerpoint/2010/main" val="3599446766"/>
              </p:ext>
            </p:extLst>
          </p:nvPr>
        </p:nvGraphicFramePr>
        <p:xfrm>
          <a:off x="165100" y="456179"/>
          <a:ext cx="6228000" cy="370840"/>
        </p:xfrm>
        <a:graphic>
          <a:graphicData uri="http://schemas.openxmlformats.org/drawingml/2006/table">
            <a:tbl>
              <a:tblPr firstRow="1" bandRow="1">
                <a:tableStyleId>{5C22544A-7EE6-4342-B048-85BDC9FD1C3A}</a:tableStyleId>
              </a:tblPr>
              <a:tblGrid>
                <a:gridCol w="6228000">
                  <a:extLst>
                    <a:ext uri="{9D8B030D-6E8A-4147-A177-3AD203B41FA5}">
                      <a16:colId xmlns:a16="http://schemas.microsoft.com/office/drawing/2014/main" val="220024530"/>
                    </a:ext>
                  </a:extLst>
                </a:gridCol>
              </a:tblGrid>
              <a:tr h="370840">
                <a:tc>
                  <a:txBody>
                    <a:bodyPr/>
                    <a:lstStyle/>
                    <a:p>
                      <a:r>
                        <a:rPr kumimoji="1" lang="ja-JP" altLang="en-US" sz="1200" dirty="0">
                          <a:solidFill>
                            <a:schemeClr val="bg1"/>
                          </a:solidFill>
                          <a:latin typeface="ＭＳ 明朝" panose="02020609040205080304" pitchFamily="17" charset="-128"/>
                          <a:ea typeface="ＭＳ 明朝" panose="02020609040205080304" pitchFamily="17" charset="-128"/>
                        </a:rPr>
                        <a:t>事業番号：④　</a:t>
                      </a:r>
                      <a:r>
                        <a:rPr kumimoji="1" lang="zh-TW" altLang="en-US" sz="1200" dirty="0">
                          <a:solidFill>
                            <a:schemeClr val="bg1"/>
                          </a:solidFill>
                          <a:latin typeface="ＭＳ 明朝" panose="02020609040205080304" pitchFamily="17" charset="-128"/>
                          <a:ea typeface="ＭＳ 明朝" panose="02020609040205080304" pitchFamily="17" charset="-128"/>
                        </a:rPr>
                        <a:t>健診異常値受診勧奨事業</a:t>
                      </a:r>
                      <a:endParaRPr kumimoji="1" lang="ja-JP" altLang="en-US" sz="1200" dirty="0">
                        <a:solidFill>
                          <a:schemeClr val="bg1"/>
                        </a:solidFill>
                        <a:latin typeface="ＭＳ 明朝" panose="02020609040205080304" pitchFamily="17" charset="-128"/>
                        <a:ea typeface="ＭＳ 明朝" panose="02020609040205080304" pitchFamily="17"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605516327"/>
                  </a:ext>
                </a:extLst>
              </a:tr>
            </a:tbl>
          </a:graphicData>
        </a:graphic>
      </p:graphicFrame>
      <p:graphicFrame>
        <p:nvGraphicFramePr>
          <p:cNvPr id="5" name="表 4">
            <a:extLst>
              <a:ext uri="{FF2B5EF4-FFF2-40B4-BE49-F238E27FC236}">
                <a16:creationId xmlns:a16="http://schemas.microsoft.com/office/drawing/2014/main" id="{8BBEE810-1A93-5395-9951-2FBF6C7D4E88}"/>
              </a:ext>
            </a:extLst>
          </p:cNvPr>
          <p:cNvGraphicFramePr>
            <a:graphicFrameLocks noGrp="1" noChangeAspect="1"/>
          </p:cNvGraphicFramePr>
          <p:nvPr>
            <p:extLst>
              <p:ext uri="{D42A27DB-BD31-4B8C-83A1-F6EECF244321}">
                <p14:modId xmlns:p14="http://schemas.microsoft.com/office/powerpoint/2010/main" val="1960719599"/>
              </p:ext>
            </p:extLst>
          </p:nvPr>
        </p:nvGraphicFramePr>
        <p:xfrm>
          <a:off x="165099" y="907077"/>
          <a:ext cx="6228000" cy="1388091"/>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4267865604"/>
                    </a:ext>
                  </a:extLst>
                </a:gridCol>
                <a:gridCol w="5328000">
                  <a:extLst>
                    <a:ext uri="{9D8B030D-6E8A-4147-A177-3AD203B41FA5}">
                      <a16:colId xmlns:a16="http://schemas.microsoft.com/office/drawing/2014/main" val="4198036526"/>
                    </a:ext>
                  </a:extLst>
                </a:gridCol>
              </a:tblGrid>
              <a:tr h="462697">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事業の目的</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健診異常値放置者の減少</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5008851"/>
                  </a:ext>
                </a:extLst>
              </a:tr>
              <a:tr h="462697">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対象者</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実施年度中</a:t>
                      </a:r>
                      <a:r>
                        <a:rPr kumimoji="1" lang="en-US" altLang="ja-JP" sz="800" dirty="0">
                          <a:solidFill>
                            <a:schemeClr val="tx1"/>
                          </a:solidFill>
                          <a:latin typeface="ＭＳ 明朝" panose="02020609040205080304" pitchFamily="17" charset="-128"/>
                          <a:ea typeface="ＭＳ 明朝" panose="02020609040205080304" pitchFamily="17" charset="-128"/>
                        </a:rPr>
                        <a:t>40</a:t>
                      </a:r>
                      <a:r>
                        <a:rPr kumimoji="1" lang="ja-JP" altLang="en-US" sz="800" dirty="0">
                          <a:solidFill>
                            <a:schemeClr val="tx1"/>
                          </a:solidFill>
                          <a:latin typeface="ＭＳ 明朝" panose="02020609040205080304" pitchFamily="17" charset="-128"/>
                          <a:ea typeface="ＭＳ 明朝" panose="02020609040205080304" pitchFamily="17" charset="-128"/>
                        </a:rPr>
                        <a:t>歳以上になる特定健康診査受診者のうち、血圧･コレステロールにおける数値が基準値を超えているが、</a:t>
                      </a:r>
                      <a:r>
                        <a:rPr kumimoji="1" lang="en-US" altLang="ja-JP" sz="800" dirty="0">
                          <a:solidFill>
                            <a:schemeClr val="tx1"/>
                          </a:solidFill>
                          <a:latin typeface="ＭＳ 明朝" panose="02020609040205080304" pitchFamily="17" charset="-128"/>
                          <a:ea typeface="ＭＳ 明朝" panose="02020609040205080304" pitchFamily="17" charset="-128"/>
                        </a:rPr>
                        <a:t>3</a:t>
                      </a:r>
                      <a:r>
                        <a:rPr kumimoji="1" lang="ja-JP" altLang="en-US" sz="800" dirty="0">
                          <a:solidFill>
                            <a:schemeClr val="tx1"/>
                          </a:solidFill>
                          <a:latin typeface="ＭＳ 明朝" panose="02020609040205080304" pitchFamily="17" charset="-128"/>
                          <a:ea typeface="ＭＳ 明朝" panose="02020609040205080304" pitchFamily="17" charset="-128"/>
                        </a:rPr>
                        <a:t>カ月経っても医療機関を受診していない者</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2178031"/>
                  </a:ext>
                </a:extLst>
              </a:tr>
              <a:tr h="462697">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現在までの</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事業結果</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令和</a:t>
                      </a:r>
                      <a:r>
                        <a:rPr kumimoji="1" lang="en-US" altLang="ja-JP" sz="800" dirty="0">
                          <a:solidFill>
                            <a:schemeClr val="tx1"/>
                          </a:solidFill>
                          <a:latin typeface="ＭＳ 明朝" panose="02020609040205080304" pitchFamily="17" charset="-128"/>
                          <a:ea typeface="ＭＳ 明朝" panose="02020609040205080304" pitchFamily="17" charset="-128"/>
                        </a:rPr>
                        <a:t>6</a:t>
                      </a:r>
                      <a:r>
                        <a:rPr kumimoji="1" lang="ja-JP" altLang="en-US" sz="800" dirty="0">
                          <a:solidFill>
                            <a:schemeClr val="tx1"/>
                          </a:solidFill>
                          <a:latin typeface="ＭＳ 明朝" panose="02020609040205080304" pitchFamily="17" charset="-128"/>
                          <a:ea typeface="ＭＳ 明朝" panose="02020609040205080304" pitchFamily="17" charset="-128"/>
                        </a:rPr>
                        <a:t>年度より実施</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6412005"/>
                  </a:ext>
                </a:extLst>
              </a:tr>
            </a:tbl>
          </a:graphicData>
        </a:graphic>
      </p:graphicFrame>
      <p:graphicFrame>
        <p:nvGraphicFramePr>
          <p:cNvPr id="13" name="表 12">
            <a:extLst>
              <a:ext uri="{FF2B5EF4-FFF2-40B4-BE49-F238E27FC236}">
                <a16:creationId xmlns:a16="http://schemas.microsoft.com/office/drawing/2014/main" id="{9A338362-0327-222C-E25C-3109A20ACD80}"/>
              </a:ext>
            </a:extLst>
          </p:cNvPr>
          <p:cNvGraphicFramePr>
            <a:graphicFrameLocks noGrp="1"/>
          </p:cNvGraphicFramePr>
          <p:nvPr>
            <p:extLst>
              <p:ext uri="{D42A27DB-BD31-4B8C-83A1-F6EECF244321}">
                <p14:modId xmlns:p14="http://schemas.microsoft.com/office/powerpoint/2010/main" val="1942964100"/>
              </p:ext>
            </p:extLst>
          </p:nvPr>
        </p:nvGraphicFramePr>
        <p:xfrm>
          <a:off x="165099" y="5090882"/>
          <a:ext cx="6228000" cy="540000"/>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・令和</a:t>
                      </a:r>
                      <a:r>
                        <a:rPr kumimoji="1" lang="en-US" altLang="ja-JP" sz="800" dirty="0">
                          <a:solidFill>
                            <a:schemeClr val="tx1"/>
                          </a:solidFill>
                          <a:latin typeface="ＭＳ 明朝" panose="02020609040205080304" pitchFamily="17" charset="-128"/>
                          <a:ea typeface="ＭＳ 明朝" panose="02020609040205080304" pitchFamily="17" charset="-128"/>
                        </a:rPr>
                        <a:t>6</a:t>
                      </a:r>
                      <a:r>
                        <a:rPr kumimoji="1" lang="ja-JP" altLang="en-US" sz="800" dirty="0">
                          <a:solidFill>
                            <a:schemeClr val="tx1"/>
                          </a:solidFill>
                          <a:latin typeface="ＭＳ 明朝" panose="02020609040205080304" pitchFamily="17" charset="-128"/>
                          <a:ea typeface="ＭＳ 明朝" panose="02020609040205080304" pitchFamily="17" charset="-128"/>
                        </a:rPr>
                        <a:t>年度より実施</a:t>
                      </a: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15" name="テキスト ボックス 14">
            <a:extLst>
              <a:ext uri="{FF2B5EF4-FFF2-40B4-BE49-F238E27FC236}">
                <a16:creationId xmlns:a16="http://schemas.microsoft.com/office/drawing/2014/main" id="{3A0E9EB0-7801-772D-7EBB-B13C04F8B9DD}"/>
              </a:ext>
            </a:extLst>
          </p:cNvPr>
          <p:cNvSpPr txBox="1">
            <a:spLocks/>
          </p:cNvSpPr>
          <p:nvPr/>
        </p:nvSpPr>
        <p:spPr>
          <a:xfrm>
            <a:off x="164682" y="5636654"/>
            <a:ext cx="2285241"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今後の実施方法</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プロセス</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の改善案、目標</a:t>
            </a:r>
          </a:p>
        </p:txBody>
      </p:sp>
      <p:graphicFrame>
        <p:nvGraphicFramePr>
          <p:cNvPr id="16" name="表 15">
            <a:extLst>
              <a:ext uri="{FF2B5EF4-FFF2-40B4-BE49-F238E27FC236}">
                <a16:creationId xmlns:a16="http://schemas.microsoft.com/office/drawing/2014/main" id="{AEB648D8-0D79-F493-A406-7A5D5ABCAB2B}"/>
              </a:ext>
            </a:extLst>
          </p:cNvPr>
          <p:cNvGraphicFramePr>
            <a:graphicFrameLocks noGrp="1"/>
          </p:cNvGraphicFramePr>
          <p:nvPr>
            <p:extLst>
              <p:ext uri="{D42A27DB-BD31-4B8C-83A1-F6EECF244321}">
                <p14:modId xmlns:p14="http://schemas.microsoft.com/office/powerpoint/2010/main" val="1959242534"/>
              </p:ext>
            </p:extLst>
          </p:nvPr>
        </p:nvGraphicFramePr>
        <p:xfrm>
          <a:off x="165100" y="5866659"/>
          <a:ext cx="6228000" cy="540000"/>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・特定健康診査を受診後、基準値を超えている者について、初回勧奨として結果説明会の個別面談時に医療機関の受診勧奨を行う。</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  その後約</a:t>
                      </a:r>
                      <a:r>
                        <a:rPr kumimoji="1" lang="en-US" altLang="ja-JP" sz="800" dirty="0">
                          <a:solidFill>
                            <a:schemeClr val="tx1"/>
                          </a:solidFill>
                          <a:latin typeface="ＭＳ 明朝" panose="02020609040205080304" pitchFamily="17" charset="-128"/>
                          <a:ea typeface="ＭＳ 明朝" panose="02020609040205080304" pitchFamily="17" charset="-128"/>
                        </a:rPr>
                        <a:t>3</a:t>
                      </a:r>
                      <a:r>
                        <a:rPr kumimoji="1" lang="ja-JP" altLang="en-US" sz="800" dirty="0">
                          <a:solidFill>
                            <a:schemeClr val="tx1"/>
                          </a:solidFill>
                          <a:latin typeface="ＭＳ 明朝" panose="02020609040205080304" pitchFamily="17" charset="-128"/>
                          <a:ea typeface="ＭＳ 明朝" panose="02020609040205080304" pitchFamily="17" charset="-128"/>
                        </a:rPr>
                        <a:t>カ月後、健診機関から届く受診の結果を確認し、精密検査を受診していない方に対しては、再度電話やはがきや訪問等で</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  再度の医療機関の受診勧奨を行う。なお、精密検査を受けたかどうかの確認は、健診実施機関より送付された結果により確認する。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17" name="テキスト ボックス 16">
            <a:extLst>
              <a:ext uri="{FF2B5EF4-FFF2-40B4-BE49-F238E27FC236}">
                <a16:creationId xmlns:a16="http://schemas.microsoft.com/office/drawing/2014/main" id="{86DC6461-509C-6706-D20F-1828E511532C}"/>
              </a:ext>
            </a:extLst>
          </p:cNvPr>
          <p:cNvSpPr txBox="1">
            <a:spLocks/>
          </p:cNvSpPr>
          <p:nvPr/>
        </p:nvSpPr>
        <p:spPr>
          <a:xfrm>
            <a:off x="165100" y="6420211"/>
            <a:ext cx="2054409"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現在までの実施体制</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ストラクチャー</a:t>
            </a:r>
            <a:r>
              <a:rPr kumimoji="1" lang="en-US" altLang="ja-JP" sz="900" dirty="0">
                <a:latin typeface="ＭＳ 明朝" panose="02020609040205080304" pitchFamily="17" charset="-128"/>
                <a:ea typeface="ＭＳ 明朝" panose="02020609040205080304" pitchFamily="17" charset="-128"/>
              </a:rPr>
              <a:t>)</a:t>
            </a:r>
            <a:endParaRPr kumimoji="1" lang="ja-JP" altLang="en-US" sz="900" dirty="0">
              <a:latin typeface="ＭＳ 明朝" panose="02020609040205080304" pitchFamily="17" charset="-128"/>
              <a:ea typeface="ＭＳ 明朝" panose="02020609040205080304" pitchFamily="17" charset="-128"/>
            </a:endParaRPr>
          </a:p>
        </p:txBody>
      </p:sp>
      <p:graphicFrame>
        <p:nvGraphicFramePr>
          <p:cNvPr id="18" name="表 17">
            <a:extLst>
              <a:ext uri="{FF2B5EF4-FFF2-40B4-BE49-F238E27FC236}">
                <a16:creationId xmlns:a16="http://schemas.microsoft.com/office/drawing/2014/main" id="{96C0251A-6B33-3FAF-45DD-49A8288E57EE}"/>
              </a:ext>
            </a:extLst>
          </p:cNvPr>
          <p:cNvGraphicFramePr>
            <a:graphicFrameLocks noGrp="1"/>
          </p:cNvGraphicFramePr>
          <p:nvPr>
            <p:extLst>
              <p:ext uri="{D42A27DB-BD31-4B8C-83A1-F6EECF244321}">
                <p14:modId xmlns:p14="http://schemas.microsoft.com/office/powerpoint/2010/main" val="3880173687"/>
              </p:ext>
            </p:extLst>
          </p:nvPr>
        </p:nvGraphicFramePr>
        <p:xfrm>
          <a:off x="165100" y="6651833"/>
          <a:ext cx="6228000" cy="540000"/>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・令和</a:t>
                      </a:r>
                      <a:r>
                        <a:rPr kumimoji="1" lang="en-US" altLang="ja-JP" sz="800" dirty="0">
                          <a:solidFill>
                            <a:schemeClr val="tx1"/>
                          </a:solidFill>
                          <a:latin typeface="ＭＳ 明朝" panose="02020609040205080304" pitchFamily="17" charset="-128"/>
                          <a:ea typeface="ＭＳ 明朝" panose="02020609040205080304" pitchFamily="17" charset="-128"/>
                        </a:rPr>
                        <a:t>6</a:t>
                      </a:r>
                      <a:r>
                        <a:rPr kumimoji="1" lang="ja-JP" altLang="en-US" sz="800" dirty="0">
                          <a:solidFill>
                            <a:schemeClr val="tx1"/>
                          </a:solidFill>
                          <a:latin typeface="ＭＳ 明朝" panose="02020609040205080304" pitchFamily="17" charset="-128"/>
                          <a:ea typeface="ＭＳ 明朝" panose="02020609040205080304" pitchFamily="17" charset="-128"/>
                        </a:rPr>
                        <a:t>年度より実施</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19" name="テキスト ボックス 18">
            <a:extLst>
              <a:ext uri="{FF2B5EF4-FFF2-40B4-BE49-F238E27FC236}">
                <a16:creationId xmlns:a16="http://schemas.microsoft.com/office/drawing/2014/main" id="{2719A6EE-68E8-2666-4B89-3F002DAF246E}"/>
              </a:ext>
            </a:extLst>
          </p:cNvPr>
          <p:cNvSpPr txBox="1">
            <a:spLocks/>
          </p:cNvSpPr>
          <p:nvPr/>
        </p:nvSpPr>
        <p:spPr>
          <a:xfrm>
            <a:off x="165100" y="7196956"/>
            <a:ext cx="2631490"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今後の実施体制</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ストラクチャー</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の改善案、目標</a:t>
            </a:r>
          </a:p>
        </p:txBody>
      </p:sp>
      <p:graphicFrame>
        <p:nvGraphicFramePr>
          <p:cNvPr id="20" name="表 19">
            <a:extLst>
              <a:ext uri="{FF2B5EF4-FFF2-40B4-BE49-F238E27FC236}">
                <a16:creationId xmlns:a16="http://schemas.microsoft.com/office/drawing/2014/main" id="{34FD0213-312C-2E05-6DEF-080328916F9F}"/>
              </a:ext>
            </a:extLst>
          </p:cNvPr>
          <p:cNvGraphicFramePr>
            <a:graphicFrameLocks noGrp="1"/>
          </p:cNvGraphicFramePr>
          <p:nvPr>
            <p:extLst>
              <p:ext uri="{D42A27DB-BD31-4B8C-83A1-F6EECF244321}">
                <p14:modId xmlns:p14="http://schemas.microsoft.com/office/powerpoint/2010/main" val="3544399791"/>
              </p:ext>
            </p:extLst>
          </p:nvPr>
        </p:nvGraphicFramePr>
        <p:xfrm>
          <a:off x="165100" y="7427610"/>
          <a:ext cx="6228000" cy="540000"/>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・健康福祉課</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保健センター</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で、検査値の確認や医療機関受診勧奨等一連の事業実務を行う。</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・住民課保険年金係で、予算編成や必要な事務を行う。</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21" name="テキスト ボックス 20">
            <a:extLst>
              <a:ext uri="{FF2B5EF4-FFF2-40B4-BE49-F238E27FC236}">
                <a16:creationId xmlns:a16="http://schemas.microsoft.com/office/drawing/2014/main" id="{24563FC8-1714-054D-153F-BC20641CC7DD}"/>
              </a:ext>
            </a:extLst>
          </p:cNvPr>
          <p:cNvSpPr txBox="1">
            <a:spLocks/>
          </p:cNvSpPr>
          <p:nvPr/>
        </p:nvSpPr>
        <p:spPr>
          <a:xfrm>
            <a:off x="165100" y="7973610"/>
            <a:ext cx="553998"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評価計画</a:t>
            </a:r>
          </a:p>
        </p:txBody>
      </p:sp>
      <p:graphicFrame>
        <p:nvGraphicFramePr>
          <p:cNvPr id="22" name="表 21">
            <a:extLst>
              <a:ext uri="{FF2B5EF4-FFF2-40B4-BE49-F238E27FC236}">
                <a16:creationId xmlns:a16="http://schemas.microsoft.com/office/drawing/2014/main" id="{0B7B87EF-4900-25CD-CCED-E086F3FFE50B}"/>
              </a:ext>
            </a:extLst>
          </p:cNvPr>
          <p:cNvGraphicFramePr>
            <a:graphicFrameLocks noGrp="1"/>
          </p:cNvGraphicFramePr>
          <p:nvPr>
            <p:extLst>
              <p:ext uri="{D42A27DB-BD31-4B8C-83A1-F6EECF244321}">
                <p14:modId xmlns:p14="http://schemas.microsoft.com/office/powerpoint/2010/main" val="3547842913"/>
              </p:ext>
            </p:extLst>
          </p:nvPr>
        </p:nvGraphicFramePr>
        <p:xfrm>
          <a:off x="165099" y="2545754"/>
          <a:ext cx="6227997" cy="1573440"/>
        </p:xfrm>
        <a:graphic>
          <a:graphicData uri="http://schemas.openxmlformats.org/drawingml/2006/table">
            <a:tbl>
              <a:tblPr firstRow="1" bandRow="1">
                <a:tableStyleId>{2D5ABB26-0587-4C30-8999-92F81FD0307C}</a:tableStyleId>
              </a:tblPr>
              <a:tblGrid>
                <a:gridCol w="666096">
                  <a:extLst>
                    <a:ext uri="{9D8B030D-6E8A-4147-A177-3AD203B41FA5}">
                      <a16:colId xmlns:a16="http://schemas.microsoft.com/office/drawing/2014/main" val="628977758"/>
                    </a:ext>
                  </a:extLst>
                </a:gridCol>
                <a:gridCol w="1688812">
                  <a:extLst>
                    <a:ext uri="{9D8B030D-6E8A-4147-A177-3AD203B41FA5}">
                      <a16:colId xmlns:a16="http://schemas.microsoft.com/office/drawing/2014/main" val="536128065"/>
                    </a:ext>
                  </a:extLst>
                </a:gridCol>
                <a:gridCol w="609220">
                  <a:extLst>
                    <a:ext uri="{9D8B030D-6E8A-4147-A177-3AD203B41FA5}">
                      <a16:colId xmlns:a16="http://schemas.microsoft.com/office/drawing/2014/main" val="1895360757"/>
                    </a:ext>
                  </a:extLst>
                </a:gridCol>
                <a:gridCol w="466267">
                  <a:extLst>
                    <a:ext uri="{9D8B030D-6E8A-4147-A177-3AD203B41FA5}">
                      <a16:colId xmlns:a16="http://schemas.microsoft.com/office/drawing/2014/main" val="2998558973"/>
                    </a:ext>
                  </a:extLst>
                </a:gridCol>
                <a:gridCol w="466267">
                  <a:extLst>
                    <a:ext uri="{9D8B030D-6E8A-4147-A177-3AD203B41FA5}">
                      <a16:colId xmlns:a16="http://schemas.microsoft.com/office/drawing/2014/main" val="3577496933"/>
                    </a:ext>
                  </a:extLst>
                </a:gridCol>
                <a:gridCol w="466267">
                  <a:extLst>
                    <a:ext uri="{9D8B030D-6E8A-4147-A177-3AD203B41FA5}">
                      <a16:colId xmlns:a16="http://schemas.microsoft.com/office/drawing/2014/main" val="1501818452"/>
                    </a:ext>
                  </a:extLst>
                </a:gridCol>
                <a:gridCol w="466267">
                  <a:extLst>
                    <a:ext uri="{9D8B030D-6E8A-4147-A177-3AD203B41FA5}">
                      <a16:colId xmlns:a16="http://schemas.microsoft.com/office/drawing/2014/main" val="2799363557"/>
                    </a:ext>
                  </a:extLst>
                </a:gridCol>
                <a:gridCol w="466267">
                  <a:extLst>
                    <a:ext uri="{9D8B030D-6E8A-4147-A177-3AD203B41FA5}">
                      <a16:colId xmlns:a16="http://schemas.microsoft.com/office/drawing/2014/main" val="3016687351"/>
                    </a:ext>
                  </a:extLst>
                </a:gridCol>
                <a:gridCol w="466267">
                  <a:extLst>
                    <a:ext uri="{9D8B030D-6E8A-4147-A177-3AD203B41FA5}">
                      <a16:colId xmlns:a16="http://schemas.microsoft.com/office/drawing/2014/main" val="1616226061"/>
                    </a:ext>
                  </a:extLst>
                </a:gridCol>
                <a:gridCol w="466267">
                  <a:extLst>
                    <a:ext uri="{9D8B030D-6E8A-4147-A177-3AD203B41FA5}">
                      <a16:colId xmlns:a16="http://schemas.microsoft.com/office/drawing/2014/main" val="4146116115"/>
                    </a:ext>
                  </a:extLst>
                </a:gridCol>
              </a:tblGrid>
              <a:tr h="288000">
                <a:tc rowSpan="2">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rowSpan="2">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評価指標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rowSpan="2">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ベース</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ライン</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(2019</a:t>
                      </a:r>
                      <a:r>
                        <a:rPr kumimoji="1" lang="ja-JP" altLang="en-US" sz="800" dirty="0">
                          <a:solidFill>
                            <a:schemeClr val="tx1"/>
                          </a:solidFill>
                          <a:latin typeface="ＭＳ 明朝" panose="02020609040205080304" pitchFamily="17" charset="-128"/>
                          <a:ea typeface="ＭＳ 明朝" panose="02020609040205080304" pitchFamily="17" charset="-128"/>
                        </a:rPr>
                        <a:t>年度</a:t>
                      </a:r>
                      <a:r>
                        <a:rPr kumimoji="1" lang="en-US" altLang="ja-JP" sz="800" dirty="0">
                          <a:solidFill>
                            <a:schemeClr val="tx1"/>
                          </a:solidFill>
                          <a:latin typeface="ＭＳ 明朝" panose="02020609040205080304" pitchFamily="17" charset="-128"/>
                          <a:ea typeface="ＭＳ 明朝" panose="02020609040205080304" pitchFamily="17" charset="-128"/>
                        </a:rPr>
                        <a:t>)</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計画策定</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時実績</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gridSpan="6">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目標値</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244494"/>
                  </a:ext>
                </a:extLst>
              </a:tr>
              <a:tr h="288000">
                <a:tc vMerge="1">
                  <a:txBody>
                    <a:bodyPr/>
                    <a:lstStyle/>
                    <a:p>
                      <a:pPr algn="ct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2022</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(R4)</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2024</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(R6)</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2025</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(R7)</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2026</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(R8)</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2027</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(R9)</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2028</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(R10)</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2029</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(R11)</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extLst>
                  <a:ext uri="{0D108BD9-81ED-4DB2-BD59-A6C34878D82A}">
                    <a16:rowId xmlns:a16="http://schemas.microsoft.com/office/drawing/2014/main" val="216579070"/>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アウトカム</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成果</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検査値が基準値を超えている者の勧奨後の医療機関受診率</a:t>
                      </a:r>
                      <a:endParaRPr lang="en-US" altLang="ja-JP" sz="8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血圧</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160/100)</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65.0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66.0 </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67.0 </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68.0 </a:t>
                      </a:r>
                    </a:p>
                  </a:txBody>
                  <a:tcPr marL="36000" marR="36000" marT="36000" marB="3600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69.0 </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70.0 </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1128222"/>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アウトカム</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成果</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検査値が基準値を超えている者の勧奨後の医療機関受診率</a:t>
                      </a:r>
                      <a:endParaRPr lang="en-US" altLang="ja-JP" sz="8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(LDL</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コレステロール</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180</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以上または</a:t>
                      </a:r>
                      <a:endParaRPr lang="en-US" altLang="ja-JP" sz="8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中性脂肪</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500</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以上</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45.0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50.0 </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55.0 </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60.0 </a:t>
                      </a:r>
                    </a:p>
                  </a:txBody>
                  <a:tcPr marL="36000" marR="36000" marT="36000" marB="3600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65.0 </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70.0 </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8710224"/>
                  </a:ext>
                </a:extLst>
              </a:tr>
            </a:tbl>
          </a:graphicData>
        </a:graphic>
      </p:graphicFrame>
      <p:graphicFrame>
        <p:nvGraphicFramePr>
          <p:cNvPr id="23" name="表 22">
            <a:extLst>
              <a:ext uri="{FF2B5EF4-FFF2-40B4-BE49-F238E27FC236}">
                <a16:creationId xmlns:a16="http://schemas.microsoft.com/office/drawing/2014/main" id="{B9157B90-15C1-6C85-3DF6-CB585C1E7069}"/>
              </a:ext>
            </a:extLst>
          </p:cNvPr>
          <p:cNvGraphicFramePr>
            <a:graphicFrameLocks noGrp="1"/>
          </p:cNvGraphicFramePr>
          <p:nvPr>
            <p:extLst>
              <p:ext uri="{D42A27DB-BD31-4B8C-83A1-F6EECF244321}">
                <p14:modId xmlns:p14="http://schemas.microsoft.com/office/powerpoint/2010/main" val="1229674196"/>
              </p:ext>
            </p:extLst>
          </p:nvPr>
        </p:nvGraphicFramePr>
        <p:xfrm>
          <a:off x="165099" y="4194348"/>
          <a:ext cx="6228000" cy="648000"/>
        </p:xfrm>
        <a:graphic>
          <a:graphicData uri="http://schemas.openxmlformats.org/drawingml/2006/table">
            <a:tbl>
              <a:tblPr firstRow="1" bandRow="1">
                <a:tableStyleId>{2D5ABB26-0587-4C30-8999-92F81FD0307C}</a:tableStyleId>
              </a:tblPr>
              <a:tblGrid>
                <a:gridCol w="1008000">
                  <a:extLst>
                    <a:ext uri="{9D8B030D-6E8A-4147-A177-3AD203B41FA5}">
                      <a16:colId xmlns:a16="http://schemas.microsoft.com/office/drawing/2014/main" val="2752290969"/>
                    </a:ext>
                  </a:extLst>
                </a:gridCol>
                <a:gridCol w="5220000">
                  <a:extLst>
                    <a:ext uri="{9D8B030D-6E8A-4147-A177-3AD203B41FA5}">
                      <a16:colId xmlns:a16="http://schemas.microsoft.com/office/drawing/2014/main" val="2714697364"/>
                    </a:ext>
                  </a:extLst>
                </a:gridCol>
              </a:tblGrid>
              <a:tr h="648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目標を達成するため</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の主な戦略</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健診異常値対象者への初回勧奨については、健診結果説明会において全員へ行う。</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その後も医療機関の受診を確認できない者に対しては、個別に勧奨を行う。</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graphicFrame>
        <p:nvGraphicFramePr>
          <p:cNvPr id="24" name="表 23">
            <a:extLst>
              <a:ext uri="{FF2B5EF4-FFF2-40B4-BE49-F238E27FC236}">
                <a16:creationId xmlns:a16="http://schemas.microsoft.com/office/drawing/2014/main" id="{81412D98-EE35-6B30-0B80-D0D0CB966FF7}"/>
              </a:ext>
            </a:extLst>
          </p:cNvPr>
          <p:cNvGraphicFramePr>
            <a:graphicFrameLocks noGrp="1"/>
          </p:cNvGraphicFramePr>
          <p:nvPr>
            <p:extLst>
              <p:ext uri="{D42A27DB-BD31-4B8C-83A1-F6EECF244321}">
                <p14:modId xmlns:p14="http://schemas.microsoft.com/office/powerpoint/2010/main" val="1766893614"/>
              </p:ext>
            </p:extLst>
          </p:nvPr>
        </p:nvGraphicFramePr>
        <p:xfrm>
          <a:off x="165100" y="8214538"/>
          <a:ext cx="6228000" cy="540000"/>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540000">
                <a:tc>
                  <a:txBody>
                    <a:bodyPr/>
                    <a:lstStyle/>
                    <a:p>
                      <a:pPr marL="0" indent="0"/>
                      <a:r>
                        <a:rPr kumimoji="1" lang="ja-JP" altLang="en-US" sz="800" dirty="0">
                          <a:solidFill>
                            <a:schemeClr val="tx1"/>
                          </a:solidFill>
                          <a:latin typeface="ＭＳ 明朝" panose="02020609040205080304" pitchFamily="17" charset="-128"/>
                          <a:ea typeface="ＭＳ 明朝" panose="02020609040205080304" pitchFamily="17" charset="-128"/>
                        </a:rPr>
                        <a:t>翌年度</a:t>
                      </a:r>
                      <a:r>
                        <a:rPr kumimoji="1" lang="en-US" altLang="ja-JP" sz="800" dirty="0">
                          <a:solidFill>
                            <a:schemeClr val="tx1"/>
                          </a:solidFill>
                          <a:latin typeface="ＭＳ 明朝" panose="02020609040205080304" pitchFamily="17" charset="-128"/>
                          <a:ea typeface="ＭＳ 明朝" panose="02020609040205080304" pitchFamily="17" charset="-128"/>
                        </a:rPr>
                        <a:t>6</a:t>
                      </a:r>
                      <a:r>
                        <a:rPr kumimoji="1" lang="ja-JP" altLang="en-US" sz="800" dirty="0">
                          <a:solidFill>
                            <a:schemeClr val="tx1"/>
                          </a:solidFill>
                          <a:latin typeface="ＭＳ 明朝" panose="02020609040205080304" pitchFamily="17" charset="-128"/>
                          <a:ea typeface="ＭＳ 明朝" panose="02020609040205080304" pitchFamily="17" charset="-128"/>
                        </a:rPr>
                        <a:t>月頃、最終的な受診勧奨後の医療機関受診率を算出し、事業評価を行う。評価をもとに次年度の事業実施方法等の検討を行う。</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2" name="テキスト ボックス 1">
            <a:extLst>
              <a:ext uri="{FF2B5EF4-FFF2-40B4-BE49-F238E27FC236}">
                <a16:creationId xmlns:a16="http://schemas.microsoft.com/office/drawing/2014/main" id="{17C077E9-7834-4671-6469-C928850A4A46}"/>
              </a:ext>
            </a:extLst>
          </p:cNvPr>
          <p:cNvSpPr txBox="1"/>
          <p:nvPr/>
        </p:nvSpPr>
        <p:spPr>
          <a:xfrm>
            <a:off x="3568937" y="2324875"/>
            <a:ext cx="2862322" cy="215444"/>
          </a:xfrm>
          <a:prstGeom prst="rect">
            <a:avLst/>
          </a:prstGeom>
          <a:noFill/>
          <a:ln>
            <a:noFill/>
          </a:ln>
        </p:spPr>
        <p:txBody>
          <a:bodyPr wrap="none" lIns="0" rtlCol="0">
            <a:spAutoFit/>
          </a:bodyPr>
          <a:lstStyle/>
          <a:p>
            <a:pPr algn="r"/>
            <a:r>
              <a:rPr kumimoji="1" lang="en-US" altLang="ja-JP" sz="800" dirty="0">
                <a:latin typeface="ＭＳ 明朝" panose="02020609040205080304" pitchFamily="17" charset="-128"/>
                <a:ea typeface="ＭＳ 明朝" panose="02020609040205080304" pitchFamily="17" charset="-128"/>
              </a:rPr>
              <a:t>※</a:t>
            </a:r>
            <a:r>
              <a:rPr kumimoji="1" lang="ja-JP" altLang="en-US" sz="800" dirty="0">
                <a:latin typeface="ＭＳ 明朝" panose="02020609040205080304" pitchFamily="17" charset="-128"/>
                <a:ea typeface="ＭＳ 明朝" panose="02020609040205080304" pitchFamily="17" charset="-128"/>
              </a:rPr>
              <a:t>太枠の</a:t>
            </a:r>
            <a:r>
              <a:rPr kumimoji="1" lang="en-US" altLang="ja-JP" sz="800" dirty="0">
                <a:latin typeface="ＭＳ 明朝" panose="02020609040205080304" pitchFamily="17" charset="-128"/>
                <a:ea typeface="ＭＳ 明朝" panose="02020609040205080304" pitchFamily="17" charset="-128"/>
              </a:rPr>
              <a:t>2026</a:t>
            </a:r>
            <a:r>
              <a:rPr kumimoji="1" lang="ja-JP" altLang="en-US" sz="800" dirty="0">
                <a:latin typeface="ＭＳ 明朝" panose="02020609040205080304" pitchFamily="17" charset="-128"/>
                <a:ea typeface="ＭＳ 明朝" panose="02020609040205080304" pitchFamily="17" charset="-128"/>
              </a:rPr>
              <a:t>年度は中間評価年度、</a:t>
            </a:r>
            <a:r>
              <a:rPr kumimoji="1" lang="en-US" altLang="ja-JP" sz="800" dirty="0">
                <a:latin typeface="ＭＳ 明朝" panose="02020609040205080304" pitchFamily="17" charset="-128"/>
                <a:ea typeface="ＭＳ 明朝" panose="02020609040205080304" pitchFamily="17" charset="-128"/>
              </a:rPr>
              <a:t>2029</a:t>
            </a:r>
            <a:r>
              <a:rPr kumimoji="1" lang="ja-JP" altLang="en-US" sz="800" dirty="0">
                <a:latin typeface="ＭＳ 明朝" panose="02020609040205080304" pitchFamily="17" charset="-128"/>
                <a:ea typeface="ＭＳ 明朝" panose="02020609040205080304" pitchFamily="17" charset="-128"/>
              </a:rPr>
              <a:t>年度は最終評価年度</a:t>
            </a:r>
          </a:p>
        </p:txBody>
      </p:sp>
      <p:sp>
        <p:nvSpPr>
          <p:cNvPr id="9" name="テキスト ボックス 8">
            <a:extLst>
              <a:ext uri="{FF2B5EF4-FFF2-40B4-BE49-F238E27FC236}">
                <a16:creationId xmlns:a16="http://schemas.microsoft.com/office/drawing/2014/main" id="{CE2F58F3-6F09-23D8-A254-A79979255CB3}"/>
              </a:ext>
            </a:extLst>
          </p:cNvPr>
          <p:cNvSpPr txBox="1"/>
          <p:nvPr/>
        </p:nvSpPr>
        <p:spPr>
          <a:xfrm>
            <a:off x="185647" y="2295148"/>
            <a:ext cx="669414"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今後の目標</a:t>
            </a:r>
          </a:p>
        </p:txBody>
      </p:sp>
      <p:sp>
        <p:nvSpPr>
          <p:cNvPr id="10" name="テキスト ボックス 9">
            <a:extLst>
              <a:ext uri="{FF2B5EF4-FFF2-40B4-BE49-F238E27FC236}">
                <a16:creationId xmlns:a16="http://schemas.microsoft.com/office/drawing/2014/main" id="{417C5678-06EA-9E80-A4C5-1499C409C3C7}"/>
              </a:ext>
            </a:extLst>
          </p:cNvPr>
          <p:cNvSpPr txBox="1">
            <a:spLocks/>
          </p:cNvSpPr>
          <p:nvPr/>
        </p:nvSpPr>
        <p:spPr>
          <a:xfrm>
            <a:off x="166210" y="4853001"/>
            <a:ext cx="1708160"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現在までの実施方法</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プロセス</a:t>
            </a:r>
            <a:r>
              <a:rPr kumimoji="1" lang="en-US" altLang="ja-JP" sz="900" dirty="0">
                <a:latin typeface="ＭＳ 明朝" panose="02020609040205080304" pitchFamily="17" charset="-128"/>
                <a:ea typeface="ＭＳ 明朝" panose="02020609040205080304" pitchFamily="17" charset="-128"/>
              </a:rPr>
              <a:t>)</a:t>
            </a:r>
            <a:endParaRPr kumimoji="1" lang="ja-JP" altLang="en-US" sz="900" dirty="0">
              <a:latin typeface="ＭＳ 明朝" panose="02020609040205080304" pitchFamily="17" charset="-128"/>
              <a:ea typeface="ＭＳ 明朝" panose="02020609040205080304" pitchFamily="17" charset="-128"/>
            </a:endParaRPr>
          </a:p>
        </p:txBody>
      </p:sp>
      <p:sp>
        <p:nvSpPr>
          <p:cNvPr id="26" name="スライド番号プレースホルダー 5">
            <a:extLst>
              <a:ext uri="{FF2B5EF4-FFF2-40B4-BE49-F238E27FC236}">
                <a16:creationId xmlns:a16="http://schemas.microsoft.com/office/drawing/2014/main" id="{00256B23-337B-4C4C-8D86-1B40E30653DD}"/>
              </a:ext>
            </a:extLst>
          </p:cNvPr>
          <p:cNvSpPr>
            <a:spLocks noGrp="1"/>
          </p:cNvSpPr>
          <p:nvPr>
            <p:ph type="sldNum" sz="quarter" idx="4"/>
          </p:nvPr>
        </p:nvSpPr>
        <p:spPr>
          <a:xfrm>
            <a:off x="2484067" y="8820472"/>
            <a:ext cx="1512041" cy="485775"/>
          </a:xfrm>
          <a:prstGeom prst="rect">
            <a:avLst/>
          </a:prstGeom>
        </p:spPr>
        <p:txBody>
          <a:bodyPr anchor="ctr"/>
          <a:lstStyle>
            <a:defPPr>
              <a:defRPr lang="ja-JP"/>
            </a:defPPr>
            <a:lvl1pPr marL="0" algn="ctr" defTabSz="914400" rtl="0" eaLnBrk="1" latinLnBrk="0" hangingPunct="1">
              <a:defRPr kumimoji="1" sz="800" kern="1200">
                <a:solidFill>
                  <a:srgbClr val="898989"/>
                </a:solidFill>
                <a:latin typeface="ＭＳ 明朝" panose="02020609040205080304" pitchFamily="17" charset="-128"/>
                <a:ea typeface="ＭＳ 明朝" panose="02020609040205080304" pitchFamily="17"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z="1000" smtClean="0"/>
              <a:pPr/>
              <a:t>52</a:t>
            </a:fld>
            <a:endParaRPr lang="ja-JP" altLang="en-US" sz="1000" dirty="0"/>
          </a:p>
        </p:txBody>
      </p:sp>
    </p:spTree>
    <p:extLst>
      <p:ext uri="{BB962C8B-B14F-4D97-AF65-F5344CB8AC3E}">
        <p14:creationId xmlns:p14="http://schemas.microsoft.com/office/powerpoint/2010/main" val="33555289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4">
            <a:extLst>
              <a:ext uri="{FF2B5EF4-FFF2-40B4-BE49-F238E27FC236}">
                <a16:creationId xmlns:a16="http://schemas.microsoft.com/office/drawing/2014/main" id="{5BDACD13-4110-2F9C-19C9-F2D3A9E84838}"/>
              </a:ext>
            </a:extLst>
          </p:cNvPr>
          <p:cNvGraphicFramePr>
            <a:graphicFrameLocks noGrp="1" noChangeAspect="1"/>
          </p:cNvGraphicFramePr>
          <p:nvPr>
            <p:extLst>
              <p:ext uri="{D42A27DB-BD31-4B8C-83A1-F6EECF244321}">
                <p14:modId xmlns:p14="http://schemas.microsoft.com/office/powerpoint/2010/main" val="2773011092"/>
              </p:ext>
            </p:extLst>
          </p:nvPr>
        </p:nvGraphicFramePr>
        <p:xfrm>
          <a:off x="165100" y="456179"/>
          <a:ext cx="6228000" cy="370840"/>
        </p:xfrm>
        <a:graphic>
          <a:graphicData uri="http://schemas.openxmlformats.org/drawingml/2006/table">
            <a:tbl>
              <a:tblPr firstRow="1" bandRow="1">
                <a:tableStyleId>{5C22544A-7EE6-4342-B048-85BDC9FD1C3A}</a:tableStyleId>
              </a:tblPr>
              <a:tblGrid>
                <a:gridCol w="6228000">
                  <a:extLst>
                    <a:ext uri="{9D8B030D-6E8A-4147-A177-3AD203B41FA5}">
                      <a16:colId xmlns:a16="http://schemas.microsoft.com/office/drawing/2014/main" val="220024530"/>
                    </a:ext>
                  </a:extLst>
                </a:gridCol>
              </a:tblGrid>
              <a:tr h="370840">
                <a:tc>
                  <a:txBody>
                    <a:bodyPr/>
                    <a:lstStyle/>
                    <a:p>
                      <a:r>
                        <a:rPr kumimoji="1" lang="ja-JP" altLang="en-US" sz="1200" dirty="0">
                          <a:solidFill>
                            <a:schemeClr val="bg1"/>
                          </a:solidFill>
                          <a:latin typeface="ＭＳ 明朝" panose="02020609040205080304" pitchFamily="17" charset="-128"/>
                          <a:ea typeface="ＭＳ 明朝" panose="02020609040205080304" pitchFamily="17" charset="-128"/>
                        </a:rPr>
                        <a:t>事業番号：⑤　ジェネリック医薬品差額通知事業</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605516327"/>
                  </a:ext>
                </a:extLst>
              </a:tr>
            </a:tbl>
          </a:graphicData>
        </a:graphic>
      </p:graphicFrame>
      <p:graphicFrame>
        <p:nvGraphicFramePr>
          <p:cNvPr id="5" name="表 4">
            <a:extLst>
              <a:ext uri="{FF2B5EF4-FFF2-40B4-BE49-F238E27FC236}">
                <a16:creationId xmlns:a16="http://schemas.microsoft.com/office/drawing/2014/main" id="{6FADAB84-B38C-38A7-E6FC-95CD9D979289}"/>
              </a:ext>
            </a:extLst>
          </p:cNvPr>
          <p:cNvGraphicFramePr>
            <a:graphicFrameLocks noGrp="1" noChangeAspect="1"/>
          </p:cNvGraphicFramePr>
          <p:nvPr>
            <p:extLst>
              <p:ext uri="{D42A27DB-BD31-4B8C-83A1-F6EECF244321}">
                <p14:modId xmlns:p14="http://schemas.microsoft.com/office/powerpoint/2010/main" val="2568996902"/>
              </p:ext>
            </p:extLst>
          </p:nvPr>
        </p:nvGraphicFramePr>
        <p:xfrm>
          <a:off x="165099" y="907077"/>
          <a:ext cx="6228000" cy="1388091"/>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4267865604"/>
                    </a:ext>
                  </a:extLst>
                </a:gridCol>
                <a:gridCol w="5328000">
                  <a:extLst>
                    <a:ext uri="{9D8B030D-6E8A-4147-A177-3AD203B41FA5}">
                      <a16:colId xmlns:a16="http://schemas.microsoft.com/office/drawing/2014/main" val="4198036526"/>
                    </a:ext>
                  </a:extLst>
                </a:gridCol>
              </a:tblGrid>
              <a:tr h="462697">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事業の目的</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後発医薬品使用割合の向上</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5008851"/>
                  </a:ext>
                </a:extLst>
              </a:tr>
              <a:tr h="462697">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対象者</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現在使用している先発医薬品から後発医薬品に切り替えることで、一定額以上の自己負担額の軽減が見込まれる者</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2178031"/>
                  </a:ext>
                </a:extLst>
              </a:tr>
              <a:tr h="462697">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現在までの</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事業結果</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現在栃木県国保連合会による委託で実施し、令和</a:t>
                      </a:r>
                      <a:r>
                        <a:rPr kumimoji="1" lang="en-US" altLang="ja-JP" sz="800" dirty="0">
                          <a:solidFill>
                            <a:schemeClr val="tx1"/>
                          </a:solidFill>
                          <a:latin typeface="ＭＳ 明朝" panose="02020609040205080304" pitchFamily="17" charset="-128"/>
                          <a:ea typeface="ＭＳ 明朝" panose="02020609040205080304" pitchFamily="17" charset="-128"/>
                        </a:rPr>
                        <a:t>4</a:t>
                      </a:r>
                      <a:r>
                        <a:rPr kumimoji="1" lang="ja-JP" altLang="en-US" sz="800" dirty="0">
                          <a:solidFill>
                            <a:schemeClr val="tx1"/>
                          </a:solidFill>
                          <a:latin typeface="ＭＳ 明朝" panose="02020609040205080304" pitchFamily="17" charset="-128"/>
                          <a:ea typeface="ＭＳ 明朝" panose="02020609040205080304" pitchFamily="17" charset="-128"/>
                        </a:rPr>
                        <a:t>年度には数量ベースで</a:t>
                      </a:r>
                      <a:r>
                        <a:rPr kumimoji="1" lang="en-US" altLang="ja-JP" sz="800" dirty="0">
                          <a:solidFill>
                            <a:schemeClr val="tx1"/>
                          </a:solidFill>
                          <a:latin typeface="ＭＳ 明朝" panose="02020609040205080304" pitchFamily="17" charset="-128"/>
                          <a:ea typeface="ＭＳ 明朝" panose="02020609040205080304" pitchFamily="17" charset="-128"/>
                        </a:rPr>
                        <a:t>77.7%</a:t>
                      </a:r>
                      <a:r>
                        <a:rPr kumimoji="1" lang="ja-JP" altLang="en-US" sz="800" dirty="0">
                          <a:solidFill>
                            <a:schemeClr val="tx1"/>
                          </a:solidFill>
                          <a:latin typeface="ＭＳ 明朝" panose="02020609040205080304" pitchFamily="17" charset="-128"/>
                          <a:ea typeface="ＭＳ 明朝" panose="02020609040205080304" pitchFamily="17" charset="-128"/>
                        </a:rPr>
                        <a:t>と、年々普及率は伸びてきている。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6412005"/>
                  </a:ext>
                </a:extLst>
              </a:tr>
            </a:tbl>
          </a:graphicData>
        </a:graphic>
      </p:graphicFrame>
      <p:graphicFrame>
        <p:nvGraphicFramePr>
          <p:cNvPr id="13" name="表 12">
            <a:extLst>
              <a:ext uri="{FF2B5EF4-FFF2-40B4-BE49-F238E27FC236}">
                <a16:creationId xmlns:a16="http://schemas.microsoft.com/office/drawing/2014/main" id="{197ADC12-D67A-2462-155A-95D260DFF9DB}"/>
              </a:ext>
            </a:extLst>
          </p:cNvPr>
          <p:cNvGraphicFramePr>
            <a:graphicFrameLocks noGrp="1"/>
          </p:cNvGraphicFramePr>
          <p:nvPr>
            <p:extLst>
              <p:ext uri="{D42A27DB-BD31-4B8C-83A1-F6EECF244321}">
                <p14:modId xmlns:p14="http://schemas.microsoft.com/office/powerpoint/2010/main" val="1484389914"/>
              </p:ext>
            </p:extLst>
          </p:nvPr>
        </p:nvGraphicFramePr>
        <p:xfrm>
          <a:off x="165099" y="4957666"/>
          <a:ext cx="6228000" cy="540000"/>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・国保連合会のシステムから作成する対象者リストを抽出後、職員が対象者を選定し、毎月差額通知を発送している。</a:t>
                      </a: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15" name="テキスト ボックス 14">
            <a:extLst>
              <a:ext uri="{FF2B5EF4-FFF2-40B4-BE49-F238E27FC236}">
                <a16:creationId xmlns:a16="http://schemas.microsoft.com/office/drawing/2014/main" id="{58FE6787-E39B-4E27-B04C-1AE66DA0EF31}"/>
              </a:ext>
            </a:extLst>
          </p:cNvPr>
          <p:cNvSpPr txBox="1">
            <a:spLocks/>
          </p:cNvSpPr>
          <p:nvPr/>
        </p:nvSpPr>
        <p:spPr>
          <a:xfrm>
            <a:off x="164682" y="5503438"/>
            <a:ext cx="2285241"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今後の実施方法</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プロセス</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の改善案、目標</a:t>
            </a:r>
          </a:p>
        </p:txBody>
      </p:sp>
      <p:graphicFrame>
        <p:nvGraphicFramePr>
          <p:cNvPr id="16" name="表 15">
            <a:extLst>
              <a:ext uri="{FF2B5EF4-FFF2-40B4-BE49-F238E27FC236}">
                <a16:creationId xmlns:a16="http://schemas.microsoft.com/office/drawing/2014/main" id="{203D1D64-9571-33A5-9F7C-7A8CE2DCC20E}"/>
              </a:ext>
            </a:extLst>
          </p:cNvPr>
          <p:cNvGraphicFramePr>
            <a:graphicFrameLocks noGrp="1"/>
          </p:cNvGraphicFramePr>
          <p:nvPr>
            <p:extLst>
              <p:ext uri="{D42A27DB-BD31-4B8C-83A1-F6EECF244321}">
                <p14:modId xmlns:p14="http://schemas.microsoft.com/office/powerpoint/2010/main" val="3914024651"/>
              </p:ext>
            </p:extLst>
          </p:nvPr>
        </p:nvGraphicFramePr>
        <p:xfrm>
          <a:off x="165100" y="5733443"/>
          <a:ext cx="6228000" cy="540000"/>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・現在までの実施方法に加え、効果的なタイミングを工夫することで普及率向上を目指す。</a:t>
                      </a: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17" name="テキスト ボックス 16">
            <a:extLst>
              <a:ext uri="{FF2B5EF4-FFF2-40B4-BE49-F238E27FC236}">
                <a16:creationId xmlns:a16="http://schemas.microsoft.com/office/drawing/2014/main" id="{3519E16E-D518-BE71-D330-26ED8593867D}"/>
              </a:ext>
            </a:extLst>
          </p:cNvPr>
          <p:cNvSpPr txBox="1">
            <a:spLocks/>
          </p:cNvSpPr>
          <p:nvPr/>
        </p:nvSpPr>
        <p:spPr>
          <a:xfrm>
            <a:off x="165100" y="6275844"/>
            <a:ext cx="2054409"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現在までの実施体制</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ストラクチャー</a:t>
            </a:r>
            <a:r>
              <a:rPr kumimoji="1" lang="en-US" altLang="ja-JP" sz="900" dirty="0">
                <a:latin typeface="ＭＳ 明朝" panose="02020609040205080304" pitchFamily="17" charset="-128"/>
                <a:ea typeface="ＭＳ 明朝" panose="02020609040205080304" pitchFamily="17" charset="-128"/>
              </a:rPr>
              <a:t>)</a:t>
            </a:r>
            <a:endParaRPr kumimoji="1" lang="ja-JP" altLang="en-US" sz="900" dirty="0">
              <a:latin typeface="ＭＳ 明朝" panose="02020609040205080304" pitchFamily="17" charset="-128"/>
              <a:ea typeface="ＭＳ 明朝" panose="02020609040205080304" pitchFamily="17" charset="-128"/>
            </a:endParaRPr>
          </a:p>
        </p:txBody>
      </p:sp>
      <p:graphicFrame>
        <p:nvGraphicFramePr>
          <p:cNvPr id="18" name="表 17">
            <a:extLst>
              <a:ext uri="{FF2B5EF4-FFF2-40B4-BE49-F238E27FC236}">
                <a16:creationId xmlns:a16="http://schemas.microsoft.com/office/drawing/2014/main" id="{C5E25681-638F-C8A6-DD24-D340752A85F5}"/>
              </a:ext>
            </a:extLst>
          </p:cNvPr>
          <p:cNvGraphicFramePr>
            <a:graphicFrameLocks noGrp="1"/>
          </p:cNvGraphicFramePr>
          <p:nvPr>
            <p:extLst>
              <p:ext uri="{D42A27DB-BD31-4B8C-83A1-F6EECF244321}">
                <p14:modId xmlns:p14="http://schemas.microsoft.com/office/powerpoint/2010/main" val="3853408575"/>
              </p:ext>
            </p:extLst>
          </p:nvPr>
        </p:nvGraphicFramePr>
        <p:xfrm>
          <a:off x="165100" y="6507466"/>
          <a:ext cx="6228000" cy="540000"/>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・国保部門を主管課とし、予算編成や国保連合会との連絡調整、通知の発送を行っている。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19" name="テキスト ボックス 18">
            <a:extLst>
              <a:ext uri="{FF2B5EF4-FFF2-40B4-BE49-F238E27FC236}">
                <a16:creationId xmlns:a16="http://schemas.microsoft.com/office/drawing/2014/main" id="{766519D3-38D5-5BF4-FA3B-4578C169AB9E}"/>
              </a:ext>
            </a:extLst>
          </p:cNvPr>
          <p:cNvSpPr txBox="1">
            <a:spLocks/>
          </p:cNvSpPr>
          <p:nvPr/>
        </p:nvSpPr>
        <p:spPr>
          <a:xfrm>
            <a:off x="165100" y="7063740"/>
            <a:ext cx="2631490"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今後の実施体制</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ストラクチャー</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の改善案、目標</a:t>
            </a:r>
          </a:p>
        </p:txBody>
      </p:sp>
      <p:graphicFrame>
        <p:nvGraphicFramePr>
          <p:cNvPr id="20" name="表 19">
            <a:extLst>
              <a:ext uri="{FF2B5EF4-FFF2-40B4-BE49-F238E27FC236}">
                <a16:creationId xmlns:a16="http://schemas.microsoft.com/office/drawing/2014/main" id="{3F2417BA-7A1F-E28E-42D7-7B46ED5CF611}"/>
              </a:ext>
            </a:extLst>
          </p:cNvPr>
          <p:cNvGraphicFramePr>
            <a:graphicFrameLocks noGrp="1"/>
          </p:cNvGraphicFramePr>
          <p:nvPr>
            <p:extLst>
              <p:ext uri="{D42A27DB-BD31-4B8C-83A1-F6EECF244321}">
                <p14:modId xmlns:p14="http://schemas.microsoft.com/office/powerpoint/2010/main" val="3761820618"/>
              </p:ext>
            </p:extLst>
          </p:nvPr>
        </p:nvGraphicFramePr>
        <p:xfrm>
          <a:off x="165100" y="7294394"/>
          <a:ext cx="6228000" cy="540000"/>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・国保部門を主管課とし、予算編成や国保連合会との連絡調整、通知の発送を行う。</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21" name="テキスト ボックス 20">
            <a:extLst>
              <a:ext uri="{FF2B5EF4-FFF2-40B4-BE49-F238E27FC236}">
                <a16:creationId xmlns:a16="http://schemas.microsoft.com/office/drawing/2014/main" id="{0FA6E44F-E34D-BA21-4158-F615BFDB5A4C}"/>
              </a:ext>
            </a:extLst>
          </p:cNvPr>
          <p:cNvSpPr txBox="1">
            <a:spLocks/>
          </p:cNvSpPr>
          <p:nvPr/>
        </p:nvSpPr>
        <p:spPr>
          <a:xfrm>
            <a:off x="165100" y="7840394"/>
            <a:ext cx="553998"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評価計画</a:t>
            </a:r>
          </a:p>
        </p:txBody>
      </p:sp>
      <p:graphicFrame>
        <p:nvGraphicFramePr>
          <p:cNvPr id="22" name="表 21">
            <a:extLst>
              <a:ext uri="{FF2B5EF4-FFF2-40B4-BE49-F238E27FC236}">
                <a16:creationId xmlns:a16="http://schemas.microsoft.com/office/drawing/2014/main" id="{FBE612A7-919C-0707-9426-30B904112CC5}"/>
              </a:ext>
            </a:extLst>
          </p:cNvPr>
          <p:cNvGraphicFramePr>
            <a:graphicFrameLocks noGrp="1"/>
          </p:cNvGraphicFramePr>
          <p:nvPr>
            <p:extLst>
              <p:ext uri="{D42A27DB-BD31-4B8C-83A1-F6EECF244321}">
                <p14:modId xmlns:p14="http://schemas.microsoft.com/office/powerpoint/2010/main" val="1132363374"/>
              </p:ext>
            </p:extLst>
          </p:nvPr>
        </p:nvGraphicFramePr>
        <p:xfrm>
          <a:off x="165099" y="2551803"/>
          <a:ext cx="6227997" cy="1440000"/>
        </p:xfrm>
        <a:graphic>
          <a:graphicData uri="http://schemas.openxmlformats.org/drawingml/2006/table">
            <a:tbl>
              <a:tblPr firstRow="1" bandRow="1">
                <a:tableStyleId>{2D5ABB26-0587-4C30-8999-92F81FD0307C}</a:tableStyleId>
              </a:tblPr>
              <a:tblGrid>
                <a:gridCol w="666096">
                  <a:extLst>
                    <a:ext uri="{9D8B030D-6E8A-4147-A177-3AD203B41FA5}">
                      <a16:colId xmlns:a16="http://schemas.microsoft.com/office/drawing/2014/main" val="628977758"/>
                    </a:ext>
                  </a:extLst>
                </a:gridCol>
                <a:gridCol w="1688812">
                  <a:extLst>
                    <a:ext uri="{9D8B030D-6E8A-4147-A177-3AD203B41FA5}">
                      <a16:colId xmlns:a16="http://schemas.microsoft.com/office/drawing/2014/main" val="536128065"/>
                    </a:ext>
                  </a:extLst>
                </a:gridCol>
                <a:gridCol w="609220">
                  <a:extLst>
                    <a:ext uri="{9D8B030D-6E8A-4147-A177-3AD203B41FA5}">
                      <a16:colId xmlns:a16="http://schemas.microsoft.com/office/drawing/2014/main" val="3503149576"/>
                    </a:ext>
                  </a:extLst>
                </a:gridCol>
                <a:gridCol w="466267">
                  <a:extLst>
                    <a:ext uri="{9D8B030D-6E8A-4147-A177-3AD203B41FA5}">
                      <a16:colId xmlns:a16="http://schemas.microsoft.com/office/drawing/2014/main" val="2998558973"/>
                    </a:ext>
                  </a:extLst>
                </a:gridCol>
                <a:gridCol w="466267">
                  <a:extLst>
                    <a:ext uri="{9D8B030D-6E8A-4147-A177-3AD203B41FA5}">
                      <a16:colId xmlns:a16="http://schemas.microsoft.com/office/drawing/2014/main" val="3577496933"/>
                    </a:ext>
                  </a:extLst>
                </a:gridCol>
                <a:gridCol w="466267">
                  <a:extLst>
                    <a:ext uri="{9D8B030D-6E8A-4147-A177-3AD203B41FA5}">
                      <a16:colId xmlns:a16="http://schemas.microsoft.com/office/drawing/2014/main" val="1501818452"/>
                    </a:ext>
                  </a:extLst>
                </a:gridCol>
                <a:gridCol w="466267">
                  <a:extLst>
                    <a:ext uri="{9D8B030D-6E8A-4147-A177-3AD203B41FA5}">
                      <a16:colId xmlns:a16="http://schemas.microsoft.com/office/drawing/2014/main" val="2799363557"/>
                    </a:ext>
                  </a:extLst>
                </a:gridCol>
                <a:gridCol w="466267">
                  <a:extLst>
                    <a:ext uri="{9D8B030D-6E8A-4147-A177-3AD203B41FA5}">
                      <a16:colId xmlns:a16="http://schemas.microsoft.com/office/drawing/2014/main" val="3016687351"/>
                    </a:ext>
                  </a:extLst>
                </a:gridCol>
                <a:gridCol w="466267">
                  <a:extLst>
                    <a:ext uri="{9D8B030D-6E8A-4147-A177-3AD203B41FA5}">
                      <a16:colId xmlns:a16="http://schemas.microsoft.com/office/drawing/2014/main" val="1616226061"/>
                    </a:ext>
                  </a:extLst>
                </a:gridCol>
                <a:gridCol w="466267">
                  <a:extLst>
                    <a:ext uri="{9D8B030D-6E8A-4147-A177-3AD203B41FA5}">
                      <a16:colId xmlns:a16="http://schemas.microsoft.com/office/drawing/2014/main" val="4146116115"/>
                    </a:ext>
                  </a:extLst>
                </a:gridCol>
              </a:tblGrid>
              <a:tr h="288000">
                <a:tc rowSpan="2">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rowSpan="2">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評価指標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rowSpan="2">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ベース</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ライン</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(2019</a:t>
                      </a:r>
                      <a:r>
                        <a:rPr kumimoji="1" lang="ja-JP" altLang="en-US" sz="800" dirty="0">
                          <a:solidFill>
                            <a:schemeClr val="tx1"/>
                          </a:solidFill>
                          <a:latin typeface="ＭＳ 明朝" panose="02020609040205080304" pitchFamily="17" charset="-128"/>
                          <a:ea typeface="ＭＳ 明朝" panose="02020609040205080304" pitchFamily="17" charset="-128"/>
                        </a:rPr>
                        <a:t>年度</a:t>
                      </a:r>
                      <a:r>
                        <a:rPr kumimoji="1" lang="en-US" altLang="ja-JP" sz="800" dirty="0">
                          <a:solidFill>
                            <a:schemeClr val="tx1"/>
                          </a:solidFill>
                          <a:latin typeface="ＭＳ 明朝" panose="02020609040205080304" pitchFamily="17" charset="-128"/>
                          <a:ea typeface="ＭＳ 明朝" panose="02020609040205080304" pitchFamily="17" charset="-128"/>
                        </a:rPr>
                        <a:t>)</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計画策定</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時実績</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gridSpan="6">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目標値</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244494"/>
                  </a:ext>
                </a:extLst>
              </a:tr>
              <a:tr h="288000">
                <a:tc vMerge="1">
                  <a:txBody>
                    <a:bodyPr/>
                    <a:lstStyle/>
                    <a:p>
                      <a:pPr algn="ct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2022</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(R4)</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2024</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(R6)</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2025</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(R7)</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2026</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(R8)</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2027</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(R9)</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2028</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(R10)</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2029</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(R11)</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extLst>
                  <a:ext uri="{0D108BD9-81ED-4DB2-BD59-A6C34878D82A}">
                    <a16:rowId xmlns:a16="http://schemas.microsoft.com/office/drawing/2014/main" val="216579070"/>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アウトカム</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成果</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ジェネリック医薬品普及率</a:t>
                      </a:r>
                      <a:endParaRPr lang="en-US" altLang="ja-JP" sz="8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数量ベース</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8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72.0</a:t>
                      </a: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77.7</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78.0</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79.0</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80.0</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80.5</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81.5</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82.0</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1128222"/>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アウトプット</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実施量･率</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対象者への通知率</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a:t>
                      </a: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 </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 </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 </a:t>
                      </a:r>
                    </a:p>
                  </a:txBody>
                  <a:tcPr marL="36000" marR="36000" marT="36000" marB="3600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 </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 </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8710224"/>
                  </a:ext>
                </a:extLst>
              </a:tr>
            </a:tbl>
          </a:graphicData>
        </a:graphic>
      </p:graphicFrame>
      <p:graphicFrame>
        <p:nvGraphicFramePr>
          <p:cNvPr id="23" name="表 22">
            <a:extLst>
              <a:ext uri="{FF2B5EF4-FFF2-40B4-BE49-F238E27FC236}">
                <a16:creationId xmlns:a16="http://schemas.microsoft.com/office/drawing/2014/main" id="{92605114-25A3-3809-402E-8AAF3053B14A}"/>
              </a:ext>
            </a:extLst>
          </p:cNvPr>
          <p:cNvGraphicFramePr>
            <a:graphicFrameLocks noGrp="1"/>
          </p:cNvGraphicFramePr>
          <p:nvPr>
            <p:extLst>
              <p:ext uri="{D42A27DB-BD31-4B8C-83A1-F6EECF244321}">
                <p14:modId xmlns:p14="http://schemas.microsoft.com/office/powerpoint/2010/main" val="2009145255"/>
              </p:ext>
            </p:extLst>
          </p:nvPr>
        </p:nvGraphicFramePr>
        <p:xfrm>
          <a:off x="165099" y="4073519"/>
          <a:ext cx="6228000" cy="648000"/>
        </p:xfrm>
        <a:graphic>
          <a:graphicData uri="http://schemas.openxmlformats.org/drawingml/2006/table">
            <a:tbl>
              <a:tblPr firstRow="1" bandRow="1">
                <a:tableStyleId>{2D5ABB26-0587-4C30-8999-92F81FD0307C}</a:tableStyleId>
              </a:tblPr>
              <a:tblGrid>
                <a:gridCol w="1008000">
                  <a:extLst>
                    <a:ext uri="{9D8B030D-6E8A-4147-A177-3AD203B41FA5}">
                      <a16:colId xmlns:a16="http://schemas.microsoft.com/office/drawing/2014/main" val="2752290969"/>
                    </a:ext>
                  </a:extLst>
                </a:gridCol>
                <a:gridCol w="5220000">
                  <a:extLst>
                    <a:ext uri="{9D8B030D-6E8A-4147-A177-3AD203B41FA5}">
                      <a16:colId xmlns:a16="http://schemas.microsoft.com/office/drawing/2014/main" val="2714697364"/>
                    </a:ext>
                  </a:extLst>
                </a:gridCol>
              </a:tblGrid>
              <a:tr h="648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目標を達成するため</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の主な戦略</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国の特別調整交付金を有効活用し、栃木県国保連合会への委託により実施する。</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業務委託の内容としては、通知作成、サポートデスク、事業報告とする。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graphicFrame>
        <p:nvGraphicFramePr>
          <p:cNvPr id="24" name="表 23">
            <a:extLst>
              <a:ext uri="{FF2B5EF4-FFF2-40B4-BE49-F238E27FC236}">
                <a16:creationId xmlns:a16="http://schemas.microsoft.com/office/drawing/2014/main" id="{7B3368AE-B47A-2A38-081C-95A977CE04B9}"/>
              </a:ext>
            </a:extLst>
          </p:cNvPr>
          <p:cNvGraphicFramePr>
            <a:graphicFrameLocks noGrp="1"/>
          </p:cNvGraphicFramePr>
          <p:nvPr>
            <p:extLst>
              <p:ext uri="{D42A27DB-BD31-4B8C-83A1-F6EECF244321}">
                <p14:modId xmlns:p14="http://schemas.microsoft.com/office/powerpoint/2010/main" val="1472182402"/>
              </p:ext>
            </p:extLst>
          </p:nvPr>
        </p:nvGraphicFramePr>
        <p:xfrm>
          <a:off x="165100" y="8081322"/>
          <a:ext cx="6228000" cy="540000"/>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540000">
                <a:tc>
                  <a:txBody>
                    <a:bodyPr/>
                    <a:lstStyle/>
                    <a:p>
                      <a:pPr marL="0" indent="0"/>
                      <a:r>
                        <a:rPr kumimoji="1" lang="ja-JP" altLang="en-US" sz="800" dirty="0">
                          <a:solidFill>
                            <a:schemeClr val="tx1"/>
                          </a:solidFill>
                          <a:latin typeface="ＭＳ 明朝" panose="02020609040205080304" pitchFamily="17" charset="-128"/>
                          <a:ea typeface="ＭＳ 明朝" panose="02020609040205080304" pitchFamily="17" charset="-128"/>
                        </a:rPr>
                        <a:t>ジェネリック医薬品普及率</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数量ベース</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の数値を参考に事業評価を行い、次年度の事業のあり方を検討する。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4" name="スライド番号プレースホルダー 3">
            <a:extLst>
              <a:ext uri="{FF2B5EF4-FFF2-40B4-BE49-F238E27FC236}">
                <a16:creationId xmlns:a16="http://schemas.microsoft.com/office/drawing/2014/main" id="{4CD9E307-A256-0078-6E06-555C20C2E24B}"/>
              </a:ext>
            </a:extLst>
          </p:cNvPr>
          <p:cNvSpPr>
            <a:spLocks noGrp="1"/>
          </p:cNvSpPr>
          <p:nvPr>
            <p:ph type="sldNum" sz="quarter" idx="4"/>
          </p:nvPr>
        </p:nvSpPr>
        <p:spPr/>
        <p:txBody>
          <a:bodyPr/>
          <a:lstStyle/>
          <a:p>
            <a:fld id="{420EA04B-0610-44E1-BBA9-CB539F9A7CEB}" type="slidenum">
              <a:rPr lang="ja-JP" altLang="en-US" sz="1000" smtClean="0"/>
              <a:pPr/>
              <a:t>53</a:t>
            </a:fld>
            <a:endParaRPr lang="ja-JP" altLang="en-US" sz="1000" dirty="0"/>
          </a:p>
        </p:txBody>
      </p:sp>
      <p:sp>
        <p:nvSpPr>
          <p:cNvPr id="2" name="テキスト ボックス 1">
            <a:extLst>
              <a:ext uri="{FF2B5EF4-FFF2-40B4-BE49-F238E27FC236}">
                <a16:creationId xmlns:a16="http://schemas.microsoft.com/office/drawing/2014/main" id="{2574D0F9-E3B3-957E-D6CB-380E04E7F4E7}"/>
              </a:ext>
            </a:extLst>
          </p:cNvPr>
          <p:cNvSpPr txBox="1"/>
          <p:nvPr/>
        </p:nvSpPr>
        <p:spPr>
          <a:xfrm>
            <a:off x="3568937" y="2330924"/>
            <a:ext cx="2862322" cy="215444"/>
          </a:xfrm>
          <a:prstGeom prst="rect">
            <a:avLst/>
          </a:prstGeom>
          <a:noFill/>
          <a:ln>
            <a:noFill/>
          </a:ln>
        </p:spPr>
        <p:txBody>
          <a:bodyPr wrap="none" lIns="0" rtlCol="0">
            <a:spAutoFit/>
          </a:bodyPr>
          <a:lstStyle/>
          <a:p>
            <a:pPr algn="r"/>
            <a:r>
              <a:rPr kumimoji="1" lang="en-US" altLang="ja-JP" sz="800" dirty="0">
                <a:latin typeface="ＭＳ 明朝" panose="02020609040205080304" pitchFamily="17" charset="-128"/>
                <a:ea typeface="ＭＳ 明朝" panose="02020609040205080304" pitchFamily="17" charset="-128"/>
              </a:rPr>
              <a:t>※</a:t>
            </a:r>
            <a:r>
              <a:rPr kumimoji="1" lang="ja-JP" altLang="en-US" sz="800" dirty="0">
                <a:latin typeface="ＭＳ 明朝" panose="02020609040205080304" pitchFamily="17" charset="-128"/>
                <a:ea typeface="ＭＳ 明朝" panose="02020609040205080304" pitchFamily="17" charset="-128"/>
              </a:rPr>
              <a:t>太枠の</a:t>
            </a:r>
            <a:r>
              <a:rPr kumimoji="1" lang="en-US" altLang="ja-JP" sz="800" dirty="0">
                <a:latin typeface="ＭＳ 明朝" panose="02020609040205080304" pitchFamily="17" charset="-128"/>
                <a:ea typeface="ＭＳ 明朝" panose="02020609040205080304" pitchFamily="17" charset="-128"/>
              </a:rPr>
              <a:t>2026</a:t>
            </a:r>
            <a:r>
              <a:rPr kumimoji="1" lang="ja-JP" altLang="en-US" sz="800" dirty="0">
                <a:latin typeface="ＭＳ 明朝" panose="02020609040205080304" pitchFamily="17" charset="-128"/>
                <a:ea typeface="ＭＳ 明朝" panose="02020609040205080304" pitchFamily="17" charset="-128"/>
              </a:rPr>
              <a:t>年度は中間評価年度、</a:t>
            </a:r>
            <a:r>
              <a:rPr kumimoji="1" lang="en-US" altLang="ja-JP" sz="800" dirty="0">
                <a:latin typeface="ＭＳ 明朝" panose="02020609040205080304" pitchFamily="17" charset="-128"/>
                <a:ea typeface="ＭＳ 明朝" panose="02020609040205080304" pitchFamily="17" charset="-128"/>
              </a:rPr>
              <a:t>2029</a:t>
            </a:r>
            <a:r>
              <a:rPr kumimoji="1" lang="ja-JP" altLang="en-US" sz="800" dirty="0">
                <a:latin typeface="ＭＳ 明朝" panose="02020609040205080304" pitchFamily="17" charset="-128"/>
                <a:ea typeface="ＭＳ 明朝" panose="02020609040205080304" pitchFamily="17" charset="-128"/>
              </a:rPr>
              <a:t>年度は最終評価年度</a:t>
            </a:r>
          </a:p>
        </p:txBody>
      </p:sp>
      <p:sp>
        <p:nvSpPr>
          <p:cNvPr id="9" name="テキスト ボックス 8">
            <a:extLst>
              <a:ext uri="{FF2B5EF4-FFF2-40B4-BE49-F238E27FC236}">
                <a16:creationId xmlns:a16="http://schemas.microsoft.com/office/drawing/2014/main" id="{EE5A9F83-E4F2-2B49-3A58-3C20B0C37A50}"/>
              </a:ext>
            </a:extLst>
          </p:cNvPr>
          <p:cNvSpPr txBox="1"/>
          <p:nvPr/>
        </p:nvSpPr>
        <p:spPr>
          <a:xfrm>
            <a:off x="185647" y="2301197"/>
            <a:ext cx="669414"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今後の目標</a:t>
            </a:r>
          </a:p>
        </p:txBody>
      </p:sp>
      <p:sp>
        <p:nvSpPr>
          <p:cNvPr id="10" name="テキスト ボックス 9">
            <a:extLst>
              <a:ext uri="{FF2B5EF4-FFF2-40B4-BE49-F238E27FC236}">
                <a16:creationId xmlns:a16="http://schemas.microsoft.com/office/drawing/2014/main" id="{305F0CEA-25E8-C976-046F-4DCFB4AA323F}"/>
              </a:ext>
            </a:extLst>
          </p:cNvPr>
          <p:cNvSpPr txBox="1">
            <a:spLocks/>
          </p:cNvSpPr>
          <p:nvPr/>
        </p:nvSpPr>
        <p:spPr>
          <a:xfrm>
            <a:off x="166210" y="4730936"/>
            <a:ext cx="1708160"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現在までの実施方法</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プロセス</a:t>
            </a:r>
            <a:r>
              <a:rPr kumimoji="1" lang="en-US" altLang="ja-JP" sz="900" dirty="0">
                <a:latin typeface="ＭＳ 明朝" panose="02020609040205080304" pitchFamily="17" charset="-128"/>
                <a:ea typeface="ＭＳ 明朝" panose="02020609040205080304" pitchFamily="17" charset="-128"/>
              </a:rPr>
              <a:t>)</a:t>
            </a:r>
            <a:endParaRPr kumimoji="1" lang="ja-JP" altLang="en-US" sz="9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1099892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4">
            <a:extLst>
              <a:ext uri="{FF2B5EF4-FFF2-40B4-BE49-F238E27FC236}">
                <a16:creationId xmlns:a16="http://schemas.microsoft.com/office/drawing/2014/main" id="{5BDACD13-4110-2F9C-19C9-F2D3A9E84838}"/>
              </a:ext>
            </a:extLst>
          </p:cNvPr>
          <p:cNvGraphicFramePr>
            <a:graphicFrameLocks noGrp="1" noChangeAspect="1"/>
          </p:cNvGraphicFramePr>
          <p:nvPr>
            <p:extLst>
              <p:ext uri="{D42A27DB-BD31-4B8C-83A1-F6EECF244321}">
                <p14:modId xmlns:p14="http://schemas.microsoft.com/office/powerpoint/2010/main" val="2643325957"/>
              </p:ext>
            </p:extLst>
          </p:nvPr>
        </p:nvGraphicFramePr>
        <p:xfrm>
          <a:off x="165100" y="456179"/>
          <a:ext cx="6228000" cy="370840"/>
        </p:xfrm>
        <a:graphic>
          <a:graphicData uri="http://schemas.openxmlformats.org/drawingml/2006/table">
            <a:tbl>
              <a:tblPr firstRow="1" bandRow="1">
                <a:tableStyleId>{5C22544A-7EE6-4342-B048-85BDC9FD1C3A}</a:tableStyleId>
              </a:tblPr>
              <a:tblGrid>
                <a:gridCol w="6228000">
                  <a:extLst>
                    <a:ext uri="{9D8B030D-6E8A-4147-A177-3AD203B41FA5}">
                      <a16:colId xmlns:a16="http://schemas.microsoft.com/office/drawing/2014/main" val="220024530"/>
                    </a:ext>
                  </a:extLst>
                </a:gridCol>
              </a:tblGrid>
              <a:tr h="370840">
                <a:tc>
                  <a:txBody>
                    <a:bodyPr/>
                    <a:lstStyle/>
                    <a:p>
                      <a:r>
                        <a:rPr kumimoji="1" lang="ja-JP" altLang="en-US" sz="1200" dirty="0">
                          <a:solidFill>
                            <a:schemeClr val="bg1"/>
                          </a:solidFill>
                          <a:latin typeface="ＭＳ 明朝" panose="02020609040205080304" pitchFamily="17" charset="-128"/>
                          <a:ea typeface="ＭＳ 明朝" panose="02020609040205080304" pitchFamily="17" charset="-128"/>
                        </a:rPr>
                        <a:t>事業番号：⑥　</a:t>
                      </a:r>
                      <a:r>
                        <a:rPr kumimoji="1" lang="zh-TW" altLang="en-US" sz="1200" dirty="0">
                          <a:solidFill>
                            <a:schemeClr val="bg1"/>
                          </a:solidFill>
                          <a:latin typeface="ＭＳ 明朝" panose="02020609040205080304" pitchFamily="17" charset="-128"/>
                          <a:ea typeface="ＭＳ 明朝" panose="02020609040205080304" pitchFamily="17" charset="-128"/>
                        </a:rPr>
                        <a:t>受診行動適正化事業</a:t>
                      </a:r>
                      <a:endParaRPr kumimoji="1" lang="ja-JP" altLang="en-US" sz="1200" dirty="0">
                        <a:solidFill>
                          <a:schemeClr val="bg1"/>
                        </a:solidFill>
                        <a:latin typeface="ＭＳ 明朝" panose="02020609040205080304" pitchFamily="17" charset="-128"/>
                        <a:ea typeface="ＭＳ 明朝" panose="02020609040205080304" pitchFamily="17"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605516327"/>
                  </a:ext>
                </a:extLst>
              </a:tr>
            </a:tbl>
          </a:graphicData>
        </a:graphic>
      </p:graphicFrame>
      <p:graphicFrame>
        <p:nvGraphicFramePr>
          <p:cNvPr id="25" name="表 24">
            <a:extLst>
              <a:ext uri="{FF2B5EF4-FFF2-40B4-BE49-F238E27FC236}">
                <a16:creationId xmlns:a16="http://schemas.microsoft.com/office/drawing/2014/main" id="{A4325CA6-1E7A-38CE-7D22-08E488D706E9}"/>
              </a:ext>
            </a:extLst>
          </p:cNvPr>
          <p:cNvGraphicFramePr>
            <a:graphicFrameLocks noGrp="1" noChangeAspect="1"/>
          </p:cNvGraphicFramePr>
          <p:nvPr>
            <p:extLst>
              <p:ext uri="{D42A27DB-BD31-4B8C-83A1-F6EECF244321}">
                <p14:modId xmlns:p14="http://schemas.microsoft.com/office/powerpoint/2010/main" val="132997459"/>
              </p:ext>
            </p:extLst>
          </p:nvPr>
        </p:nvGraphicFramePr>
        <p:xfrm>
          <a:off x="165099" y="907077"/>
          <a:ext cx="6228000" cy="1388091"/>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4267865604"/>
                    </a:ext>
                  </a:extLst>
                </a:gridCol>
                <a:gridCol w="5328000">
                  <a:extLst>
                    <a:ext uri="{9D8B030D-6E8A-4147-A177-3AD203B41FA5}">
                      <a16:colId xmlns:a16="http://schemas.microsoft.com/office/drawing/2014/main" val="4198036526"/>
                    </a:ext>
                  </a:extLst>
                </a:gridCol>
              </a:tblGrid>
              <a:tr h="462697">
                <a:tc>
                  <a:txBody>
                    <a:bodyPr/>
                    <a:lstStyle/>
                    <a:p>
                      <a:pPr algn="ctr"/>
                      <a:r>
                        <a:rPr kumimoji="1" lang="ja-JP" altLang="en-US" sz="800">
                          <a:solidFill>
                            <a:schemeClr val="tx1"/>
                          </a:solidFill>
                          <a:latin typeface="ＭＳ 明朝" panose="02020609040205080304" pitchFamily="17" charset="-128"/>
                          <a:ea typeface="ＭＳ 明朝" panose="02020609040205080304" pitchFamily="17" charset="-128"/>
                        </a:rPr>
                        <a:t>事業の目的</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医療費の適正化と重複服薬患者の減少</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5008851"/>
                  </a:ext>
                </a:extLst>
              </a:tr>
              <a:tr h="462697">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対象者</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国保被保険者のうち、重複服薬者として該当する者</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2178031"/>
                  </a:ext>
                </a:extLst>
              </a:tr>
              <a:tr h="462697">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現在までの</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事業結果</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en-US" altLang="ja-JP" sz="800" dirty="0">
                          <a:solidFill>
                            <a:schemeClr val="tx1"/>
                          </a:solidFill>
                          <a:latin typeface="ＭＳ 明朝" panose="02020609040205080304" pitchFamily="17" charset="-128"/>
                          <a:ea typeface="ＭＳ 明朝" panose="02020609040205080304" pitchFamily="17" charset="-128"/>
                        </a:rPr>
                        <a:t>2</a:t>
                      </a:r>
                      <a:r>
                        <a:rPr kumimoji="1" lang="ja-JP" altLang="en-US" sz="800" dirty="0">
                          <a:solidFill>
                            <a:schemeClr val="tx1"/>
                          </a:solidFill>
                          <a:latin typeface="ＭＳ 明朝" panose="02020609040205080304" pitchFamily="17" charset="-128"/>
                          <a:ea typeface="ＭＳ 明朝" panose="02020609040205080304" pitchFamily="17" charset="-128"/>
                        </a:rPr>
                        <a:t>期計画途中より国保連合会への一括委託により事業を行っている。国保連より抽出された対象者に対し通知を行い、保健師や薬剤師とともに訪問指導を行った。指導対象者が少なく年度ごとのばらつきがあるものの、対象者はおおむね改善傾向に向かってい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6412005"/>
                  </a:ext>
                </a:extLst>
              </a:tr>
            </a:tbl>
          </a:graphicData>
        </a:graphic>
      </p:graphicFrame>
      <p:graphicFrame>
        <p:nvGraphicFramePr>
          <p:cNvPr id="30" name="表 29">
            <a:extLst>
              <a:ext uri="{FF2B5EF4-FFF2-40B4-BE49-F238E27FC236}">
                <a16:creationId xmlns:a16="http://schemas.microsoft.com/office/drawing/2014/main" id="{42A6AC67-2F06-72BC-5500-943ADCA22246}"/>
              </a:ext>
            </a:extLst>
          </p:cNvPr>
          <p:cNvGraphicFramePr>
            <a:graphicFrameLocks noGrp="1"/>
          </p:cNvGraphicFramePr>
          <p:nvPr>
            <p:extLst>
              <p:ext uri="{D42A27DB-BD31-4B8C-83A1-F6EECF244321}">
                <p14:modId xmlns:p14="http://schemas.microsoft.com/office/powerpoint/2010/main" val="1893657166"/>
              </p:ext>
            </p:extLst>
          </p:nvPr>
        </p:nvGraphicFramePr>
        <p:xfrm>
          <a:off x="165099" y="4946515"/>
          <a:ext cx="6228000" cy="540000"/>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庁内関係課、委託業者と連携して事業を行っている。レセプト等のデータより委託業者が対象者を抽出し、町が対象者に対し通知を行う。対象者の内希望があった者に対し、保健師や担当薬剤師、町職員で訪問指導を行う。評価については、訪問後の振り返りアンケートやレセプトの状況により行う。</a:t>
                      </a: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36000" marR="36000" marT="36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31" name="テキスト ボックス 30">
            <a:extLst>
              <a:ext uri="{FF2B5EF4-FFF2-40B4-BE49-F238E27FC236}">
                <a16:creationId xmlns:a16="http://schemas.microsoft.com/office/drawing/2014/main" id="{774A99FB-1C1A-56DE-1901-7737DB11F0EF}"/>
              </a:ext>
            </a:extLst>
          </p:cNvPr>
          <p:cNvSpPr txBox="1">
            <a:spLocks/>
          </p:cNvSpPr>
          <p:nvPr/>
        </p:nvSpPr>
        <p:spPr>
          <a:xfrm>
            <a:off x="164682" y="5492287"/>
            <a:ext cx="2285241"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今後の実施方法</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プロセス</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の改善案、目標</a:t>
            </a:r>
          </a:p>
        </p:txBody>
      </p:sp>
      <p:graphicFrame>
        <p:nvGraphicFramePr>
          <p:cNvPr id="32" name="表 31">
            <a:extLst>
              <a:ext uri="{FF2B5EF4-FFF2-40B4-BE49-F238E27FC236}">
                <a16:creationId xmlns:a16="http://schemas.microsoft.com/office/drawing/2014/main" id="{A6604D9F-30CA-7438-9546-93ABFA349E2F}"/>
              </a:ext>
            </a:extLst>
          </p:cNvPr>
          <p:cNvGraphicFramePr>
            <a:graphicFrameLocks noGrp="1"/>
          </p:cNvGraphicFramePr>
          <p:nvPr>
            <p:extLst>
              <p:ext uri="{D42A27DB-BD31-4B8C-83A1-F6EECF244321}">
                <p14:modId xmlns:p14="http://schemas.microsoft.com/office/powerpoint/2010/main" val="2783184029"/>
              </p:ext>
            </p:extLst>
          </p:nvPr>
        </p:nvGraphicFramePr>
        <p:xfrm>
          <a:off x="165100" y="5722292"/>
          <a:ext cx="6228000" cy="540000"/>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庁内関係課、委託業者と連携し、一人でも多くの対象者へ保健指導を促すことのできるように、事業方法を工夫する。また、指導に至らなかった対象者についても、重複服薬の概要や危険性等を周知できるような通知方法や内容を改善す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33" name="テキスト ボックス 32">
            <a:extLst>
              <a:ext uri="{FF2B5EF4-FFF2-40B4-BE49-F238E27FC236}">
                <a16:creationId xmlns:a16="http://schemas.microsoft.com/office/drawing/2014/main" id="{2EA5E3AB-3F0B-FE40-B6B4-4FF11348AAC3}"/>
              </a:ext>
            </a:extLst>
          </p:cNvPr>
          <p:cNvSpPr txBox="1">
            <a:spLocks/>
          </p:cNvSpPr>
          <p:nvPr/>
        </p:nvSpPr>
        <p:spPr>
          <a:xfrm>
            <a:off x="165100" y="6275844"/>
            <a:ext cx="2054409"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現在までの実施体制</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ストラクチャー</a:t>
            </a:r>
            <a:r>
              <a:rPr kumimoji="1" lang="en-US" altLang="ja-JP" sz="900" dirty="0">
                <a:latin typeface="ＭＳ 明朝" panose="02020609040205080304" pitchFamily="17" charset="-128"/>
                <a:ea typeface="ＭＳ 明朝" panose="02020609040205080304" pitchFamily="17" charset="-128"/>
              </a:rPr>
              <a:t>)</a:t>
            </a:r>
            <a:endParaRPr kumimoji="1" lang="ja-JP" altLang="en-US" sz="900" dirty="0">
              <a:latin typeface="ＭＳ 明朝" panose="02020609040205080304" pitchFamily="17" charset="-128"/>
              <a:ea typeface="ＭＳ 明朝" panose="02020609040205080304" pitchFamily="17" charset="-128"/>
            </a:endParaRPr>
          </a:p>
        </p:txBody>
      </p:sp>
      <p:graphicFrame>
        <p:nvGraphicFramePr>
          <p:cNvPr id="34" name="表 33">
            <a:extLst>
              <a:ext uri="{FF2B5EF4-FFF2-40B4-BE49-F238E27FC236}">
                <a16:creationId xmlns:a16="http://schemas.microsoft.com/office/drawing/2014/main" id="{B283EAE0-2AA8-7D77-339E-E16D53385DC0}"/>
              </a:ext>
            </a:extLst>
          </p:cNvPr>
          <p:cNvGraphicFramePr>
            <a:graphicFrameLocks noGrp="1"/>
          </p:cNvGraphicFramePr>
          <p:nvPr>
            <p:extLst>
              <p:ext uri="{D42A27DB-BD31-4B8C-83A1-F6EECF244321}">
                <p14:modId xmlns:p14="http://schemas.microsoft.com/office/powerpoint/2010/main" val="4257352322"/>
              </p:ext>
            </p:extLst>
          </p:nvPr>
        </p:nvGraphicFramePr>
        <p:xfrm>
          <a:off x="165100" y="6507466"/>
          <a:ext cx="6228000" cy="540000"/>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・主体は国保部門とし、予算編成や訪問通知作成を行っている。対象者の選定等においては健康増進部門と連携し情報共有を行う。</a:t>
                      </a:r>
                    </a:p>
                  </a:txBody>
                  <a:tcPr marL="36000" marR="36000" marT="36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35" name="テキスト ボックス 34">
            <a:extLst>
              <a:ext uri="{FF2B5EF4-FFF2-40B4-BE49-F238E27FC236}">
                <a16:creationId xmlns:a16="http://schemas.microsoft.com/office/drawing/2014/main" id="{CE4B8E68-BBA6-569E-3448-D8FFF98B48F1}"/>
              </a:ext>
            </a:extLst>
          </p:cNvPr>
          <p:cNvSpPr txBox="1">
            <a:spLocks/>
          </p:cNvSpPr>
          <p:nvPr/>
        </p:nvSpPr>
        <p:spPr>
          <a:xfrm>
            <a:off x="165100" y="7052589"/>
            <a:ext cx="2631490"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今後の実施体制</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ストラクチャー</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の改善案、目標</a:t>
            </a:r>
          </a:p>
        </p:txBody>
      </p:sp>
      <p:graphicFrame>
        <p:nvGraphicFramePr>
          <p:cNvPr id="36" name="表 35">
            <a:extLst>
              <a:ext uri="{FF2B5EF4-FFF2-40B4-BE49-F238E27FC236}">
                <a16:creationId xmlns:a16="http://schemas.microsoft.com/office/drawing/2014/main" id="{0D2F63E0-8577-48E9-76CE-A19515A43E31}"/>
              </a:ext>
            </a:extLst>
          </p:cNvPr>
          <p:cNvGraphicFramePr>
            <a:graphicFrameLocks noGrp="1"/>
          </p:cNvGraphicFramePr>
          <p:nvPr>
            <p:extLst>
              <p:ext uri="{D42A27DB-BD31-4B8C-83A1-F6EECF244321}">
                <p14:modId xmlns:p14="http://schemas.microsoft.com/office/powerpoint/2010/main" val="1177533086"/>
              </p:ext>
            </p:extLst>
          </p:nvPr>
        </p:nvGraphicFramePr>
        <p:xfrm>
          <a:off x="165100" y="7283243"/>
          <a:ext cx="6228000" cy="540000"/>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・主体は国保部門とし、予算編成や訪問通知作成を行っている。対象者の選定等においては健康増進部門と連携し情報共有を行う。</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  また、指導後の対象者について庁内で共有し、フォローができるような体制づくりを行う。</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37" name="テキスト ボックス 36">
            <a:extLst>
              <a:ext uri="{FF2B5EF4-FFF2-40B4-BE49-F238E27FC236}">
                <a16:creationId xmlns:a16="http://schemas.microsoft.com/office/drawing/2014/main" id="{1DEAB72D-7AB5-2704-F797-1DDACCF715BC}"/>
              </a:ext>
            </a:extLst>
          </p:cNvPr>
          <p:cNvSpPr txBox="1">
            <a:spLocks/>
          </p:cNvSpPr>
          <p:nvPr/>
        </p:nvSpPr>
        <p:spPr>
          <a:xfrm>
            <a:off x="165100" y="7829243"/>
            <a:ext cx="553998"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評価計画</a:t>
            </a:r>
          </a:p>
        </p:txBody>
      </p:sp>
      <p:graphicFrame>
        <p:nvGraphicFramePr>
          <p:cNvPr id="38" name="表 37">
            <a:extLst>
              <a:ext uri="{FF2B5EF4-FFF2-40B4-BE49-F238E27FC236}">
                <a16:creationId xmlns:a16="http://schemas.microsoft.com/office/drawing/2014/main" id="{F807AC16-9CE6-0486-16F6-A7EF63DC9B0C}"/>
              </a:ext>
            </a:extLst>
          </p:cNvPr>
          <p:cNvGraphicFramePr>
            <a:graphicFrameLocks noGrp="1"/>
          </p:cNvGraphicFramePr>
          <p:nvPr>
            <p:extLst>
              <p:ext uri="{D42A27DB-BD31-4B8C-83A1-F6EECF244321}">
                <p14:modId xmlns:p14="http://schemas.microsoft.com/office/powerpoint/2010/main" val="3193946704"/>
              </p:ext>
            </p:extLst>
          </p:nvPr>
        </p:nvGraphicFramePr>
        <p:xfrm>
          <a:off x="165099" y="2540652"/>
          <a:ext cx="6227997" cy="1440000"/>
        </p:xfrm>
        <a:graphic>
          <a:graphicData uri="http://schemas.openxmlformats.org/drawingml/2006/table">
            <a:tbl>
              <a:tblPr firstRow="1" bandRow="1">
                <a:tableStyleId>{2D5ABB26-0587-4C30-8999-92F81FD0307C}</a:tableStyleId>
              </a:tblPr>
              <a:tblGrid>
                <a:gridCol w="666096">
                  <a:extLst>
                    <a:ext uri="{9D8B030D-6E8A-4147-A177-3AD203B41FA5}">
                      <a16:colId xmlns:a16="http://schemas.microsoft.com/office/drawing/2014/main" val="628977758"/>
                    </a:ext>
                  </a:extLst>
                </a:gridCol>
                <a:gridCol w="1688812">
                  <a:extLst>
                    <a:ext uri="{9D8B030D-6E8A-4147-A177-3AD203B41FA5}">
                      <a16:colId xmlns:a16="http://schemas.microsoft.com/office/drawing/2014/main" val="536128065"/>
                    </a:ext>
                  </a:extLst>
                </a:gridCol>
                <a:gridCol w="609220">
                  <a:extLst>
                    <a:ext uri="{9D8B030D-6E8A-4147-A177-3AD203B41FA5}">
                      <a16:colId xmlns:a16="http://schemas.microsoft.com/office/drawing/2014/main" val="923734347"/>
                    </a:ext>
                  </a:extLst>
                </a:gridCol>
                <a:gridCol w="466267">
                  <a:extLst>
                    <a:ext uri="{9D8B030D-6E8A-4147-A177-3AD203B41FA5}">
                      <a16:colId xmlns:a16="http://schemas.microsoft.com/office/drawing/2014/main" val="2998558973"/>
                    </a:ext>
                  </a:extLst>
                </a:gridCol>
                <a:gridCol w="466267">
                  <a:extLst>
                    <a:ext uri="{9D8B030D-6E8A-4147-A177-3AD203B41FA5}">
                      <a16:colId xmlns:a16="http://schemas.microsoft.com/office/drawing/2014/main" val="3577496933"/>
                    </a:ext>
                  </a:extLst>
                </a:gridCol>
                <a:gridCol w="466267">
                  <a:extLst>
                    <a:ext uri="{9D8B030D-6E8A-4147-A177-3AD203B41FA5}">
                      <a16:colId xmlns:a16="http://schemas.microsoft.com/office/drawing/2014/main" val="1501818452"/>
                    </a:ext>
                  </a:extLst>
                </a:gridCol>
                <a:gridCol w="466267">
                  <a:extLst>
                    <a:ext uri="{9D8B030D-6E8A-4147-A177-3AD203B41FA5}">
                      <a16:colId xmlns:a16="http://schemas.microsoft.com/office/drawing/2014/main" val="2799363557"/>
                    </a:ext>
                  </a:extLst>
                </a:gridCol>
                <a:gridCol w="466267">
                  <a:extLst>
                    <a:ext uri="{9D8B030D-6E8A-4147-A177-3AD203B41FA5}">
                      <a16:colId xmlns:a16="http://schemas.microsoft.com/office/drawing/2014/main" val="3016687351"/>
                    </a:ext>
                  </a:extLst>
                </a:gridCol>
                <a:gridCol w="466267">
                  <a:extLst>
                    <a:ext uri="{9D8B030D-6E8A-4147-A177-3AD203B41FA5}">
                      <a16:colId xmlns:a16="http://schemas.microsoft.com/office/drawing/2014/main" val="1616226061"/>
                    </a:ext>
                  </a:extLst>
                </a:gridCol>
                <a:gridCol w="466267">
                  <a:extLst>
                    <a:ext uri="{9D8B030D-6E8A-4147-A177-3AD203B41FA5}">
                      <a16:colId xmlns:a16="http://schemas.microsoft.com/office/drawing/2014/main" val="4146116115"/>
                    </a:ext>
                  </a:extLst>
                </a:gridCol>
              </a:tblGrid>
              <a:tr h="288000">
                <a:tc rowSpan="2">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rowSpan="2">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評価指標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rowSpan="2">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ベース</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ライン</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(2019</a:t>
                      </a:r>
                      <a:r>
                        <a:rPr kumimoji="1" lang="ja-JP" altLang="en-US" sz="800" dirty="0">
                          <a:solidFill>
                            <a:schemeClr val="tx1"/>
                          </a:solidFill>
                          <a:latin typeface="ＭＳ 明朝" panose="02020609040205080304" pitchFamily="17" charset="-128"/>
                          <a:ea typeface="ＭＳ 明朝" panose="02020609040205080304" pitchFamily="17" charset="-128"/>
                        </a:rPr>
                        <a:t>年度</a:t>
                      </a:r>
                      <a:r>
                        <a:rPr kumimoji="1" lang="en-US" altLang="ja-JP" sz="800" dirty="0">
                          <a:solidFill>
                            <a:schemeClr val="tx1"/>
                          </a:solidFill>
                          <a:latin typeface="ＭＳ 明朝" panose="02020609040205080304" pitchFamily="17" charset="-128"/>
                          <a:ea typeface="ＭＳ 明朝" panose="02020609040205080304" pitchFamily="17" charset="-128"/>
                        </a:rPr>
                        <a:t>)</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計画策定</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時実績</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gridSpan="6">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目標値</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244494"/>
                  </a:ext>
                </a:extLst>
              </a:tr>
              <a:tr h="288000">
                <a:tc vMerge="1">
                  <a:txBody>
                    <a:bodyPr/>
                    <a:lstStyle/>
                    <a:p>
                      <a:pPr algn="ct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2022</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(R4)</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2024</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(R6)</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2025</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(R7)</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2026</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(R8)</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2027</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(R9)</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2028</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(R10)</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2029</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(R11)</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extLst>
                  <a:ext uri="{0D108BD9-81ED-4DB2-BD59-A6C34878D82A}">
                    <a16:rowId xmlns:a16="http://schemas.microsoft.com/office/drawing/2014/main" val="216579070"/>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アウトカム</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成果</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保健指導により重複服薬が改善</a:t>
                      </a:r>
                      <a:endParaRPr lang="en-US" altLang="ja-JP" sz="8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した者の割合</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50.0</a:t>
                      </a: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(R3)</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66.7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70.0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70.0 </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70.0 </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70.0 </a:t>
                      </a:r>
                    </a:p>
                  </a:txBody>
                  <a:tcPr marL="36000" marR="36000" marT="36000" marB="3600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70.0 </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70.0 </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1128222"/>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アウトプット</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実施量･率</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指導対象者への保健指導実施率</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36.3</a:t>
                      </a: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(R3)</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20.0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40.0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40.0 </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40.0 </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40.0 </a:t>
                      </a:r>
                    </a:p>
                  </a:txBody>
                  <a:tcPr marL="36000" marR="36000" marT="36000" marB="3600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40.0 </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40.0 </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8710224"/>
                  </a:ext>
                </a:extLst>
              </a:tr>
            </a:tbl>
          </a:graphicData>
        </a:graphic>
      </p:graphicFrame>
      <p:graphicFrame>
        <p:nvGraphicFramePr>
          <p:cNvPr id="39" name="表 38">
            <a:extLst>
              <a:ext uri="{FF2B5EF4-FFF2-40B4-BE49-F238E27FC236}">
                <a16:creationId xmlns:a16="http://schemas.microsoft.com/office/drawing/2014/main" id="{8A3FBF85-F59D-CB68-C409-5A50459E1376}"/>
              </a:ext>
            </a:extLst>
          </p:cNvPr>
          <p:cNvGraphicFramePr>
            <a:graphicFrameLocks noGrp="1"/>
          </p:cNvGraphicFramePr>
          <p:nvPr>
            <p:extLst>
              <p:ext uri="{D42A27DB-BD31-4B8C-83A1-F6EECF244321}">
                <p14:modId xmlns:p14="http://schemas.microsoft.com/office/powerpoint/2010/main" val="1179781604"/>
              </p:ext>
            </p:extLst>
          </p:nvPr>
        </p:nvGraphicFramePr>
        <p:xfrm>
          <a:off x="165099" y="4062368"/>
          <a:ext cx="6228000" cy="648000"/>
        </p:xfrm>
        <a:graphic>
          <a:graphicData uri="http://schemas.openxmlformats.org/drawingml/2006/table">
            <a:tbl>
              <a:tblPr firstRow="1" bandRow="1">
                <a:tableStyleId>{2D5ABB26-0587-4C30-8999-92F81FD0307C}</a:tableStyleId>
              </a:tblPr>
              <a:tblGrid>
                <a:gridCol w="1008000">
                  <a:extLst>
                    <a:ext uri="{9D8B030D-6E8A-4147-A177-3AD203B41FA5}">
                      <a16:colId xmlns:a16="http://schemas.microsoft.com/office/drawing/2014/main" val="2752290969"/>
                    </a:ext>
                  </a:extLst>
                </a:gridCol>
                <a:gridCol w="5220000">
                  <a:extLst>
                    <a:ext uri="{9D8B030D-6E8A-4147-A177-3AD203B41FA5}">
                      <a16:colId xmlns:a16="http://schemas.microsoft.com/office/drawing/2014/main" val="2714697364"/>
                    </a:ext>
                  </a:extLst>
                </a:gridCol>
              </a:tblGrid>
              <a:tr h="648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目標を達成するため</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の主な戦略</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国保ヘルスアップ事業の財政支援を有効活用し、委託により事業を行う。</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委託業者は対象者の選定や保健指導、報告書の作成を行う。</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対象者への勧奨方法や事業実施の方法等を庁内関係機関や委託業者と検討し、実際の事業実施へつなげる。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graphicFrame>
        <p:nvGraphicFramePr>
          <p:cNvPr id="40" name="表 39">
            <a:extLst>
              <a:ext uri="{FF2B5EF4-FFF2-40B4-BE49-F238E27FC236}">
                <a16:creationId xmlns:a16="http://schemas.microsoft.com/office/drawing/2014/main" id="{BB2B4DA6-5EF8-9AFC-24CE-A192F41423BD}"/>
              </a:ext>
            </a:extLst>
          </p:cNvPr>
          <p:cNvGraphicFramePr>
            <a:graphicFrameLocks noGrp="1"/>
          </p:cNvGraphicFramePr>
          <p:nvPr>
            <p:extLst>
              <p:ext uri="{D42A27DB-BD31-4B8C-83A1-F6EECF244321}">
                <p14:modId xmlns:p14="http://schemas.microsoft.com/office/powerpoint/2010/main" val="2547541226"/>
              </p:ext>
            </p:extLst>
          </p:nvPr>
        </p:nvGraphicFramePr>
        <p:xfrm>
          <a:off x="165100" y="8070171"/>
          <a:ext cx="6228000" cy="540000"/>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540000">
                <a:tc>
                  <a:txBody>
                    <a:bodyPr/>
                    <a:lstStyle/>
                    <a:p>
                      <a:pPr marL="0" indent="0"/>
                      <a:r>
                        <a:rPr kumimoji="1" lang="ja-JP" altLang="en-US" sz="800" dirty="0">
                          <a:solidFill>
                            <a:schemeClr val="tx1"/>
                          </a:solidFill>
                          <a:latin typeface="ＭＳ 明朝" panose="02020609040205080304" pitchFamily="17" charset="-128"/>
                          <a:ea typeface="ＭＳ 明朝" panose="02020609040205080304" pitchFamily="17" charset="-128"/>
                        </a:rPr>
                        <a:t>委託業者による事業報告の、保健指導前後の医療費や行動変容の変化等を確認し、事業評価を行う。</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marL="0" indent="0"/>
                      <a:r>
                        <a:rPr kumimoji="1" lang="ja-JP" altLang="en-US" sz="800" dirty="0">
                          <a:solidFill>
                            <a:schemeClr val="tx1"/>
                          </a:solidFill>
                          <a:latin typeface="ＭＳ 明朝" panose="02020609040205080304" pitchFamily="17" charset="-128"/>
                          <a:ea typeface="ＭＳ 明朝" panose="02020609040205080304" pitchFamily="17" charset="-128"/>
                        </a:rPr>
                        <a:t>反省点や継続することなどを関係課や委託業者と確認･共有し、次年度への改善へつなげる。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4" name="スライド番号プレースホルダー 3">
            <a:extLst>
              <a:ext uri="{FF2B5EF4-FFF2-40B4-BE49-F238E27FC236}">
                <a16:creationId xmlns:a16="http://schemas.microsoft.com/office/drawing/2014/main" id="{D00991A1-7F3A-EBFF-B562-24C86E573EE7}"/>
              </a:ext>
            </a:extLst>
          </p:cNvPr>
          <p:cNvSpPr>
            <a:spLocks noGrp="1"/>
          </p:cNvSpPr>
          <p:nvPr>
            <p:ph type="sldNum" sz="quarter" idx="4"/>
          </p:nvPr>
        </p:nvSpPr>
        <p:spPr/>
        <p:txBody>
          <a:bodyPr/>
          <a:lstStyle/>
          <a:p>
            <a:fld id="{420EA04B-0610-44E1-BBA9-CB539F9A7CEB}" type="slidenum">
              <a:rPr lang="ja-JP" altLang="en-US" sz="1000" smtClean="0"/>
              <a:pPr/>
              <a:t>54</a:t>
            </a:fld>
            <a:endParaRPr lang="ja-JP" altLang="en-US" sz="1000" dirty="0"/>
          </a:p>
        </p:txBody>
      </p:sp>
      <p:sp>
        <p:nvSpPr>
          <p:cNvPr id="2" name="テキスト ボックス 1">
            <a:extLst>
              <a:ext uri="{FF2B5EF4-FFF2-40B4-BE49-F238E27FC236}">
                <a16:creationId xmlns:a16="http://schemas.microsoft.com/office/drawing/2014/main" id="{C6BA8E8F-6D80-E890-20B6-52BC2BFA7D0F}"/>
              </a:ext>
            </a:extLst>
          </p:cNvPr>
          <p:cNvSpPr txBox="1"/>
          <p:nvPr/>
        </p:nvSpPr>
        <p:spPr>
          <a:xfrm>
            <a:off x="3568937" y="2330924"/>
            <a:ext cx="2862322" cy="215444"/>
          </a:xfrm>
          <a:prstGeom prst="rect">
            <a:avLst/>
          </a:prstGeom>
          <a:noFill/>
          <a:ln>
            <a:noFill/>
          </a:ln>
        </p:spPr>
        <p:txBody>
          <a:bodyPr wrap="none" lIns="0" rtlCol="0">
            <a:spAutoFit/>
          </a:bodyPr>
          <a:lstStyle/>
          <a:p>
            <a:pPr algn="r"/>
            <a:r>
              <a:rPr kumimoji="1" lang="en-US" altLang="ja-JP" sz="800" dirty="0">
                <a:latin typeface="ＭＳ 明朝" panose="02020609040205080304" pitchFamily="17" charset="-128"/>
                <a:ea typeface="ＭＳ 明朝" panose="02020609040205080304" pitchFamily="17" charset="-128"/>
              </a:rPr>
              <a:t>※</a:t>
            </a:r>
            <a:r>
              <a:rPr kumimoji="1" lang="ja-JP" altLang="en-US" sz="800" dirty="0">
                <a:latin typeface="ＭＳ 明朝" panose="02020609040205080304" pitchFamily="17" charset="-128"/>
                <a:ea typeface="ＭＳ 明朝" panose="02020609040205080304" pitchFamily="17" charset="-128"/>
              </a:rPr>
              <a:t>太枠の</a:t>
            </a:r>
            <a:r>
              <a:rPr kumimoji="1" lang="en-US" altLang="ja-JP" sz="800" dirty="0">
                <a:latin typeface="ＭＳ 明朝" panose="02020609040205080304" pitchFamily="17" charset="-128"/>
                <a:ea typeface="ＭＳ 明朝" panose="02020609040205080304" pitchFamily="17" charset="-128"/>
              </a:rPr>
              <a:t>2026</a:t>
            </a:r>
            <a:r>
              <a:rPr kumimoji="1" lang="ja-JP" altLang="en-US" sz="800" dirty="0">
                <a:latin typeface="ＭＳ 明朝" panose="02020609040205080304" pitchFamily="17" charset="-128"/>
                <a:ea typeface="ＭＳ 明朝" panose="02020609040205080304" pitchFamily="17" charset="-128"/>
              </a:rPr>
              <a:t>年度は中間評価年度、</a:t>
            </a:r>
            <a:r>
              <a:rPr kumimoji="1" lang="en-US" altLang="ja-JP" sz="800" dirty="0">
                <a:latin typeface="ＭＳ 明朝" panose="02020609040205080304" pitchFamily="17" charset="-128"/>
                <a:ea typeface="ＭＳ 明朝" panose="02020609040205080304" pitchFamily="17" charset="-128"/>
              </a:rPr>
              <a:t>2029</a:t>
            </a:r>
            <a:r>
              <a:rPr kumimoji="1" lang="ja-JP" altLang="en-US" sz="800" dirty="0">
                <a:latin typeface="ＭＳ 明朝" panose="02020609040205080304" pitchFamily="17" charset="-128"/>
                <a:ea typeface="ＭＳ 明朝" panose="02020609040205080304" pitchFamily="17" charset="-128"/>
              </a:rPr>
              <a:t>年度は最終評価年度</a:t>
            </a:r>
          </a:p>
        </p:txBody>
      </p:sp>
      <p:sp>
        <p:nvSpPr>
          <p:cNvPr id="5" name="テキスト ボックス 4">
            <a:extLst>
              <a:ext uri="{FF2B5EF4-FFF2-40B4-BE49-F238E27FC236}">
                <a16:creationId xmlns:a16="http://schemas.microsoft.com/office/drawing/2014/main" id="{C4FB4866-4DA7-CEDB-9629-E179D248EE63}"/>
              </a:ext>
            </a:extLst>
          </p:cNvPr>
          <p:cNvSpPr txBox="1"/>
          <p:nvPr/>
        </p:nvSpPr>
        <p:spPr>
          <a:xfrm>
            <a:off x="185647" y="2312348"/>
            <a:ext cx="669414"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今後の目標</a:t>
            </a:r>
          </a:p>
        </p:txBody>
      </p:sp>
      <p:sp>
        <p:nvSpPr>
          <p:cNvPr id="6" name="テキスト ボックス 5">
            <a:extLst>
              <a:ext uri="{FF2B5EF4-FFF2-40B4-BE49-F238E27FC236}">
                <a16:creationId xmlns:a16="http://schemas.microsoft.com/office/drawing/2014/main" id="{70AFAF24-2653-B6E6-F266-F3AF8F57FB51}"/>
              </a:ext>
            </a:extLst>
          </p:cNvPr>
          <p:cNvSpPr txBox="1">
            <a:spLocks/>
          </p:cNvSpPr>
          <p:nvPr/>
        </p:nvSpPr>
        <p:spPr>
          <a:xfrm>
            <a:off x="166210" y="4719785"/>
            <a:ext cx="1708160"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現在までの実施方法</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プロセス</a:t>
            </a:r>
            <a:r>
              <a:rPr kumimoji="1" lang="en-US" altLang="ja-JP" sz="900" dirty="0">
                <a:latin typeface="ＭＳ 明朝" panose="02020609040205080304" pitchFamily="17" charset="-128"/>
                <a:ea typeface="ＭＳ 明朝" panose="02020609040205080304" pitchFamily="17" charset="-128"/>
              </a:rPr>
              <a:t>)</a:t>
            </a:r>
            <a:endParaRPr kumimoji="1" lang="ja-JP" altLang="en-US" sz="9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152484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4">
            <a:extLst>
              <a:ext uri="{FF2B5EF4-FFF2-40B4-BE49-F238E27FC236}">
                <a16:creationId xmlns:a16="http://schemas.microsoft.com/office/drawing/2014/main" id="{5BDACD13-4110-2F9C-19C9-F2D3A9E84838}"/>
              </a:ext>
            </a:extLst>
          </p:cNvPr>
          <p:cNvGraphicFramePr>
            <a:graphicFrameLocks noGrp="1" noChangeAspect="1"/>
          </p:cNvGraphicFramePr>
          <p:nvPr>
            <p:extLst>
              <p:ext uri="{D42A27DB-BD31-4B8C-83A1-F6EECF244321}">
                <p14:modId xmlns:p14="http://schemas.microsoft.com/office/powerpoint/2010/main" val="4117811788"/>
              </p:ext>
            </p:extLst>
          </p:nvPr>
        </p:nvGraphicFramePr>
        <p:xfrm>
          <a:off x="165100" y="456179"/>
          <a:ext cx="6228000" cy="370840"/>
        </p:xfrm>
        <a:graphic>
          <a:graphicData uri="http://schemas.openxmlformats.org/drawingml/2006/table">
            <a:tbl>
              <a:tblPr firstRow="1" bandRow="1">
                <a:tableStyleId>{5C22544A-7EE6-4342-B048-85BDC9FD1C3A}</a:tableStyleId>
              </a:tblPr>
              <a:tblGrid>
                <a:gridCol w="6228000">
                  <a:extLst>
                    <a:ext uri="{9D8B030D-6E8A-4147-A177-3AD203B41FA5}">
                      <a16:colId xmlns:a16="http://schemas.microsoft.com/office/drawing/2014/main" val="220024530"/>
                    </a:ext>
                  </a:extLst>
                </a:gridCol>
              </a:tblGrid>
              <a:tr h="370840">
                <a:tc>
                  <a:txBody>
                    <a:bodyPr/>
                    <a:lstStyle/>
                    <a:p>
                      <a:r>
                        <a:rPr kumimoji="1" lang="ja-JP" altLang="en-US" sz="1200" dirty="0">
                          <a:solidFill>
                            <a:schemeClr val="bg1"/>
                          </a:solidFill>
                          <a:latin typeface="ＭＳ 明朝" panose="02020609040205080304" pitchFamily="17" charset="-128"/>
                          <a:ea typeface="ＭＳ 明朝" panose="02020609040205080304" pitchFamily="17" charset="-128"/>
                        </a:rPr>
                        <a:t>事業番号：⑦　</a:t>
                      </a:r>
                      <a:r>
                        <a:rPr kumimoji="1" lang="zh-TW" altLang="en-US" sz="1200" dirty="0">
                          <a:solidFill>
                            <a:schemeClr val="bg1"/>
                          </a:solidFill>
                          <a:latin typeface="ＭＳ 明朝" panose="02020609040205080304" pitchFamily="17" charset="-128"/>
                          <a:ea typeface="ＭＳ 明朝" panose="02020609040205080304" pitchFamily="17" charset="-128"/>
                        </a:rPr>
                        <a:t>糖尿病性腎症重症化予防事業</a:t>
                      </a:r>
                      <a:endParaRPr kumimoji="1" lang="ja-JP" altLang="en-US" sz="1200" dirty="0">
                        <a:solidFill>
                          <a:schemeClr val="bg1"/>
                        </a:solidFill>
                        <a:latin typeface="ＭＳ 明朝" panose="02020609040205080304" pitchFamily="17" charset="-128"/>
                        <a:ea typeface="ＭＳ 明朝" panose="02020609040205080304" pitchFamily="17"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605516327"/>
                  </a:ext>
                </a:extLst>
              </a:tr>
            </a:tbl>
          </a:graphicData>
        </a:graphic>
      </p:graphicFrame>
      <p:graphicFrame>
        <p:nvGraphicFramePr>
          <p:cNvPr id="5" name="表 4">
            <a:extLst>
              <a:ext uri="{FF2B5EF4-FFF2-40B4-BE49-F238E27FC236}">
                <a16:creationId xmlns:a16="http://schemas.microsoft.com/office/drawing/2014/main" id="{E301CDEC-8E2D-23AC-5315-67289E4F67D7}"/>
              </a:ext>
            </a:extLst>
          </p:cNvPr>
          <p:cNvGraphicFramePr>
            <a:graphicFrameLocks noGrp="1" noChangeAspect="1"/>
          </p:cNvGraphicFramePr>
          <p:nvPr>
            <p:extLst>
              <p:ext uri="{D42A27DB-BD31-4B8C-83A1-F6EECF244321}">
                <p14:modId xmlns:p14="http://schemas.microsoft.com/office/powerpoint/2010/main" val="2897680124"/>
              </p:ext>
            </p:extLst>
          </p:nvPr>
        </p:nvGraphicFramePr>
        <p:xfrm>
          <a:off x="165099" y="907077"/>
          <a:ext cx="6228000" cy="1388091"/>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4267865604"/>
                    </a:ext>
                  </a:extLst>
                </a:gridCol>
                <a:gridCol w="5328000">
                  <a:extLst>
                    <a:ext uri="{9D8B030D-6E8A-4147-A177-3AD203B41FA5}">
                      <a16:colId xmlns:a16="http://schemas.microsoft.com/office/drawing/2014/main" val="4198036526"/>
                    </a:ext>
                  </a:extLst>
                </a:gridCol>
              </a:tblGrid>
              <a:tr h="462697">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事業の目的</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糖尿病に関連する疾病患者と、人工透析患者の減少</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5008851"/>
                  </a:ext>
                </a:extLst>
              </a:tr>
              <a:tr h="462697">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対象者</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現在、糖尿病及び糖尿病性腎症で医療機関受診があるもののうち、糖尿病性腎症病期分類第</a:t>
                      </a:r>
                      <a:r>
                        <a:rPr kumimoji="1" lang="en-US" altLang="ja-JP" sz="800" dirty="0">
                          <a:solidFill>
                            <a:schemeClr val="tx1"/>
                          </a:solidFill>
                          <a:latin typeface="ＭＳ 明朝" panose="02020609040205080304" pitchFamily="17" charset="-128"/>
                          <a:ea typeface="ＭＳ 明朝" panose="02020609040205080304" pitchFamily="17" charset="-128"/>
                        </a:rPr>
                        <a:t>2</a:t>
                      </a:r>
                      <a:r>
                        <a:rPr kumimoji="1" lang="ja-JP" altLang="en-US" sz="800" dirty="0">
                          <a:solidFill>
                            <a:schemeClr val="tx1"/>
                          </a:solidFill>
                          <a:latin typeface="ＭＳ 明朝" panose="02020609040205080304" pitchFamily="17" charset="-128"/>
                          <a:ea typeface="ＭＳ 明朝" panose="02020609040205080304" pitchFamily="17" charset="-128"/>
                        </a:rPr>
                        <a:t>期～</a:t>
                      </a:r>
                      <a:r>
                        <a:rPr kumimoji="1" lang="en-US" altLang="ja-JP" sz="800" dirty="0">
                          <a:solidFill>
                            <a:schemeClr val="tx1"/>
                          </a:solidFill>
                          <a:latin typeface="ＭＳ 明朝" panose="02020609040205080304" pitchFamily="17" charset="-128"/>
                          <a:ea typeface="ＭＳ 明朝" panose="02020609040205080304" pitchFamily="17" charset="-128"/>
                        </a:rPr>
                        <a:t>4</a:t>
                      </a:r>
                      <a:r>
                        <a:rPr kumimoji="1" lang="ja-JP" altLang="en-US" sz="800" dirty="0">
                          <a:solidFill>
                            <a:schemeClr val="tx1"/>
                          </a:solidFill>
                          <a:latin typeface="ＭＳ 明朝" panose="02020609040205080304" pitchFamily="17" charset="-128"/>
                          <a:ea typeface="ＭＳ 明朝" panose="02020609040205080304" pitchFamily="17" charset="-128"/>
                        </a:rPr>
                        <a:t>期に該当する者</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2178031"/>
                  </a:ext>
                </a:extLst>
              </a:tr>
              <a:tr h="462697">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現在までの</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事業結果</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平成</a:t>
                      </a:r>
                      <a:r>
                        <a:rPr kumimoji="1" lang="en-US" altLang="ja-JP" sz="800" dirty="0">
                          <a:solidFill>
                            <a:schemeClr val="tx1"/>
                          </a:solidFill>
                          <a:latin typeface="ＭＳ 明朝" panose="02020609040205080304" pitchFamily="17" charset="-128"/>
                          <a:ea typeface="ＭＳ 明朝" panose="02020609040205080304" pitchFamily="17" charset="-128"/>
                        </a:rPr>
                        <a:t>30</a:t>
                      </a:r>
                      <a:r>
                        <a:rPr kumimoji="1" lang="ja-JP" altLang="en-US" sz="800" dirty="0">
                          <a:solidFill>
                            <a:schemeClr val="tx1"/>
                          </a:solidFill>
                          <a:latin typeface="ＭＳ 明朝" panose="02020609040205080304" pitchFamily="17" charset="-128"/>
                          <a:ea typeface="ＭＳ 明朝" panose="02020609040205080304" pitchFamily="17" charset="-128"/>
                        </a:rPr>
                        <a:t>年度より業者委託により保健指導を実施。指導希望者が少なく実施率が伸びていないのが現状であるが、保健指導を受けた後の改善率については約半分は改善傾向にある。また、未治療者の医療機関受診率については、令和</a:t>
                      </a:r>
                      <a:r>
                        <a:rPr kumimoji="1" lang="en-US" altLang="ja-JP" sz="800" dirty="0">
                          <a:solidFill>
                            <a:schemeClr val="tx1"/>
                          </a:solidFill>
                          <a:latin typeface="ＭＳ 明朝" panose="02020609040205080304" pitchFamily="17" charset="-128"/>
                          <a:ea typeface="ＭＳ 明朝" panose="02020609040205080304" pitchFamily="17" charset="-128"/>
                        </a:rPr>
                        <a:t>2</a:t>
                      </a:r>
                      <a:r>
                        <a:rPr kumimoji="1" lang="ja-JP" altLang="en-US" sz="800" dirty="0">
                          <a:solidFill>
                            <a:schemeClr val="tx1"/>
                          </a:solidFill>
                          <a:latin typeface="ＭＳ 明朝" panose="02020609040205080304" pitchFamily="17" charset="-128"/>
                          <a:ea typeface="ＭＳ 明朝" panose="02020609040205080304" pitchFamily="17" charset="-128"/>
                        </a:rPr>
                        <a:t>年度より結果説明会にて個人面接を行い、ひとりひとりへの受診勧奨ができるようになったため増加傾向にある。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6412005"/>
                  </a:ext>
                </a:extLst>
              </a:tr>
            </a:tbl>
          </a:graphicData>
        </a:graphic>
      </p:graphicFrame>
      <p:graphicFrame>
        <p:nvGraphicFramePr>
          <p:cNvPr id="13" name="表 12">
            <a:extLst>
              <a:ext uri="{FF2B5EF4-FFF2-40B4-BE49-F238E27FC236}">
                <a16:creationId xmlns:a16="http://schemas.microsoft.com/office/drawing/2014/main" id="{5ED2938A-CA99-F8CD-559F-E31DEFAA755C}"/>
              </a:ext>
            </a:extLst>
          </p:cNvPr>
          <p:cNvGraphicFramePr>
            <a:graphicFrameLocks noGrp="1"/>
          </p:cNvGraphicFramePr>
          <p:nvPr>
            <p:extLst>
              <p:ext uri="{D42A27DB-BD31-4B8C-83A1-F6EECF244321}">
                <p14:modId xmlns:p14="http://schemas.microsoft.com/office/powerpoint/2010/main" val="2258002934"/>
              </p:ext>
            </p:extLst>
          </p:nvPr>
        </p:nvGraphicFramePr>
        <p:xfrm>
          <a:off x="165099" y="5674406"/>
          <a:ext cx="6228000" cy="589910"/>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58991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特定健康診査の結果やレセプトの状況に基づき委託業者によって対象者抽出を行い、保健事業対象者として適切でない者を除外した対象者リストの作成を行っている。本人とかかりつけ医の同意が得られたら、保健師等専門職が</a:t>
                      </a:r>
                      <a:r>
                        <a:rPr kumimoji="1" lang="en-US" altLang="ja-JP" sz="800" dirty="0">
                          <a:solidFill>
                            <a:schemeClr val="tx1"/>
                          </a:solidFill>
                          <a:latin typeface="ＭＳ 明朝" panose="02020609040205080304" pitchFamily="17" charset="-128"/>
                          <a:ea typeface="ＭＳ 明朝" panose="02020609040205080304" pitchFamily="17" charset="-128"/>
                        </a:rPr>
                        <a:t>6</a:t>
                      </a:r>
                      <a:r>
                        <a:rPr kumimoji="1" lang="ja-JP" altLang="en-US" sz="800" dirty="0">
                          <a:solidFill>
                            <a:schemeClr val="tx1"/>
                          </a:solidFill>
                          <a:latin typeface="ＭＳ 明朝" panose="02020609040205080304" pitchFamily="17" charset="-128"/>
                          <a:ea typeface="ＭＳ 明朝" panose="02020609040205080304" pitchFamily="17" charset="-128"/>
                        </a:rPr>
                        <a:t>カ月間の保健指導を</a:t>
                      </a:r>
                      <a:r>
                        <a:rPr kumimoji="1" lang="en-US" altLang="ja-JP" sz="800" dirty="0">
                          <a:solidFill>
                            <a:schemeClr val="tx1"/>
                          </a:solidFill>
                          <a:latin typeface="ＭＳ 明朝" panose="02020609040205080304" pitchFamily="17" charset="-128"/>
                          <a:ea typeface="ＭＳ 明朝" panose="02020609040205080304" pitchFamily="17" charset="-128"/>
                        </a:rPr>
                        <a:t>6</a:t>
                      </a:r>
                      <a:r>
                        <a:rPr kumimoji="1" lang="ja-JP" altLang="en-US" sz="800" dirty="0">
                          <a:solidFill>
                            <a:schemeClr val="tx1"/>
                          </a:solidFill>
                          <a:latin typeface="ＭＳ 明朝" panose="02020609040205080304" pitchFamily="17" charset="-128"/>
                          <a:ea typeface="ＭＳ 明朝" panose="02020609040205080304" pitchFamily="17" charset="-128"/>
                        </a:rPr>
                        <a:t>回</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面談</a:t>
                      </a:r>
                      <a:r>
                        <a:rPr kumimoji="1" lang="en-US" altLang="ja-JP" sz="800" dirty="0">
                          <a:solidFill>
                            <a:schemeClr val="tx1"/>
                          </a:solidFill>
                          <a:latin typeface="ＭＳ 明朝" panose="02020609040205080304" pitchFamily="17" charset="-128"/>
                          <a:ea typeface="ＭＳ 明朝" panose="02020609040205080304" pitchFamily="17" charset="-128"/>
                        </a:rPr>
                        <a:t>2</a:t>
                      </a:r>
                      <a:r>
                        <a:rPr kumimoji="1" lang="ja-JP" altLang="en-US" sz="800" dirty="0">
                          <a:solidFill>
                            <a:schemeClr val="tx1"/>
                          </a:solidFill>
                          <a:latin typeface="ＭＳ 明朝" panose="02020609040205080304" pitchFamily="17" charset="-128"/>
                          <a:ea typeface="ＭＳ 明朝" panose="02020609040205080304" pitchFamily="17" charset="-128"/>
                        </a:rPr>
                        <a:t>回･電話等</a:t>
                      </a:r>
                      <a:r>
                        <a:rPr kumimoji="1" lang="en-US" altLang="ja-JP" sz="800" dirty="0">
                          <a:solidFill>
                            <a:schemeClr val="tx1"/>
                          </a:solidFill>
                          <a:latin typeface="ＭＳ 明朝" panose="02020609040205080304" pitchFamily="17" charset="-128"/>
                          <a:ea typeface="ＭＳ 明朝" panose="02020609040205080304" pitchFamily="17" charset="-128"/>
                        </a:rPr>
                        <a:t>4</a:t>
                      </a:r>
                      <a:r>
                        <a:rPr kumimoji="1" lang="ja-JP" altLang="en-US" sz="800" dirty="0">
                          <a:solidFill>
                            <a:schemeClr val="tx1"/>
                          </a:solidFill>
                          <a:latin typeface="ＭＳ 明朝" panose="02020609040205080304" pitchFamily="17" charset="-128"/>
                          <a:ea typeface="ＭＳ 明朝" panose="02020609040205080304" pitchFamily="17" charset="-128"/>
                        </a:rPr>
                        <a:t>回</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行っている。未治療者に対する医療機関の受診勧奨については、健診の結果説明会にて結果返却時併せて勧奨を行っている。</a:t>
                      </a: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36000" marR="36000" marT="36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15" name="テキスト ボックス 14">
            <a:extLst>
              <a:ext uri="{FF2B5EF4-FFF2-40B4-BE49-F238E27FC236}">
                <a16:creationId xmlns:a16="http://schemas.microsoft.com/office/drawing/2014/main" id="{FD04D92F-D06A-B6EC-977F-3D8CBE09FB27}"/>
              </a:ext>
            </a:extLst>
          </p:cNvPr>
          <p:cNvSpPr txBox="1">
            <a:spLocks/>
          </p:cNvSpPr>
          <p:nvPr/>
        </p:nvSpPr>
        <p:spPr>
          <a:xfrm>
            <a:off x="164682" y="6264782"/>
            <a:ext cx="2285241"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今後の実施方法</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プロセス</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の改善案、目標</a:t>
            </a:r>
          </a:p>
        </p:txBody>
      </p:sp>
      <p:graphicFrame>
        <p:nvGraphicFramePr>
          <p:cNvPr id="16" name="表 15">
            <a:extLst>
              <a:ext uri="{FF2B5EF4-FFF2-40B4-BE49-F238E27FC236}">
                <a16:creationId xmlns:a16="http://schemas.microsoft.com/office/drawing/2014/main" id="{493A899D-3964-0403-27B1-F588233347A6}"/>
              </a:ext>
            </a:extLst>
          </p:cNvPr>
          <p:cNvGraphicFramePr>
            <a:graphicFrameLocks noGrp="1"/>
          </p:cNvGraphicFramePr>
          <p:nvPr>
            <p:extLst>
              <p:ext uri="{D42A27DB-BD31-4B8C-83A1-F6EECF244321}">
                <p14:modId xmlns:p14="http://schemas.microsoft.com/office/powerpoint/2010/main" val="2663997156"/>
              </p:ext>
            </p:extLst>
          </p:nvPr>
        </p:nvGraphicFramePr>
        <p:xfrm>
          <a:off x="165100" y="6494787"/>
          <a:ext cx="6228000" cy="355803"/>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355803">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現在までの実施方法に加え、一人でも多くの対象者へ介入できるよう、周知や勧奨方法を工夫する。また、指導に至らなかった対象者についても、糖尿病や合併症などの概要やリスクを周知できるようような方法を工夫する。</a:t>
                      </a: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17" name="テキスト ボックス 16">
            <a:extLst>
              <a:ext uri="{FF2B5EF4-FFF2-40B4-BE49-F238E27FC236}">
                <a16:creationId xmlns:a16="http://schemas.microsoft.com/office/drawing/2014/main" id="{D29CFDBE-3F5F-61D9-F8CC-2AF4442F8EE9}"/>
              </a:ext>
            </a:extLst>
          </p:cNvPr>
          <p:cNvSpPr txBox="1">
            <a:spLocks/>
          </p:cNvSpPr>
          <p:nvPr/>
        </p:nvSpPr>
        <p:spPr>
          <a:xfrm>
            <a:off x="165100" y="6858772"/>
            <a:ext cx="2054409"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現在までの実施体制</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ストラクチャー</a:t>
            </a:r>
            <a:r>
              <a:rPr kumimoji="1" lang="en-US" altLang="ja-JP" sz="900" dirty="0">
                <a:latin typeface="ＭＳ 明朝" panose="02020609040205080304" pitchFamily="17" charset="-128"/>
                <a:ea typeface="ＭＳ 明朝" panose="02020609040205080304" pitchFamily="17" charset="-128"/>
              </a:rPr>
              <a:t>)</a:t>
            </a:r>
            <a:endParaRPr kumimoji="1" lang="ja-JP" altLang="en-US" sz="900" dirty="0">
              <a:latin typeface="ＭＳ 明朝" panose="02020609040205080304" pitchFamily="17" charset="-128"/>
              <a:ea typeface="ＭＳ 明朝" panose="02020609040205080304" pitchFamily="17" charset="-128"/>
            </a:endParaRPr>
          </a:p>
        </p:txBody>
      </p:sp>
      <p:graphicFrame>
        <p:nvGraphicFramePr>
          <p:cNvPr id="18" name="表 17">
            <a:extLst>
              <a:ext uri="{FF2B5EF4-FFF2-40B4-BE49-F238E27FC236}">
                <a16:creationId xmlns:a16="http://schemas.microsoft.com/office/drawing/2014/main" id="{5514B501-1951-E6D7-E7AD-220BDC0F699C}"/>
              </a:ext>
            </a:extLst>
          </p:cNvPr>
          <p:cNvGraphicFramePr>
            <a:graphicFrameLocks noGrp="1"/>
          </p:cNvGraphicFramePr>
          <p:nvPr>
            <p:extLst>
              <p:ext uri="{D42A27DB-BD31-4B8C-83A1-F6EECF244321}">
                <p14:modId xmlns:p14="http://schemas.microsoft.com/office/powerpoint/2010/main" val="1174257481"/>
              </p:ext>
            </p:extLst>
          </p:nvPr>
        </p:nvGraphicFramePr>
        <p:xfrm>
          <a:off x="165100" y="7090394"/>
          <a:ext cx="6228000" cy="503217"/>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503217">
                <a:tc>
                  <a:txBody>
                    <a:bodyPr/>
                    <a:lstStyle/>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ＭＳ 明朝" panose="02020609040205080304" pitchFamily="17" charset="-128"/>
                          <a:ea typeface="ＭＳ 明朝" panose="02020609040205080304" pitchFamily="17" charset="-128"/>
                        </a:rPr>
                        <a:t>・住民課保険年金係が、予算編成や委託業者との連絡調整、契約事務等一連の事業事務を行う。</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ＭＳ 明朝" panose="02020609040205080304" pitchFamily="17" charset="-128"/>
                          <a:ea typeface="ＭＳ 明朝" panose="02020609040205080304" pitchFamily="17" charset="-128"/>
                        </a:rPr>
                        <a:t>　なお、実際の対象者への保健指導は委託業者の専門職員により行う。</a:t>
                      </a:r>
                    </a:p>
                    <a:p>
                      <a:pPr marL="10800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ＭＳ 明朝" panose="02020609040205080304" pitchFamily="17" charset="-128"/>
                          <a:ea typeface="ＭＳ 明朝" panose="02020609040205080304" pitchFamily="17" charset="-128"/>
                        </a:rPr>
                        <a:t>・健康福祉課</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保健センター</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は、未治療者への医療機関受診勧奨を結果説明会にて行う。</a:t>
                      </a: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36000" marR="36000" marT="36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graphicFrame>
        <p:nvGraphicFramePr>
          <p:cNvPr id="22" name="表 21">
            <a:extLst>
              <a:ext uri="{FF2B5EF4-FFF2-40B4-BE49-F238E27FC236}">
                <a16:creationId xmlns:a16="http://schemas.microsoft.com/office/drawing/2014/main" id="{B9E7EC5D-EDC0-D77B-F795-41DACB83DD12}"/>
              </a:ext>
            </a:extLst>
          </p:cNvPr>
          <p:cNvGraphicFramePr>
            <a:graphicFrameLocks noGrp="1"/>
          </p:cNvGraphicFramePr>
          <p:nvPr>
            <p:extLst>
              <p:ext uri="{D42A27DB-BD31-4B8C-83A1-F6EECF244321}">
                <p14:modId xmlns:p14="http://schemas.microsoft.com/office/powerpoint/2010/main" val="516135218"/>
              </p:ext>
            </p:extLst>
          </p:nvPr>
        </p:nvGraphicFramePr>
        <p:xfrm>
          <a:off x="165099" y="2534603"/>
          <a:ext cx="6227997" cy="2304000"/>
        </p:xfrm>
        <a:graphic>
          <a:graphicData uri="http://schemas.openxmlformats.org/drawingml/2006/table">
            <a:tbl>
              <a:tblPr firstRow="1" bandRow="1">
                <a:tableStyleId>{2D5ABB26-0587-4C30-8999-92F81FD0307C}</a:tableStyleId>
              </a:tblPr>
              <a:tblGrid>
                <a:gridCol w="666096">
                  <a:extLst>
                    <a:ext uri="{9D8B030D-6E8A-4147-A177-3AD203B41FA5}">
                      <a16:colId xmlns:a16="http://schemas.microsoft.com/office/drawing/2014/main" val="628977758"/>
                    </a:ext>
                  </a:extLst>
                </a:gridCol>
                <a:gridCol w="1616804">
                  <a:extLst>
                    <a:ext uri="{9D8B030D-6E8A-4147-A177-3AD203B41FA5}">
                      <a16:colId xmlns:a16="http://schemas.microsoft.com/office/drawing/2014/main" val="536128065"/>
                    </a:ext>
                  </a:extLst>
                </a:gridCol>
                <a:gridCol w="681228">
                  <a:extLst>
                    <a:ext uri="{9D8B030D-6E8A-4147-A177-3AD203B41FA5}">
                      <a16:colId xmlns:a16="http://schemas.microsoft.com/office/drawing/2014/main" val="3095250637"/>
                    </a:ext>
                  </a:extLst>
                </a:gridCol>
                <a:gridCol w="466267">
                  <a:extLst>
                    <a:ext uri="{9D8B030D-6E8A-4147-A177-3AD203B41FA5}">
                      <a16:colId xmlns:a16="http://schemas.microsoft.com/office/drawing/2014/main" val="2998558973"/>
                    </a:ext>
                  </a:extLst>
                </a:gridCol>
                <a:gridCol w="466267">
                  <a:extLst>
                    <a:ext uri="{9D8B030D-6E8A-4147-A177-3AD203B41FA5}">
                      <a16:colId xmlns:a16="http://schemas.microsoft.com/office/drawing/2014/main" val="3577496933"/>
                    </a:ext>
                  </a:extLst>
                </a:gridCol>
                <a:gridCol w="466267">
                  <a:extLst>
                    <a:ext uri="{9D8B030D-6E8A-4147-A177-3AD203B41FA5}">
                      <a16:colId xmlns:a16="http://schemas.microsoft.com/office/drawing/2014/main" val="1501818452"/>
                    </a:ext>
                  </a:extLst>
                </a:gridCol>
                <a:gridCol w="466267">
                  <a:extLst>
                    <a:ext uri="{9D8B030D-6E8A-4147-A177-3AD203B41FA5}">
                      <a16:colId xmlns:a16="http://schemas.microsoft.com/office/drawing/2014/main" val="2799363557"/>
                    </a:ext>
                  </a:extLst>
                </a:gridCol>
                <a:gridCol w="466267">
                  <a:extLst>
                    <a:ext uri="{9D8B030D-6E8A-4147-A177-3AD203B41FA5}">
                      <a16:colId xmlns:a16="http://schemas.microsoft.com/office/drawing/2014/main" val="3016687351"/>
                    </a:ext>
                  </a:extLst>
                </a:gridCol>
                <a:gridCol w="466267">
                  <a:extLst>
                    <a:ext uri="{9D8B030D-6E8A-4147-A177-3AD203B41FA5}">
                      <a16:colId xmlns:a16="http://schemas.microsoft.com/office/drawing/2014/main" val="1616226061"/>
                    </a:ext>
                  </a:extLst>
                </a:gridCol>
                <a:gridCol w="466267">
                  <a:extLst>
                    <a:ext uri="{9D8B030D-6E8A-4147-A177-3AD203B41FA5}">
                      <a16:colId xmlns:a16="http://schemas.microsoft.com/office/drawing/2014/main" val="4146116115"/>
                    </a:ext>
                  </a:extLst>
                </a:gridCol>
              </a:tblGrid>
              <a:tr h="288000">
                <a:tc rowSpan="2">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rowSpan="2">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評価指標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rowSpan="2">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ベース</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ライン</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(2019</a:t>
                      </a:r>
                      <a:r>
                        <a:rPr kumimoji="1" lang="ja-JP" altLang="en-US" sz="800" dirty="0">
                          <a:solidFill>
                            <a:schemeClr val="tx1"/>
                          </a:solidFill>
                          <a:latin typeface="ＭＳ 明朝" panose="02020609040205080304" pitchFamily="17" charset="-128"/>
                          <a:ea typeface="ＭＳ 明朝" panose="02020609040205080304" pitchFamily="17" charset="-128"/>
                        </a:rPr>
                        <a:t>年度</a:t>
                      </a:r>
                      <a:r>
                        <a:rPr kumimoji="1" lang="en-US" altLang="ja-JP" sz="800" dirty="0">
                          <a:solidFill>
                            <a:schemeClr val="tx1"/>
                          </a:solidFill>
                          <a:latin typeface="ＭＳ 明朝" panose="02020609040205080304" pitchFamily="17" charset="-128"/>
                          <a:ea typeface="ＭＳ 明朝" panose="02020609040205080304" pitchFamily="17" charset="-128"/>
                        </a:rPr>
                        <a:t>)</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計画策定</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時実績</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gridSpan="6">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目標値</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244494"/>
                  </a:ext>
                </a:extLst>
              </a:tr>
              <a:tr h="288000">
                <a:tc vMerge="1">
                  <a:txBody>
                    <a:bodyPr/>
                    <a:lstStyle/>
                    <a:p>
                      <a:pPr algn="ct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2022</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(R4)</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2024</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(R6)</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2025</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(R7)</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2026</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(R8)</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2027</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(R9)</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2028</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(R10)</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2029</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(R11)</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extLst>
                  <a:ext uri="{0D108BD9-81ED-4DB2-BD59-A6C34878D82A}">
                    <a16:rowId xmlns:a16="http://schemas.microsoft.com/office/drawing/2014/main" val="216579070"/>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アウトカム</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成果</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受診勧奨対象者</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未治療者</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の</a:t>
                      </a:r>
                      <a:endParaRPr lang="en-US" altLang="ja-JP" sz="8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医療機関受診率</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51.4</a:t>
                      </a: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61.1</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63.0</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65.0</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67.0</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68.0</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69.0</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kumimoji="1" lang="en-US" altLang="ja-JP" sz="900" b="0" i="0" u="none" strike="noStrike" kern="12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mn-cs"/>
                        </a:rPr>
                        <a:t>70.0</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1128222"/>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アウトカム</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成果</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保健指導後の</a:t>
                      </a:r>
                      <a:r>
                        <a:rPr lang="en-US" altLang="ja-JP" sz="800" dirty="0">
                          <a:solidFill>
                            <a:schemeClr val="tx1"/>
                          </a:solidFill>
                          <a:latin typeface="ＭＳ 明朝" panose="02020609040205080304" pitchFamily="17" charset="-128"/>
                          <a:ea typeface="ＭＳ 明朝" panose="02020609040205080304" pitchFamily="17" charset="-128"/>
                        </a:rPr>
                        <a:t>HbA1c</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の検査結果</a:t>
                      </a:r>
                      <a:endParaRPr lang="en-US" altLang="ja-JP" sz="8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改善率</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50.0</a:t>
                      </a: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33.3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60.0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60.0  </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60.0  </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60.0 </a:t>
                      </a:r>
                    </a:p>
                  </a:txBody>
                  <a:tcPr marL="36000" marR="36000" marT="36000" marB="3600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60.0 </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60.0 </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8710224"/>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アウトプット</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実施量･率</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受診勧奨対象者</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未治療者</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への</a:t>
                      </a:r>
                      <a:endParaRPr lang="en-US" altLang="ja-JP" sz="8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受診勧奨実施率</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a:t>
                      </a: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 </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 </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 </a:t>
                      </a:r>
                    </a:p>
                  </a:txBody>
                  <a:tcPr marL="36000" marR="36000" marT="36000" marB="3600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 </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 </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6906015"/>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アウトプット</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実施量･率</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保健指導対象者への保健指導</a:t>
                      </a:r>
                      <a:endParaRPr lang="en-US" altLang="ja-JP" sz="8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実施率</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9.9</a:t>
                      </a: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(R1)</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2.6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5.0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6.0 </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7.0 </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8.0 </a:t>
                      </a:r>
                    </a:p>
                  </a:txBody>
                  <a:tcPr marL="36000" marR="36000" marT="36000" marB="3600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9.0 </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 </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3372328"/>
                  </a:ext>
                </a:extLst>
              </a:tr>
            </a:tbl>
          </a:graphicData>
        </a:graphic>
      </p:graphicFrame>
      <p:graphicFrame>
        <p:nvGraphicFramePr>
          <p:cNvPr id="23" name="表 22">
            <a:extLst>
              <a:ext uri="{FF2B5EF4-FFF2-40B4-BE49-F238E27FC236}">
                <a16:creationId xmlns:a16="http://schemas.microsoft.com/office/drawing/2014/main" id="{6025157C-7952-298D-6353-423F41336E09}"/>
              </a:ext>
            </a:extLst>
          </p:cNvPr>
          <p:cNvGraphicFramePr>
            <a:graphicFrameLocks noGrp="1"/>
          </p:cNvGraphicFramePr>
          <p:nvPr>
            <p:extLst>
              <p:ext uri="{D42A27DB-BD31-4B8C-83A1-F6EECF244321}">
                <p14:modId xmlns:p14="http://schemas.microsoft.com/office/powerpoint/2010/main" val="1847723924"/>
              </p:ext>
            </p:extLst>
          </p:nvPr>
        </p:nvGraphicFramePr>
        <p:xfrm>
          <a:off x="165099" y="4924071"/>
          <a:ext cx="6228000" cy="518020"/>
        </p:xfrm>
        <a:graphic>
          <a:graphicData uri="http://schemas.openxmlformats.org/drawingml/2006/table">
            <a:tbl>
              <a:tblPr firstRow="1" bandRow="1">
                <a:tableStyleId>{2D5ABB26-0587-4C30-8999-92F81FD0307C}</a:tableStyleId>
              </a:tblPr>
              <a:tblGrid>
                <a:gridCol w="1008000">
                  <a:extLst>
                    <a:ext uri="{9D8B030D-6E8A-4147-A177-3AD203B41FA5}">
                      <a16:colId xmlns:a16="http://schemas.microsoft.com/office/drawing/2014/main" val="2752290969"/>
                    </a:ext>
                  </a:extLst>
                </a:gridCol>
                <a:gridCol w="5220000">
                  <a:extLst>
                    <a:ext uri="{9D8B030D-6E8A-4147-A177-3AD203B41FA5}">
                      <a16:colId xmlns:a16="http://schemas.microsoft.com/office/drawing/2014/main" val="2714697364"/>
                    </a:ext>
                  </a:extLst>
                </a:gridCol>
              </a:tblGrid>
              <a:tr h="51802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目標を達成するため</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の主な戦略</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国保ヘルスアップ事業の財政支援を有効活用し、民間業者への委託により実施する。</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委託業者は、対象者選定、保健指導、事業報告を行う。</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また、未治療者への受診勧奨については、健診の結果説明会の個別面接時、結果の返却に併せて受診勧奨を行う。</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2" name="テキスト ボックス 1">
            <a:extLst>
              <a:ext uri="{FF2B5EF4-FFF2-40B4-BE49-F238E27FC236}">
                <a16:creationId xmlns:a16="http://schemas.microsoft.com/office/drawing/2014/main" id="{3E1372F3-BD1E-A34E-A013-4ABD1B3E712C}"/>
              </a:ext>
            </a:extLst>
          </p:cNvPr>
          <p:cNvSpPr txBox="1"/>
          <p:nvPr/>
        </p:nvSpPr>
        <p:spPr>
          <a:xfrm>
            <a:off x="3568937" y="2313724"/>
            <a:ext cx="2862322" cy="215444"/>
          </a:xfrm>
          <a:prstGeom prst="rect">
            <a:avLst/>
          </a:prstGeom>
          <a:noFill/>
          <a:ln>
            <a:noFill/>
          </a:ln>
        </p:spPr>
        <p:txBody>
          <a:bodyPr wrap="none" lIns="0" rtlCol="0">
            <a:spAutoFit/>
          </a:bodyPr>
          <a:lstStyle/>
          <a:p>
            <a:pPr algn="r"/>
            <a:r>
              <a:rPr kumimoji="1" lang="en-US" altLang="ja-JP" sz="800" dirty="0">
                <a:latin typeface="ＭＳ 明朝" panose="02020609040205080304" pitchFamily="17" charset="-128"/>
                <a:ea typeface="ＭＳ 明朝" panose="02020609040205080304" pitchFamily="17" charset="-128"/>
              </a:rPr>
              <a:t>※</a:t>
            </a:r>
            <a:r>
              <a:rPr kumimoji="1" lang="ja-JP" altLang="en-US" sz="800" dirty="0">
                <a:latin typeface="ＭＳ 明朝" panose="02020609040205080304" pitchFamily="17" charset="-128"/>
                <a:ea typeface="ＭＳ 明朝" panose="02020609040205080304" pitchFamily="17" charset="-128"/>
              </a:rPr>
              <a:t>太枠の</a:t>
            </a:r>
            <a:r>
              <a:rPr kumimoji="1" lang="en-US" altLang="ja-JP" sz="800" dirty="0">
                <a:latin typeface="ＭＳ 明朝" panose="02020609040205080304" pitchFamily="17" charset="-128"/>
                <a:ea typeface="ＭＳ 明朝" panose="02020609040205080304" pitchFamily="17" charset="-128"/>
              </a:rPr>
              <a:t>2026</a:t>
            </a:r>
            <a:r>
              <a:rPr kumimoji="1" lang="ja-JP" altLang="en-US" sz="800" dirty="0">
                <a:latin typeface="ＭＳ 明朝" panose="02020609040205080304" pitchFamily="17" charset="-128"/>
                <a:ea typeface="ＭＳ 明朝" panose="02020609040205080304" pitchFamily="17" charset="-128"/>
              </a:rPr>
              <a:t>年度は中間評価年度、</a:t>
            </a:r>
            <a:r>
              <a:rPr kumimoji="1" lang="en-US" altLang="ja-JP" sz="800" dirty="0">
                <a:latin typeface="ＭＳ 明朝" panose="02020609040205080304" pitchFamily="17" charset="-128"/>
                <a:ea typeface="ＭＳ 明朝" panose="02020609040205080304" pitchFamily="17" charset="-128"/>
              </a:rPr>
              <a:t>2029</a:t>
            </a:r>
            <a:r>
              <a:rPr kumimoji="1" lang="ja-JP" altLang="en-US" sz="800" dirty="0">
                <a:latin typeface="ＭＳ 明朝" panose="02020609040205080304" pitchFamily="17" charset="-128"/>
                <a:ea typeface="ＭＳ 明朝" panose="02020609040205080304" pitchFamily="17" charset="-128"/>
              </a:rPr>
              <a:t>年度は最終評価年度</a:t>
            </a:r>
          </a:p>
        </p:txBody>
      </p:sp>
      <p:sp>
        <p:nvSpPr>
          <p:cNvPr id="9" name="テキスト ボックス 8">
            <a:extLst>
              <a:ext uri="{FF2B5EF4-FFF2-40B4-BE49-F238E27FC236}">
                <a16:creationId xmlns:a16="http://schemas.microsoft.com/office/drawing/2014/main" id="{EDEC32C1-236B-9F25-8B1D-4DF3A25FCC67}"/>
              </a:ext>
            </a:extLst>
          </p:cNvPr>
          <p:cNvSpPr txBox="1"/>
          <p:nvPr/>
        </p:nvSpPr>
        <p:spPr>
          <a:xfrm>
            <a:off x="185647" y="2306299"/>
            <a:ext cx="669414"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今後の目標</a:t>
            </a:r>
          </a:p>
        </p:txBody>
      </p:sp>
      <p:sp>
        <p:nvSpPr>
          <p:cNvPr id="10" name="テキスト ボックス 9">
            <a:extLst>
              <a:ext uri="{FF2B5EF4-FFF2-40B4-BE49-F238E27FC236}">
                <a16:creationId xmlns:a16="http://schemas.microsoft.com/office/drawing/2014/main" id="{C013EA94-ED0C-5AC9-4B71-6C3794072290}"/>
              </a:ext>
            </a:extLst>
          </p:cNvPr>
          <p:cNvSpPr txBox="1">
            <a:spLocks/>
          </p:cNvSpPr>
          <p:nvPr/>
        </p:nvSpPr>
        <p:spPr>
          <a:xfrm>
            <a:off x="166210" y="5447676"/>
            <a:ext cx="1708160"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現在までの実施方法</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プロセス</a:t>
            </a:r>
            <a:r>
              <a:rPr kumimoji="1" lang="en-US" altLang="ja-JP" sz="900" dirty="0">
                <a:latin typeface="ＭＳ 明朝" panose="02020609040205080304" pitchFamily="17" charset="-128"/>
                <a:ea typeface="ＭＳ 明朝" panose="02020609040205080304" pitchFamily="17" charset="-128"/>
              </a:rPr>
              <a:t>)</a:t>
            </a:r>
            <a:endParaRPr kumimoji="1" lang="ja-JP" altLang="en-US" sz="900" dirty="0">
              <a:latin typeface="ＭＳ 明朝" panose="02020609040205080304" pitchFamily="17" charset="-128"/>
              <a:ea typeface="ＭＳ 明朝" panose="02020609040205080304" pitchFamily="17" charset="-128"/>
            </a:endParaRPr>
          </a:p>
        </p:txBody>
      </p:sp>
      <p:sp>
        <p:nvSpPr>
          <p:cNvPr id="19" name="テキスト ボックス 18">
            <a:extLst>
              <a:ext uri="{FF2B5EF4-FFF2-40B4-BE49-F238E27FC236}">
                <a16:creationId xmlns:a16="http://schemas.microsoft.com/office/drawing/2014/main" id="{7E64376F-4644-4E0A-A83A-234E121C6CDE}"/>
              </a:ext>
            </a:extLst>
          </p:cNvPr>
          <p:cNvSpPr txBox="1">
            <a:spLocks/>
          </p:cNvSpPr>
          <p:nvPr/>
        </p:nvSpPr>
        <p:spPr>
          <a:xfrm>
            <a:off x="165100" y="7598734"/>
            <a:ext cx="2631490"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今後の実施体制</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ストラクチャー</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の改善案、目標</a:t>
            </a:r>
          </a:p>
        </p:txBody>
      </p:sp>
      <p:graphicFrame>
        <p:nvGraphicFramePr>
          <p:cNvPr id="20" name="表 19">
            <a:extLst>
              <a:ext uri="{FF2B5EF4-FFF2-40B4-BE49-F238E27FC236}">
                <a16:creationId xmlns:a16="http://schemas.microsoft.com/office/drawing/2014/main" id="{0B0F386C-7A82-4B8A-8FEF-A82F4283C822}"/>
              </a:ext>
            </a:extLst>
          </p:cNvPr>
          <p:cNvGraphicFramePr>
            <a:graphicFrameLocks noGrp="1"/>
          </p:cNvGraphicFramePr>
          <p:nvPr>
            <p:extLst>
              <p:ext uri="{D42A27DB-BD31-4B8C-83A1-F6EECF244321}">
                <p14:modId xmlns:p14="http://schemas.microsoft.com/office/powerpoint/2010/main" val="1672190262"/>
              </p:ext>
            </p:extLst>
          </p:nvPr>
        </p:nvGraphicFramePr>
        <p:xfrm>
          <a:off x="165100" y="7829388"/>
          <a:ext cx="6228000" cy="540000"/>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・住民課保険年金係が、予算編成や委託業者との連絡調整、契約事務等一連の事業事務を行う。</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　なお、実際の対象者への保健指導は委託業者の専門職員により行う。</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・健康福祉課</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保健センター</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は、未治療者への医療機関受診勧奨を結果説明会にて行う。</a:t>
                      </a: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・なお、指導後の対象者について庁内でフォローを行うことができるよう、国保部門や健康増進部門と情報を共有し、連携する。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21" name="テキスト ボックス 20">
            <a:extLst>
              <a:ext uri="{FF2B5EF4-FFF2-40B4-BE49-F238E27FC236}">
                <a16:creationId xmlns:a16="http://schemas.microsoft.com/office/drawing/2014/main" id="{50E43006-034F-46EC-80DD-9AFF496CD13C}"/>
              </a:ext>
            </a:extLst>
          </p:cNvPr>
          <p:cNvSpPr txBox="1">
            <a:spLocks/>
          </p:cNvSpPr>
          <p:nvPr/>
        </p:nvSpPr>
        <p:spPr>
          <a:xfrm>
            <a:off x="165100" y="8374511"/>
            <a:ext cx="553998"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評価計画</a:t>
            </a:r>
          </a:p>
        </p:txBody>
      </p:sp>
      <p:graphicFrame>
        <p:nvGraphicFramePr>
          <p:cNvPr id="24" name="表 23">
            <a:extLst>
              <a:ext uri="{FF2B5EF4-FFF2-40B4-BE49-F238E27FC236}">
                <a16:creationId xmlns:a16="http://schemas.microsoft.com/office/drawing/2014/main" id="{5C96A417-112F-476D-B6FE-B0A20EAA16F4}"/>
              </a:ext>
            </a:extLst>
          </p:cNvPr>
          <p:cNvGraphicFramePr>
            <a:graphicFrameLocks noGrp="1"/>
          </p:cNvGraphicFramePr>
          <p:nvPr>
            <p:extLst>
              <p:ext uri="{D42A27DB-BD31-4B8C-83A1-F6EECF244321}">
                <p14:modId xmlns:p14="http://schemas.microsoft.com/office/powerpoint/2010/main" val="2128078453"/>
              </p:ext>
            </p:extLst>
          </p:nvPr>
        </p:nvGraphicFramePr>
        <p:xfrm>
          <a:off x="165100" y="8605165"/>
          <a:ext cx="6228000" cy="377703"/>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377703">
                <a:tc>
                  <a:txBody>
                    <a:bodyPr/>
                    <a:lstStyle/>
                    <a:p>
                      <a:pPr marL="0" indent="0"/>
                      <a:r>
                        <a:rPr kumimoji="1" lang="ja-JP" altLang="en-US" sz="800" dirty="0">
                          <a:solidFill>
                            <a:schemeClr val="tx1"/>
                          </a:solidFill>
                          <a:latin typeface="ＭＳ 明朝" panose="02020609040205080304" pitchFamily="17" charset="-128"/>
                          <a:ea typeface="ＭＳ 明朝" panose="02020609040205080304" pitchFamily="17" charset="-128"/>
                        </a:rPr>
                        <a:t>保健指導については指導終了後委託業者による報告書により評価を行い、評価内容を次年度につなげる。</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marL="0" indent="0"/>
                      <a:r>
                        <a:rPr kumimoji="1" lang="ja-JP" altLang="en-US" sz="800" dirty="0">
                          <a:solidFill>
                            <a:schemeClr val="tx1"/>
                          </a:solidFill>
                          <a:latin typeface="ＭＳ 明朝" panose="02020609040205080304" pitchFamily="17" charset="-128"/>
                          <a:ea typeface="ＭＳ 明朝" panose="02020609040205080304" pitchFamily="17" charset="-128"/>
                        </a:rPr>
                        <a:t>また、受診勧奨や勧奨後の実施率については翌年度</a:t>
                      </a:r>
                      <a:r>
                        <a:rPr kumimoji="1" lang="en-US" altLang="ja-JP" sz="800" dirty="0">
                          <a:solidFill>
                            <a:schemeClr val="tx1"/>
                          </a:solidFill>
                          <a:latin typeface="ＭＳ 明朝" panose="02020609040205080304" pitchFamily="17" charset="-128"/>
                          <a:ea typeface="ＭＳ 明朝" panose="02020609040205080304" pitchFamily="17" charset="-128"/>
                        </a:rPr>
                        <a:t>6</a:t>
                      </a:r>
                      <a:r>
                        <a:rPr kumimoji="1" lang="ja-JP" altLang="en-US" sz="800" dirty="0">
                          <a:solidFill>
                            <a:schemeClr val="tx1"/>
                          </a:solidFill>
                          <a:latin typeface="ＭＳ 明朝" panose="02020609040205080304" pitchFamily="17" charset="-128"/>
                          <a:ea typeface="ＭＳ 明朝" panose="02020609040205080304" pitchFamily="17" charset="-128"/>
                        </a:rPr>
                        <a:t>月ごろ数値を算出し、評価を行う。</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25" name="スライド番号プレースホルダー 3">
            <a:extLst>
              <a:ext uri="{FF2B5EF4-FFF2-40B4-BE49-F238E27FC236}">
                <a16:creationId xmlns:a16="http://schemas.microsoft.com/office/drawing/2014/main" id="{30B8572B-644F-4CF3-BFB1-CC426F621BAE}"/>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z="1000" smtClean="0"/>
              <a:pPr/>
              <a:t>55</a:t>
            </a:fld>
            <a:endParaRPr lang="ja-JP" altLang="en-US" sz="1000" dirty="0"/>
          </a:p>
        </p:txBody>
      </p:sp>
    </p:spTree>
    <p:extLst>
      <p:ext uri="{BB962C8B-B14F-4D97-AF65-F5344CB8AC3E}">
        <p14:creationId xmlns:p14="http://schemas.microsoft.com/office/powerpoint/2010/main" val="40987287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4">
            <a:extLst>
              <a:ext uri="{FF2B5EF4-FFF2-40B4-BE49-F238E27FC236}">
                <a16:creationId xmlns:a16="http://schemas.microsoft.com/office/drawing/2014/main" id="{5BDACD13-4110-2F9C-19C9-F2D3A9E84838}"/>
              </a:ext>
            </a:extLst>
          </p:cNvPr>
          <p:cNvGraphicFramePr>
            <a:graphicFrameLocks noGrp="1" noChangeAspect="1"/>
          </p:cNvGraphicFramePr>
          <p:nvPr>
            <p:extLst>
              <p:ext uri="{D42A27DB-BD31-4B8C-83A1-F6EECF244321}">
                <p14:modId xmlns:p14="http://schemas.microsoft.com/office/powerpoint/2010/main" val="1898861708"/>
              </p:ext>
            </p:extLst>
          </p:nvPr>
        </p:nvGraphicFramePr>
        <p:xfrm>
          <a:off x="165100" y="456179"/>
          <a:ext cx="6228000" cy="370840"/>
        </p:xfrm>
        <a:graphic>
          <a:graphicData uri="http://schemas.openxmlformats.org/drawingml/2006/table">
            <a:tbl>
              <a:tblPr firstRow="1" bandRow="1">
                <a:tableStyleId>{5C22544A-7EE6-4342-B048-85BDC9FD1C3A}</a:tableStyleId>
              </a:tblPr>
              <a:tblGrid>
                <a:gridCol w="6228000">
                  <a:extLst>
                    <a:ext uri="{9D8B030D-6E8A-4147-A177-3AD203B41FA5}">
                      <a16:colId xmlns:a16="http://schemas.microsoft.com/office/drawing/2014/main" val="220024530"/>
                    </a:ext>
                  </a:extLst>
                </a:gridCol>
              </a:tblGrid>
              <a:tr h="370840">
                <a:tc>
                  <a:txBody>
                    <a:bodyPr/>
                    <a:lstStyle/>
                    <a:p>
                      <a:r>
                        <a:rPr kumimoji="1" lang="ja-JP" altLang="en-US" sz="1200" dirty="0">
                          <a:solidFill>
                            <a:schemeClr val="bg1"/>
                          </a:solidFill>
                          <a:latin typeface="ＭＳ 明朝" panose="02020609040205080304" pitchFamily="17" charset="-128"/>
                          <a:ea typeface="ＭＳ 明朝" panose="02020609040205080304" pitchFamily="17" charset="-128"/>
                        </a:rPr>
                        <a:t>事業番号：⑧　</a:t>
                      </a:r>
                      <a:r>
                        <a:rPr kumimoji="1" lang="zh-TW" altLang="en-US" sz="1200" dirty="0">
                          <a:solidFill>
                            <a:schemeClr val="bg1"/>
                          </a:solidFill>
                          <a:latin typeface="ＭＳ 明朝" panose="02020609040205080304" pitchFamily="17" charset="-128"/>
                          <a:ea typeface="ＭＳ 明朝" panose="02020609040205080304" pitchFamily="17" charset="-128"/>
                        </a:rPr>
                        <a:t>歯科健康事業</a:t>
                      </a:r>
                      <a:endParaRPr kumimoji="1" lang="ja-JP" altLang="en-US" sz="1200" dirty="0">
                        <a:solidFill>
                          <a:schemeClr val="bg1"/>
                        </a:solidFill>
                        <a:latin typeface="ＭＳ 明朝" panose="02020609040205080304" pitchFamily="17" charset="-128"/>
                        <a:ea typeface="ＭＳ 明朝" panose="02020609040205080304" pitchFamily="17"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605516327"/>
                  </a:ext>
                </a:extLst>
              </a:tr>
            </a:tbl>
          </a:graphicData>
        </a:graphic>
      </p:graphicFrame>
      <p:graphicFrame>
        <p:nvGraphicFramePr>
          <p:cNvPr id="5" name="表 4">
            <a:extLst>
              <a:ext uri="{FF2B5EF4-FFF2-40B4-BE49-F238E27FC236}">
                <a16:creationId xmlns:a16="http://schemas.microsoft.com/office/drawing/2014/main" id="{6A933025-B134-F466-97ED-050AB80CCF40}"/>
              </a:ext>
            </a:extLst>
          </p:cNvPr>
          <p:cNvGraphicFramePr>
            <a:graphicFrameLocks noGrp="1" noChangeAspect="1"/>
          </p:cNvGraphicFramePr>
          <p:nvPr>
            <p:extLst>
              <p:ext uri="{D42A27DB-BD31-4B8C-83A1-F6EECF244321}">
                <p14:modId xmlns:p14="http://schemas.microsoft.com/office/powerpoint/2010/main" val="1695408970"/>
              </p:ext>
            </p:extLst>
          </p:nvPr>
        </p:nvGraphicFramePr>
        <p:xfrm>
          <a:off x="165099" y="907077"/>
          <a:ext cx="6228000" cy="1446954"/>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4267865604"/>
                    </a:ext>
                  </a:extLst>
                </a:gridCol>
                <a:gridCol w="5328000">
                  <a:extLst>
                    <a:ext uri="{9D8B030D-6E8A-4147-A177-3AD203B41FA5}">
                      <a16:colId xmlns:a16="http://schemas.microsoft.com/office/drawing/2014/main" val="4198036526"/>
                    </a:ext>
                  </a:extLst>
                </a:gridCol>
              </a:tblGrid>
              <a:tr h="443637">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事業の目的</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正しい歯みがきの習慣と定期的な歯科健診受診を通した歯の健康状態の維持</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5008851"/>
                  </a:ext>
                </a:extLst>
              </a:tr>
              <a:tr h="443637">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対象者</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全町民</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2178031"/>
                  </a:ext>
                </a:extLst>
              </a:tr>
              <a:tr h="500817">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現在までの</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事業結果</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800" dirty="0">
                          <a:solidFill>
                            <a:schemeClr val="tx1"/>
                          </a:solidFill>
                          <a:latin typeface="ＭＳ 明朝" panose="02020609040205080304" pitchFamily="17" charset="-128"/>
                          <a:ea typeface="ＭＳ 明朝" panose="02020609040205080304" pitchFamily="17" charset="-128"/>
                        </a:rPr>
                        <a:t>健診の結果説明会にて、歯科衛生士による歯科指導を行っているが、希望者のみの参加のため参加率が低くなっている。また、幼児のフッ素塗布事業において、保護者に対し歯科健康に係るパンフレット等を配布し意識付けを行っている。こうした事業を通し、健診の質問票で</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かみにくい</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と答える方の割合は県よりやや高い傾向にあるが、改善傾向にはある。</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6412005"/>
                  </a:ext>
                </a:extLst>
              </a:tr>
            </a:tbl>
          </a:graphicData>
        </a:graphic>
      </p:graphicFrame>
      <p:sp>
        <p:nvSpPr>
          <p:cNvPr id="6" name="テキスト ボックス 5">
            <a:extLst>
              <a:ext uri="{FF2B5EF4-FFF2-40B4-BE49-F238E27FC236}">
                <a16:creationId xmlns:a16="http://schemas.microsoft.com/office/drawing/2014/main" id="{A9FBBA1C-E71C-7C88-147C-ACC2D18CBD3A}"/>
              </a:ext>
            </a:extLst>
          </p:cNvPr>
          <p:cNvSpPr txBox="1"/>
          <p:nvPr/>
        </p:nvSpPr>
        <p:spPr>
          <a:xfrm>
            <a:off x="185647" y="2361107"/>
            <a:ext cx="669414"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今後の目標</a:t>
            </a:r>
          </a:p>
        </p:txBody>
      </p:sp>
      <p:sp>
        <p:nvSpPr>
          <p:cNvPr id="8" name="テキスト ボックス 7">
            <a:extLst>
              <a:ext uri="{FF2B5EF4-FFF2-40B4-BE49-F238E27FC236}">
                <a16:creationId xmlns:a16="http://schemas.microsoft.com/office/drawing/2014/main" id="{B535C6E0-08E3-A981-0983-8EAFFA21ED66}"/>
              </a:ext>
            </a:extLst>
          </p:cNvPr>
          <p:cNvSpPr txBox="1"/>
          <p:nvPr/>
        </p:nvSpPr>
        <p:spPr>
          <a:xfrm>
            <a:off x="166210" y="4779695"/>
            <a:ext cx="1708160"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現在までの実施方法</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プロセス</a:t>
            </a:r>
            <a:r>
              <a:rPr kumimoji="1" lang="en-US" altLang="ja-JP" sz="900" dirty="0">
                <a:latin typeface="ＭＳ 明朝" panose="02020609040205080304" pitchFamily="17" charset="-128"/>
                <a:ea typeface="ＭＳ 明朝" panose="02020609040205080304" pitchFamily="17" charset="-128"/>
              </a:rPr>
              <a:t>)</a:t>
            </a:r>
            <a:endParaRPr kumimoji="1" lang="ja-JP" altLang="en-US" sz="900" dirty="0">
              <a:latin typeface="ＭＳ 明朝" panose="02020609040205080304" pitchFamily="17" charset="-128"/>
              <a:ea typeface="ＭＳ 明朝" panose="02020609040205080304" pitchFamily="17" charset="-128"/>
            </a:endParaRPr>
          </a:p>
        </p:txBody>
      </p:sp>
      <p:graphicFrame>
        <p:nvGraphicFramePr>
          <p:cNvPr id="13" name="表 12">
            <a:extLst>
              <a:ext uri="{FF2B5EF4-FFF2-40B4-BE49-F238E27FC236}">
                <a16:creationId xmlns:a16="http://schemas.microsoft.com/office/drawing/2014/main" id="{F0CA00B4-0011-2F85-0100-9BA368BD256F}"/>
              </a:ext>
            </a:extLst>
          </p:cNvPr>
          <p:cNvGraphicFramePr>
            <a:graphicFrameLocks noGrp="1"/>
          </p:cNvGraphicFramePr>
          <p:nvPr>
            <p:extLst>
              <p:ext uri="{D42A27DB-BD31-4B8C-83A1-F6EECF244321}">
                <p14:modId xmlns:p14="http://schemas.microsoft.com/office/powerpoint/2010/main" val="3798462341"/>
              </p:ext>
            </p:extLst>
          </p:nvPr>
        </p:nvGraphicFramePr>
        <p:xfrm>
          <a:off x="165100" y="5006425"/>
          <a:ext cx="6228000" cy="540000"/>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・健診の結果説明会にて、歯科衛生士による歯科指導を行った。また、幼児のフッ素塗布事業に参加した保護者へ歯科健康に係るパンフレットを配布し意識付けを行う。</a:t>
                      </a: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36000" marR="36000" marT="36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15" name="テキスト ボックス 14">
            <a:extLst>
              <a:ext uri="{FF2B5EF4-FFF2-40B4-BE49-F238E27FC236}">
                <a16:creationId xmlns:a16="http://schemas.microsoft.com/office/drawing/2014/main" id="{8DCF139F-9EE5-695C-B0C7-722560C3986A}"/>
              </a:ext>
            </a:extLst>
          </p:cNvPr>
          <p:cNvSpPr txBox="1">
            <a:spLocks/>
          </p:cNvSpPr>
          <p:nvPr/>
        </p:nvSpPr>
        <p:spPr>
          <a:xfrm>
            <a:off x="164682" y="5552197"/>
            <a:ext cx="2285241"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今後の実施方法</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プロセス</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の改善案、目標</a:t>
            </a:r>
          </a:p>
        </p:txBody>
      </p:sp>
      <p:graphicFrame>
        <p:nvGraphicFramePr>
          <p:cNvPr id="16" name="表 15">
            <a:extLst>
              <a:ext uri="{FF2B5EF4-FFF2-40B4-BE49-F238E27FC236}">
                <a16:creationId xmlns:a16="http://schemas.microsoft.com/office/drawing/2014/main" id="{A9BE58D9-2421-4B0B-3090-B67344F52132}"/>
              </a:ext>
            </a:extLst>
          </p:cNvPr>
          <p:cNvGraphicFramePr>
            <a:graphicFrameLocks noGrp="1"/>
          </p:cNvGraphicFramePr>
          <p:nvPr>
            <p:extLst>
              <p:ext uri="{D42A27DB-BD31-4B8C-83A1-F6EECF244321}">
                <p14:modId xmlns:p14="http://schemas.microsoft.com/office/powerpoint/2010/main" val="874225839"/>
              </p:ext>
            </p:extLst>
          </p:nvPr>
        </p:nvGraphicFramePr>
        <p:xfrm>
          <a:off x="165100" y="5782202"/>
          <a:ext cx="6228000" cy="540000"/>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・現在までの実施方法に加え、歯科の健康に触れる機会を増やすため、健康福祉課</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保健センター</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の開催する健康教室</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栄養教室･運動教室･ボディチェンジスクール</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の中に、歯科衛生士による歯科講話を取り入れる。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17" name="テキスト ボックス 16">
            <a:extLst>
              <a:ext uri="{FF2B5EF4-FFF2-40B4-BE49-F238E27FC236}">
                <a16:creationId xmlns:a16="http://schemas.microsoft.com/office/drawing/2014/main" id="{7E520AC0-9E7F-B902-D6F8-7695D89AEC7D}"/>
              </a:ext>
            </a:extLst>
          </p:cNvPr>
          <p:cNvSpPr txBox="1">
            <a:spLocks/>
          </p:cNvSpPr>
          <p:nvPr/>
        </p:nvSpPr>
        <p:spPr>
          <a:xfrm>
            <a:off x="165100" y="6335754"/>
            <a:ext cx="2054409"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現在までの実施体制</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ストラクチャー</a:t>
            </a:r>
            <a:r>
              <a:rPr kumimoji="1" lang="en-US" altLang="ja-JP" sz="900" dirty="0">
                <a:latin typeface="ＭＳ 明朝" panose="02020609040205080304" pitchFamily="17" charset="-128"/>
                <a:ea typeface="ＭＳ 明朝" panose="02020609040205080304" pitchFamily="17" charset="-128"/>
              </a:rPr>
              <a:t>)</a:t>
            </a:r>
            <a:endParaRPr kumimoji="1" lang="ja-JP" altLang="en-US" sz="900" dirty="0">
              <a:latin typeface="ＭＳ 明朝" panose="02020609040205080304" pitchFamily="17" charset="-128"/>
              <a:ea typeface="ＭＳ 明朝" panose="02020609040205080304" pitchFamily="17" charset="-128"/>
            </a:endParaRPr>
          </a:p>
        </p:txBody>
      </p:sp>
      <p:graphicFrame>
        <p:nvGraphicFramePr>
          <p:cNvPr id="18" name="表 17">
            <a:extLst>
              <a:ext uri="{FF2B5EF4-FFF2-40B4-BE49-F238E27FC236}">
                <a16:creationId xmlns:a16="http://schemas.microsoft.com/office/drawing/2014/main" id="{476340C6-EBDA-115E-F6B1-EFF72F1D17F4}"/>
              </a:ext>
            </a:extLst>
          </p:cNvPr>
          <p:cNvGraphicFramePr>
            <a:graphicFrameLocks noGrp="1"/>
          </p:cNvGraphicFramePr>
          <p:nvPr>
            <p:extLst>
              <p:ext uri="{D42A27DB-BD31-4B8C-83A1-F6EECF244321}">
                <p14:modId xmlns:p14="http://schemas.microsoft.com/office/powerpoint/2010/main" val="2384092059"/>
              </p:ext>
            </p:extLst>
          </p:nvPr>
        </p:nvGraphicFramePr>
        <p:xfrm>
          <a:off x="165100" y="6567376"/>
          <a:ext cx="6228000" cy="540000"/>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・健康福祉課</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保健センター</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は、事業計画や関係者との連絡調整、予算編成等一連の事業実務を行っている。</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  なお、講話については、健康福祉課</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保健センター</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の委託した歯科衛生士が担当している。</a:t>
                      </a:r>
                    </a:p>
                  </a:txBody>
                  <a:tcPr marL="36000" marR="36000" marT="3600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19" name="テキスト ボックス 18">
            <a:extLst>
              <a:ext uri="{FF2B5EF4-FFF2-40B4-BE49-F238E27FC236}">
                <a16:creationId xmlns:a16="http://schemas.microsoft.com/office/drawing/2014/main" id="{7997C419-8ACD-9D1B-A557-CD3D360FC287}"/>
              </a:ext>
            </a:extLst>
          </p:cNvPr>
          <p:cNvSpPr txBox="1">
            <a:spLocks/>
          </p:cNvSpPr>
          <p:nvPr/>
        </p:nvSpPr>
        <p:spPr>
          <a:xfrm>
            <a:off x="165100" y="7123650"/>
            <a:ext cx="2631490"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今後の実施体制</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ストラクチャー</a:t>
            </a:r>
            <a:r>
              <a:rPr kumimoji="1" lang="en-US" altLang="ja-JP" sz="900" dirty="0">
                <a:latin typeface="ＭＳ 明朝" panose="02020609040205080304" pitchFamily="17" charset="-128"/>
                <a:ea typeface="ＭＳ 明朝" panose="02020609040205080304" pitchFamily="17" charset="-128"/>
              </a:rPr>
              <a:t>)</a:t>
            </a:r>
            <a:r>
              <a:rPr kumimoji="1" lang="ja-JP" altLang="en-US" sz="900" dirty="0">
                <a:latin typeface="ＭＳ 明朝" panose="02020609040205080304" pitchFamily="17" charset="-128"/>
                <a:ea typeface="ＭＳ 明朝" panose="02020609040205080304" pitchFamily="17" charset="-128"/>
              </a:rPr>
              <a:t>の改善案、目標</a:t>
            </a:r>
          </a:p>
        </p:txBody>
      </p:sp>
      <p:graphicFrame>
        <p:nvGraphicFramePr>
          <p:cNvPr id="20" name="表 19">
            <a:extLst>
              <a:ext uri="{FF2B5EF4-FFF2-40B4-BE49-F238E27FC236}">
                <a16:creationId xmlns:a16="http://schemas.microsoft.com/office/drawing/2014/main" id="{36963C3D-018E-71DA-8D2F-55BBC64544CC}"/>
              </a:ext>
            </a:extLst>
          </p:cNvPr>
          <p:cNvGraphicFramePr>
            <a:graphicFrameLocks noGrp="1"/>
          </p:cNvGraphicFramePr>
          <p:nvPr>
            <p:extLst>
              <p:ext uri="{D42A27DB-BD31-4B8C-83A1-F6EECF244321}">
                <p14:modId xmlns:p14="http://schemas.microsoft.com/office/powerpoint/2010/main" val="2713574039"/>
              </p:ext>
            </p:extLst>
          </p:nvPr>
        </p:nvGraphicFramePr>
        <p:xfrm>
          <a:off x="165100" y="7354304"/>
          <a:ext cx="6228000" cy="540000"/>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540000">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・健康福祉課</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保健センター</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は、事業計画や関係者との連絡調整、予算編成等一連の事業実務を行う。</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  なお、講話については、健康福祉課</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保健センター</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の委託した歯科衛生士が担当する。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21" name="テキスト ボックス 20">
            <a:extLst>
              <a:ext uri="{FF2B5EF4-FFF2-40B4-BE49-F238E27FC236}">
                <a16:creationId xmlns:a16="http://schemas.microsoft.com/office/drawing/2014/main" id="{1E7D145B-7BE0-9687-44AF-C5CB0D5AA5E7}"/>
              </a:ext>
            </a:extLst>
          </p:cNvPr>
          <p:cNvSpPr txBox="1">
            <a:spLocks/>
          </p:cNvSpPr>
          <p:nvPr/>
        </p:nvSpPr>
        <p:spPr>
          <a:xfrm>
            <a:off x="165100" y="7911455"/>
            <a:ext cx="553998" cy="230832"/>
          </a:xfrm>
          <a:prstGeom prst="rect">
            <a:avLst/>
          </a:prstGeom>
          <a:noFill/>
          <a:ln>
            <a:noFill/>
          </a:ln>
        </p:spPr>
        <p:txBody>
          <a:bodyPr wrap="none" lIns="0" rtlCol="0">
            <a:spAutoFit/>
          </a:bodyPr>
          <a:lstStyle/>
          <a:p>
            <a:r>
              <a:rPr kumimoji="1" lang="ja-JP" altLang="en-US" sz="900" dirty="0">
                <a:latin typeface="ＭＳ 明朝" panose="02020609040205080304" pitchFamily="17" charset="-128"/>
                <a:ea typeface="ＭＳ 明朝" panose="02020609040205080304" pitchFamily="17" charset="-128"/>
              </a:rPr>
              <a:t>評価計画</a:t>
            </a:r>
          </a:p>
        </p:txBody>
      </p:sp>
      <p:graphicFrame>
        <p:nvGraphicFramePr>
          <p:cNvPr id="23" name="表 22">
            <a:extLst>
              <a:ext uri="{FF2B5EF4-FFF2-40B4-BE49-F238E27FC236}">
                <a16:creationId xmlns:a16="http://schemas.microsoft.com/office/drawing/2014/main" id="{95FDFD99-2036-E451-ABC8-4D6504B69E1E}"/>
              </a:ext>
            </a:extLst>
          </p:cNvPr>
          <p:cNvGraphicFramePr>
            <a:graphicFrameLocks noGrp="1"/>
          </p:cNvGraphicFramePr>
          <p:nvPr>
            <p:extLst>
              <p:ext uri="{D42A27DB-BD31-4B8C-83A1-F6EECF244321}">
                <p14:modId xmlns:p14="http://schemas.microsoft.com/office/powerpoint/2010/main" val="1960047925"/>
              </p:ext>
            </p:extLst>
          </p:nvPr>
        </p:nvGraphicFramePr>
        <p:xfrm>
          <a:off x="165099" y="4133429"/>
          <a:ext cx="6228000" cy="648000"/>
        </p:xfrm>
        <a:graphic>
          <a:graphicData uri="http://schemas.openxmlformats.org/drawingml/2006/table">
            <a:tbl>
              <a:tblPr firstRow="1" bandRow="1">
                <a:tableStyleId>{2D5ABB26-0587-4C30-8999-92F81FD0307C}</a:tableStyleId>
              </a:tblPr>
              <a:tblGrid>
                <a:gridCol w="1008000">
                  <a:extLst>
                    <a:ext uri="{9D8B030D-6E8A-4147-A177-3AD203B41FA5}">
                      <a16:colId xmlns:a16="http://schemas.microsoft.com/office/drawing/2014/main" val="2752290969"/>
                    </a:ext>
                  </a:extLst>
                </a:gridCol>
                <a:gridCol w="5220000">
                  <a:extLst>
                    <a:ext uri="{9D8B030D-6E8A-4147-A177-3AD203B41FA5}">
                      <a16:colId xmlns:a16="http://schemas.microsoft.com/office/drawing/2014/main" val="2714697364"/>
                    </a:ext>
                  </a:extLst>
                </a:gridCol>
              </a:tblGrid>
              <a:tr h="648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目標を達成するため</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の主な戦略</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歯科講話の場を充実させるために、栄養教室･運動教室･ボディチェンジスクール等の健康教室で歯科に係る講</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話を行う。また、幼児のフッ素塗布事業の参加保護者等に対し歯科健康に係るパンフレットを配布することで、</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marL="108000" indent="-108000"/>
                      <a:r>
                        <a:rPr kumimoji="1" lang="ja-JP" altLang="en-US" sz="800" dirty="0">
                          <a:solidFill>
                            <a:schemeClr val="tx1"/>
                          </a:solidFill>
                          <a:latin typeface="ＭＳ 明朝" panose="02020609040205080304" pitchFamily="17" charset="-128"/>
                          <a:ea typeface="ＭＳ 明朝" panose="02020609040205080304" pitchFamily="17" charset="-128"/>
                        </a:rPr>
                        <a:t>自身の歯科健康に係る意識付けを行う。</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graphicFrame>
        <p:nvGraphicFramePr>
          <p:cNvPr id="24" name="表 23">
            <a:extLst>
              <a:ext uri="{FF2B5EF4-FFF2-40B4-BE49-F238E27FC236}">
                <a16:creationId xmlns:a16="http://schemas.microsoft.com/office/drawing/2014/main" id="{167781C2-192F-19BC-0464-5DBE75AF78B2}"/>
              </a:ext>
            </a:extLst>
          </p:cNvPr>
          <p:cNvGraphicFramePr>
            <a:graphicFrameLocks noGrp="1"/>
          </p:cNvGraphicFramePr>
          <p:nvPr>
            <p:extLst>
              <p:ext uri="{D42A27DB-BD31-4B8C-83A1-F6EECF244321}">
                <p14:modId xmlns:p14="http://schemas.microsoft.com/office/powerpoint/2010/main" val="1049713707"/>
              </p:ext>
            </p:extLst>
          </p:nvPr>
        </p:nvGraphicFramePr>
        <p:xfrm>
          <a:off x="165100" y="8152383"/>
          <a:ext cx="6228000" cy="540000"/>
        </p:xfrm>
        <a:graphic>
          <a:graphicData uri="http://schemas.openxmlformats.org/drawingml/2006/table">
            <a:tbl>
              <a:tblPr firstRow="1" bandRow="1">
                <a:tableStyleId>{2D5ABB26-0587-4C30-8999-92F81FD0307C}</a:tableStyleId>
              </a:tblPr>
              <a:tblGrid>
                <a:gridCol w="6228000">
                  <a:extLst>
                    <a:ext uri="{9D8B030D-6E8A-4147-A177-3AD203B41FA5}">
                      <a16:colId xmlns:a16="http://schemas.microsoft.com/office/drawing/2014/main" val="2714697364"/>
                    </a:ext>
                  </a:extLst>
                </a:gridCol>
              </a:tblGrid>
              <a:tr h="540000">
                <a:tc>
                  <a:txBody>
                    <a:bodyPr/>
                    <a:lstStyle/>
                    <a:p>
                      <a:pPr marL="0" indent="0"/>
                      <a:r>
                        <a:rPr kumimoji="1" lang="ja-JP" altLang="en-US" sz="800" dirty="0">
                          <a:solidFill>
                            <a:schemeClr val="tx1"/>
                          </a:solidFill>
                          <a:latin typeface="ＭＳ 明朝" panose="02020609040205080304" pitchFamily="17" charset="-128"/>
                          <a:ea typeface="ＭＳ 明朝" panose="02020609040205080304" pitchFamily="17" charset="-128"/>
                        </a:rPr>
                        <a:t>年度末にアンケートを集計し、事業評価を行い次年度の事業へつなげる。</a:t>
                      </a:r>
                    </a:p>
                  </a:txBody>
                  <a:tcPr marL="36000" marR="36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390219"/>
                  </a:ext>
                </a:extLst>
              </a:tr>
            </a:tbl>
          </a:graphicData>
        </a:graphic>
      </p:graphicFrame>
      <p:sp>
        <p:nvSpPr>
          <p:cNvPr id="4" name="スライド番号プレースホルダー 3">
            <a:extLst>
              <a:ext uri="{FF2B5EF4-FFF2-40B4-BE49-F238E27FC236}">
                <a16:creationId xmlns:a16="http://schemas.microsoft.com/office/drawing/2014/main" id="{7B3AD5D6-6337-E565-7BAF-0BB3D8BD89C6}"/>
              </a:ext>
            </a:extLst>
          </p:cNvPr>
          <p:cNvSpPr>
            <a:spLocks noGrp="1"/>
          </p:cNvSpPr>
          <p:nvPr>
            <p:ph type="sldNum" sz="quarter" idx="4"/>
          </p:nvPr>
        </p:nvSpPr>
        <p:spPr/>
        <p:txBody>
          <a:bodyPr/>
          <a:lstStyle/>
          <a:p>
            <a:fld id="{420EA04B-0610-44E1-BBA9-CB539F9A7CEB}" type="slidenum">
              <a:rPr lang="ja-JP" altLang="en-US" sz="1000" smtClean="0"/>
              <a:pPr/>
              <a:t>56</a:t>
            </a:fld>
            <a:endParaRPr lang="ja-JP" altLang="en-US" sz="1000" dirty="0"/>
          </a:p>
        </p:txBody>
      </p:sp>
      <p:sp>
        <p:nvSpPr>
          <p:cNvPr id="2" name="テキスト ボックス 1">
            <a:extLst>
              <a:ext uri="{FF2B5EF4-FFF2-40B4-BE49-F238E27FC236}">
                <a16:creationId xmlns:a16="http://schemas.microsoft.com/office/drawing/2014/main" id="{9822DBA3-9B19-0F5A-7E6F-A15B54291B7F}"/>
              </a:ext>
            </a:extLst>
          </p:cNvPr>
          <p:cNvSpPr txBox="1"/>
          <p:nvPr/>
        </p:nvSpPr>
        <p:spPr>
          <a:xfrm>
            <a:off x="3568937" y="2390834"/>
            <a:ext cx="2862322" cy="215444"/>
          </a:xfrm>
          <a:prstGeom prst="rect">
            <a:avLst/>
          </a:prstGeom>
          <a:noFill/>
          <a:ln>
            <a:noFill/>
          </a:ln>
        </p:spPr>
        <p:txBody>
          <a:bodyPr wrap="none" lIns="0" rtlCol="0">
            <a:spAutoFit/>
          </a:bodyPr>
          <a:lstStyle/>
          <a:p>
            <a:pPr algn="r"/>
            <a:r>
              <a:rPr kumimoji="1" lang="en-US" altLang="ja-JP" sz="800" dirty="0">
                <a:latin typeface="ＭＳ 明朝" panose="02020609040205080304" pitchFamily="17" charset="-128"/>
                <a:ea typeface="ＭＳ 明朝" panose="02020609040205080304" pitchFamily="17" charset="-128"/>
              </a:rPr>
              <a:t>※</a:t>
            </a:r>
            <a:r>
              <a:rPr kumimoji="1" lang="ja-JP" altLang="en-US" sz="800" dirty="0">
                <a:latin typeface="ＭＳ 明朝" panose="02020609040205080304" pitchFamily="17" charset="-128"/>
                <a:ea typeface="ＭＳ 明朝" panose="02020609040205080304" pitchFamily="17" charset="-128"/>
              </a:rPr>
              <a:t>太枠の</a:t>
            </a:r>
            <a:r>
              <a:rPr kumimoji="1" lang="en-US" altLang="ja-JP" sz="800" dirty="0">
                <a:latin typeface="ＭＳ 明朝" panose="02020609040205080304" pitchFamily="17" charset="-128"/>
                <a:ea typeface="ＭＳ 明朝" panose="02020609040205080304" pitchFamily="17" charset="-128"/>
              </a:rPr>
              <a:t>2026</a:t>
            </a:r>
            <a:r>
              <a:rPr kumimoji="1" lang="ja-JP" altLang="en-US" sz="800" dirty="0">
                <a:latin typeface="ＭＳ 明朝" panose="02020609040205080304" pitchFamily="17" charset="-128"/>
                <a:ea typeface="ＭＳ 明朝" panose="02020609040205080304" pitchFamily="17" charset="-128"/>
              </a:rPr>
              <a:t>年度は中間評価年度、</a:t>
            </a:r>
            <a:r>
              <a:rPr kumimoji="1" lang="en-US" altLang="ja-JP" sz="800" dirty="0">
                <a:latin typeface="ＭＳ 明朝" panose="02020609040205080304" pitchFamily="17" charset="-128"/>
                <a:ea typeface="ＭＳ 明朝" panose="02020609040205080304" pitchFamily="17" charset="-128"/>
              </a:rPr>
              <a:t>2029</a:t>
            </a:r>
            <a:r>
              <a:rPr kumimoji="1" lang="ja-JP" altLang="en-US" sz="800" dirty="0">
                <a:latin typeface="ＭＳ 明朝" panose="02020609040205080304" pitchFamily="17" charset="-128"/>
                <a:ea typeface="ＭＳ 明朝" panose="02020609040205080304" pitchFamily="17" charset="-128"/>
              </a:rPr>
              <a:t>年度は最終評価年度</a:t>
            </a:r>
          </a:p>
        </p:txBody>
      </p:sp>
      <p:graphicFrame>
        <p:nvGraphicFramePr>
          <p:cNvPr id="7" name="表 6">
            <a:extLst>
              <a:ext uri="{FF2B5EF4-FFF2-40B4-BE49-F238E27FC236}">
                <a16:creationId xmlns:a16="http://schemas.microsoft.com/office/drawing/2014/main" id="{382CF0B6-64FD-5ACC-DAD9-BCAEA5CA70DA}"/>
              </a:ext>
            </a:extLst>
          </p:cNvPr>
          <p:cNvGraphicFramePr>
            <a:graphicFrameLocks noGrp="1"/>
          </p:cNvGraphicFramePr>
          <p:nvPr>
            <p:extLst>
              <p:ext uri="{D42A27DB-BD31-4B8C-83A1-F6EECF244321}">
                <p14:modId xmlns:p14="http://schemas.microsoft.com/office/powerpoint/2010/main" val="3627822945"/>
              </p:ext>
            </p:extLst>
          </p:nvPr>
        </p:nvGraphicFramePr>
        <p:xfrm>
          <a:off x="165099" y="2611713"/>
          <a:ext cx="6227997" cy="1440000"/>
        </p:xfrm>
        <a:graphic>
          <a:graphicData uri="http://schemas.openxmlformats.org/drawingml/2006/table">
            <a:tbl>
              <a:tblPr firstRow="1" bandRow="1">
                <a:tableStyleId>{2D5ABB26-0587-4C30-8999-92F81FD0307C}</a:tableStyleId>
              </a:tblPr>
              <a:tblGrid>
                <a:gridCol w="666096">
                  <a:extLst>
                    <a:ext uri="{9D8B030D-6E8A-4147-A177-3AD203B41FA5}">
                      <a16:colId xmlns:a16="http://schemas.microsoft.com/office/drawing/2014/main" val="628977758"/>
                    </a:ext>
                  </a:extLst>
                </a:gridCol>
                <a:gridCol w="1688812">
                  <a:extLst>
                    <a:ext uri="{9D8B030D-6E8A-4147-A177-3AD203B41FA5}">
                      <a16:colId xmlns:a16="http://schemas.microsoft.com/office/drawing/2014/main" val="536128065"/>
                    </a:ext>
                  </a:extLst>
                </a:gridCol>
                <a:gridCol w="609220">
                  <a:extLst>
                    <a:ext uri="{9D8B030D-6E8A-4147-A177-3AD203B41FA5}">
                      <a16:colId xmlns:a16="http://schemas.microsoft.com/office/drawing/2014/main" val="2392505745"/>
                    </a:ext>
                  </a:extLst>
                </a:gridCol>
                <a:gridCol w="466267">
                  <a:extLst>
                    <a:ext uri="{9D8B030D-6E8A-4147-A177-3AD203B41FA5}">
                      <a16:colId xmlns:a16="http://schemas.microsoft.com/office/drawing/2014/main" val="2998558973"/>
                    </a:ext>
                  </a:extLst>
                </a:gridCol>
                <a:gridCol w="466267">
                  <a:extLst>
                    <a:ext uri="{9D8B030D-6E8A-4147-A177-3AD203B41FA5}">
                      <a16:colId xmlns:a16="http://schemas.microsoft.com/office/drawing/2014/main" val="3577496933"/>
                    </a:ext>
                  </a:extLst>
                </a:gridCol>
                <a:gridCol w="466267">
                  <a:extLst>
                    <a:ext uri="{9D8B030D-6E8A-4147-A177-3AD203B41FA5}">
                      <a16:colId xmlns:a16="http://schemas.microsoft.com/office/drawing/2014/main" val="1501818452"/>
                    </a:ext>
                  </a:extLst>
                </a:gridCol>
                <a:gridCol w="466267">
                  <a:extLst>
                    <a:ext uri="{9D8B030D-6E8A-4147-A177-3AD203B41FA5}">
                      <a16:colId xmlns:a16="http://schemas.microsoft.com/office/drawing/2014/main" val="2799363557"/>
                    </a:ext>
                  </a:extLst>
                </a:gridCol>
                <a:gridCol w="466267">
                  <a:extLst>
                    <a:ext uri="{9D8B030D-6E8A-4147-A177-3AD203B41FA5}">
                      <a16:colId xmlns:a16="http://schemas.microsoft.com/office/drawing/2014/main" val="3016687351"/>
                    </a:ext>
                  </a:extLst>
                </a:gridCol>
                <a:gridCol w="466267">
                  <a:extLst>
                    <a:ext uri="{9D8B030D-6E8A-4147-A177-3AD203B41FA5}">
                      <a16:colId xmlns:a16="http://schemas.microsoft.com/office/drawing/2014/main" val="1616226061"/>
                    </a:ext>
                  </a:extLst>
                </a:gridCol>
                <a:gridCol w="466267">
                  <a:extLst>
                    <a:ext uri="{9D8B030D-6E8A-4147-A177-3AD203B41FA5}">
                      <a16:colId xmlns:a16="http://schemas.microsoft.com/office/drawing/2014/main" val="4146116115"/>
                    </a:ext>
                  </a:extLst>
                </a:gridCol>
              </a:tblGrid>
              <a:tr h="288000">
                <a:tc rowSpan="2">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rowSpan="2">
                  <a:txBody>
                    <a:bodyPr/>
                    <a:lstStyle/>
                    <a:p>
                      <a:pPr algn="ctr"/>
                      <a:r>
                        <a:rPr kumimoji="1" lang="ja-JP" altLang="en-US" sz="800">
                          <a:solidFill>
                            <a:schemeClr val="tx1"/>
                          </a:solidFill>
                          <a:latin typeface="ＭＳ 明朝" panose="02020609040205080304" pitchFamily="17" charset="-128"/>
                          <a:ea typeface="ＭＳ 明朝" panose="02020609040205080304" pitchFamily="17" charset="-128"/>
                        </a:rPr>
                        <a:t>評価指標</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rowSpan="2">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ベース</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ライン</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(2019</a:t>
                      </a:r>
                      <a:r>
                        <a:rPr kumimoji="1" lang="ja-JP" altLang="en-US" sz="800" dirty="0">
                          <a:solidFill>
                            <a:schemeClr val="tx1"/>
                          </a:solidFill>
                          <a:latin typeface="ＭＳ 明朝" panose="02020609040205080304" pitchFamily="17" charset="-128"/>
                          <a:ea typeface="ＭＳ 明朝" panose="02020609040205080304" pitchFamily="17" charset="-128"/>
                        </a:rPr>
                        <a:t>年度</a:t>
                      </a:r>
                      <a:r>
                        <a:rPr kumimoji="1" lang="en-US" altLang="ja-JP" sz="800" dirty="0">
                          <a:solidFill>
                            <a:schemeClr val="tx1"/>
                          </a:solidFill>
                          <a:latin typeface="ＭＳ 明朝" panose="02020609040205080304" pitchFamily="17" charset="-128"/>
                          <a:ea typeface="ＭＳ 明朝" panose="02020609040205080304" pitchFamily="17" charset="-128"/>
                        </a:rPr>
                        <a:t>)</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計画策定</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800" dirty="0">
                          <a:solidFill>
                            <a:schemeClr val="tx1"/>
                          </a:solidFill>
                          <a:latin typeface="ＭＳ 明朝" panose="02020609040205080304" pitchFamily="17" charset="-128"/>
                          <a:ea typeface="ＭＳ 明朝" panose="02020609040205080304" pitchFamily="17" charset="-128"/>
                        </a:rPr>
                        <a:t>時実績</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gridSpan="6">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目標値</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00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244494"/>
                  </a:ext>
                </a:extLst>
              </a:tr>
              <a:tr h="288000">
                <a:tc vMerge="1">
                  <a:txBody>
                    <a:bodyPr/>
                    <a:lstStyle/>
                    <a:p>
                      <a:pPr algn="ctr"/>
                      <a:endParaRPr kumimoji="1" lang="en-US" altLang="ja-JP"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algn="ct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2022</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(R4)</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2024</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(R6)</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2025</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(R7)</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2026</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(R8)</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2027</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(R9)</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2028</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(R10)</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800" dirty="0">
                          <a:solidFill>
                            <a:schemeClr val="tx1"/>
                          </a:solidFill>
                          <a:latin typeface="ＭＳ 明朝" panose="02020609040205080304" pitchFamily="17" charset="-128"/>
                          <a:ea typeface="ＭＳ 明朝" panose="02020609040205080304" pitchFamily="17" charset="-128"/>
                        </a:rPr>
                        <a:t>2029</a:t>
                      </a:r>
                      <a:r>
                        <a:rPr kumimoji="1" lang="ja-JP" altLang="en-US" sz="800" dirty="0">
                          <a:solidFill>
                            <a:schemeClr val="tx1"/>
                          </a:solidFill>
                          <a:latin typeface="ＭＳ 明朝" panose="02020609040205080304" pitchFamily="17" charset="-128"/>
                          <a:ea typeface="ＭＳ 明朝" panose="02020609040205080304" pitchFamily="17" charset="-128"/>
                        </a:rPr>
                        <a:t>年度</a:t>
                      </a:r>
                      <a:endParaRPr kumimoji="1" lang="en-US" altLang="ja-JP" sz="800" dirty="0">
                        <a:solidFill>
                          <a:schemeClr val="tx1"/>
                        </a:solidFill>
                        <a:latin typeface="ＭＳ 明朝" panose="02020609040205080304" pitchFamily="17" charset="-128"/>
                        <a:ea typeface="ＭＳ 明朝" panose="02020609040205080304" pitchFamily="17" charset="-128"/>
                      </a:endParaRPr>
                    </a:p>
                    <a:p>
                      <a:pPr algn="ctr"/>
                      <a:r>
                        <a:rPr kumimoji="1" lang="en-US" altLang="ja-JP" sz="800" dirty="0">
                          <a:solidFill>
                            <a:schemeClr val="tx1"/>
                          </a:solidFill>
                          <a:latin typeface="ＭＳ 明朝" panose="02020609040205080304" pitchFamily="17" charset="-128"/>
                          <a:ea typeface="ＭＳ 明朝" panose="02020609040205080304" pitchFamily="17" charset="-128"/>
                        </a:rPr>
                        <a:t>(R11)</a:t>
                      </a:r>
                      <a:endParaRPr kumimoji="1" lang="ja-JP" altLang="en-US" sz="800" dirty="0">
                        <a:solidFill>
                          <a:schemeClr val="tx1"/>
                        </a:solidFill>
                        <a:latin typeface="ＭＳ 明朝" panose="02020609040205080304" pitchFamily="17" charset="-128"/>
                        <a:ea typeface="ＭＳ 明朝" panose="02020609040205080304" pitchFamily="17" charset="-128"/>
                      </a:endParaRPr>
                    </a:p>
                  </a:txBody>
                  <a:tcPr marL="18000" marR="18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extLst>
                  <a:ext uri="{0D108BD9-81ED-4DB2-BD59-A6C34878D82A}">
                    <a16:rowId xmlns:a16="http://schemas.microsoft.com/office/drawing/2014/main" val="216579070"/>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アウトカム</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成果</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歯みがきを</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日</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回以上している人の割合</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65.1</a:t>
                      </a: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(R2)</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81.8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82.2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82.6 </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83.0 </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83.3 </a:t>
                      </a:r>
                    </a:p>
                  </a:txBody>
                  <a:tcPr marL="36000" marR="36000" marT="36000" marB="3600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83.6 </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84.0 </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1128222"/>
                  </a:ext>
                </a:extLst>
              </a:tr>
              <a:tr h="432000">
                <a:tc>
                  <a:txBody>
                    <a:bodyPr/>
                    <a:lstStyle/>
                    <a:p>
                      <a:pPr algn="ctr"/>
                      <a:r>
                        <a:rPr kumimoji="1" lang="ja-JP" altLang="en-US" sz="800" dirty="0">
                          <a:solidFill>
                            <a:schemeClr val="tx1"/>
                          </a:solidFill>
                          <a:latin typeface="ＭＳ 明朝" panose="02020609040205080304" pitchFamily="17" charset="-128"/>
                          <a:ea typeface="ＭＳ 明朝" panose="02020609040205080304" pitchFamily="17" charset="-128"/>
                        </a:rPr>
                        <a:t>アウトカム</a:t>
                      </a:r>
                    </a:p>
                    <a:p>
                      <a:pPr algn="ct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成果</a:t>
                      </a:r>
                      <a:r>
                        <a:rPr kumimoji="1" lang="en-US" altLang="ja-JP" sz="800" dirty="0">
                          <a:solidFill>
                            <a:schemeClr val="tx1"/>
                          </a:solidFill>
                          <a:latin typeface="ＭＳ 明朝" panose="02020609040205080304" pitchFamily="17" charset="-128"/>
                          <a:ea typeface="ＭＳ 明朝" panose="02020609040205080304" pitchFamily="17" charset="-128"/>
                        </a:rPr>
                        <a:t>)</a:t>
                      </a:r>
                      <a:r>
                        <a:rPr kumimoji="1" lang="ja-JP" altLang="en-US" sz="800" dirty="0">
                          <a:solidFill>
                            <a:schemeClr val="tx1"/>
                          </a:solidFill>
                          <a:latin typeface="ＭＳ 明朝" panose="02020609040205080304" pitchFamily="17" charset="-128"/>
                          <a:ea typeface="ＭＳ 明朝" panose="02020609040205080304" pitchFamily="17" charset="-128"/>
                        </a:rPr>
                        <a:t>指標</a:t>
                      </a:r>
                    </a:p>
                  </a:txBody>
                  <a:tcPr marL="18000" marR="1800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年に</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回以上、医療機関で歯や歯ぐきの診察を受けている人の割合</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47.8</a:t>
                      </a: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(R2)</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47.3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48.5 </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49.7 </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51.0 </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52.0 </a:t>
                      </a:r>
                    </a:p>
                  </a:txBody>
                  <a:tcPr marL="36000" marR="36000" marT="36000" marB="3600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53.0 </a:t>
                      </a:r>
                    </a:p>
                  </a:txBody>
                  <a:tcPr marL="36000" marR="36000" marT="36000" marB="3600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54.0 </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8710224"/>
                  </a:ext>
                </a:extLst>
              </a:tr>
            </a:tbl>
          </a:graphicData>
        </a:graphic>
      </p:graphicFrame>
    </p:spTree>
    <p:extLst>
      <p:ext uri="{BB962C8B-B14F-4D97-AF65-F5344CB8AC3E}">
        <p14:creationId xmlns:p14="http://schemas.microsoft.com/office/powerpoint/2010/main" val="42297176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7518C91-1FC9-5807-86AA-510362129D9D}"/>
              </a:ext>
            </a:extLst>
          </p:cNvPr>
          <p:cNvSpPr>
            <a:spLocks noGrp="1"/>
          </p:cNvSpPr>
          <p:nvPr>
            <p:ph type="sldNum" sz="quarter" idx="4"/>
          </p:nvPr>
        </p:nvSpPr>
        <p:spPr/>
        <p:txBody>
          <a:bodyPr/>
          <a:lstStyle/>
          <a:p>
            <a:fld id="{420EA04B-0610-44E1-BBA9-CB539F9A7CEB}" type="slidenum">
              <a:rPr lang="ja-JP" altLang="en-US" sz="1000" smtClean="0"/>
              <a:pPr/>
              <a:t>57</a:t>
            </a:fld>
            <a:endParaRPr lang="ja-JP" altLang="en-US" sz="1000" dirty="0"/>
          </a:p>
        </p:txBody>
      </p:sp>
      <p:graphicFrame>
        <p:nvGraphicFramePr>
          <p:cNvPr id="3" name="表 2">
            <a:extLst>
              <a:ext uri="{FF2B5EF4-FFF2-40B4-BE49-F238E27FC236}">
                <a16:creationId xmlns:a16="http://schemas.microsoft.com/office/drawing/2014/main" id="{F5D5034F-A187-41EC-575E-34CA47BF7693}"/>
              </a:ext>
            </a:extLst>
          </p:cNvPr>
          <p:cNvGraphicFramePr>
            <a:graphicFrameLocks noGrp="1"/>
          </p:cNvGraphicFramePr>
          <p:nvPr>
            <p:extLst>
              <p:ext uri="{D42A27DB-BD31-4B8C-83A1-F6EECF244321}">
                <p14:modId xmlns:p14="http://schemas.microsoft.com/office/powerpoint/2010/main" val="206523538"/>
              </p:ext>
            </p:extLst>
          </p:nvPr>
        </p:nvGraphicFramePr>
        <p:xfrm>
          <a:off x="215751" y="669597"/>
          <a:ext cx="6048672" cy="7790835"/>
        </p:xfrm>
        <a:graphic>
          <a:graphicData uri="http://schemas.openxmlformats.org/drawingml/2006/table">
            <a:tbl>
              <a:tblPr/>
              <a:tblGrid>
                <a:gridCol w="2040516">
                  <a:extLst>
                    <a:ext uri="{9D8B030D-6E8A-4147-A177-3AD203B41FA5}">
                      <a16:colId xmlns:a16="http://schemas.microsoft.com/office/drawing/2014/main" val="4163576433"/>
                    </a:ext>
                  </a:extLst>
                </a:gridCol>
                <a:gridCol w="4008156">
                  <a:extLst>
                    <a:ext uri="{9D8B030D-6E8A-4147-A177-3AD203B41FA5}">
                      <a16:colId xmlns:a16="http://schemas.microsoft.com/office/drawing/2014/main" val="1638002728"/>
                    </a:ext>
                  </a:extLst>
                </a:gridCol>
              </a:tblGrid>
              <a:tr h="2462243">
                <a:tc>
                  <a:txBody>
                    <a:bodyPr/>
                    <a:lstStyle/>
                    <a:p>
                      <a:pPr algn="ctr" fontAlgn="ct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データヘルス計画の評価･見直し</a:t>
                      </a: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①評価の時期</a:t>
                      </a:r>
                    </a:p>
                    <a:p>
                      <a:pPr algn="l"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　最終評価のみならず、設定した評価指標に基づき、進捗確認の</a:t>
                      </a:r>
                      <a:r>
                        <a:rPr lang="ja-JP" altLang="en-US" sz="1000" b="0" i="0" u="none" strike="noStrike" dirty="0" err="1">
                          <a:solidFill>
                            <a:srgbClr val="000000"/>
                          </a:solidFill>
                          <a:effectLst/>
                          <a:latin typeface="ＭＳ 明朝" panose="02020609040205080304" pitchFamily="17" charset="-128"/>
                          <a:ea typeface="ＭＳ 明朝" panose="02020609040205080304" pitchFamily="17" charset="-128"/>
                        </a:rPr>
                        <a:t>た</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  </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  </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め年度ごと、令和</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8</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年度には中間評価を行い、進捗確認等を行いま　</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　す。 </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  </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次期計画の円滑な策定に向けて、計画の最終年度である令和</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11</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年</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  </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度上半期に仮評価を行います。</a:t>
                      </a:r>
                    </a:p>
                    <a:p>
                      <a:pPr algn="l"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②評価方法･体制</a:t>
                      </a:r>
                    </a:p>
                    <a:p>
                      <a:pPr algn="l"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　計画は、中長期的な計画運営を行うものであることを踏まえ、短</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  </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期では評価が難しいアウトカム</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成果</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指標を中心とした評価指標</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  </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による評価を行います。また、評価に当たっては、後期高齢者医</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  </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療広域連合と連携して行うなど、必要に応じ他保険者との連携･協</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  </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力体制を整備します。</a:t>
                      </a:r>
                    </a:p>
                  </a:txBody>
                  <a:tcPr marL="36000" marR="36000" marT="36000" marB="3600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746078"/>
                  </a:ext>
                </a:extLst>
              </a:tr>
              <a:tr h="1531650">
                <a:tc>
                  <a:txBody>
                    <a:bodyPr/>
                    <a:lstStyle/>
                    <a:p>
                      <a:pPr algn="ctr" fontAlgn="ct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データヘルス計画の公表･周知</a:t>
                      </a: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本計画は、広報、ホームページ等で公表するとともに、あらゆる機会を通じて周知･啓発を図ります。また、目標の達成状況等の公表に努め、本計画の円滑な実施等について広く意見を求めるものとします。</a:t>
                      </a:r>
                    </a:p>
                  </a:txBody>
                  <a:tcPr marL="36000" marR="36000" marT="36000" marB="3600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065015"/>
                  </a:ext>
                </a:extLst>
              </a:tr>
              <a:tr h="1531650">
                <a:tc>
                  <a:txBody>
                    <a:bodyPr/>
                    <a:lstStyle/>
                    <a:p>
                      <a:pPr algn="ctr" fontAlgn="ct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個人情報の取扱い</a:t>
                      </a: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個人情報の取扱いに当たっては、個人情報の保護に関する各種法令、ガイドラインに基づき適切に管理します。また、業務を外部に委託する際も同様に取り扱われるよう委託契約書に定めるとともに、委託先に対して必要かつ適切な管理･監督を行い、個人情報の取扱いについて万全の対策を講じるものとします。</a:t>
                      </a:r>
                    </a:p>
                  </a:txBody>
                  <a:tcPr marL="36000" marR="36000" marT="36000" marB="3600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915988"/>
                  </a:ext>
                </a:extLst>
              </a:tr>
              <a:tr h="2265292">
                <a:tc>
                  <a:txBody>
                    <a:bodyPr/>
                    <a:lstStyle/>
                    <a:p>
                      <a:pPr algn="ctr" fontAlgn="ct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地域包括ケアに係る取り組み</a:t>
                      </a: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年</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月から</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高齢者の保健事業と介護予防の一体的な実施</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が本格施行となり、被保険者一人一人の暮らしを地域全体で支える地域共生社会の体制の構築･実現を目指す、地域包括ケアシステムの充実･強化が推進されています。地域包括ケアとは、高齢者の尊厳の保持と自立生活の支援の目的のもとで、介護が必要な状態になっても可能な限り住み慣れた地域で、自分らしい暮らしを人生の最後まで続けることができるように支援する仕組み</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システム</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のことです。地域包括ケアシステムの充実に向けて、下記の取り組みを実施していきます。</a:t>
                      </a:r>
                    </a:p>
                    <a:p>
                      <a:pPr algn="l"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①地域で被保険者を支える連携の促進</a:t>
                      </a:r>
                    </a:p>
                    <a:p>
                      <a:pPr algn="l"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②課題を抱える被保険者層の分析と、地域で被保険者を支える事</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  </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業の実施</a:t>
                      </a:r>
                    </a:p>
                    <a:p>
                      <a:pPr algn="l"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③国民健康保険診療施設の施設･人材の活用</a:t>
                      </a:r>
                    </a:p>
                  </a:txBody>
                  <a:tcPr marL="36000" marR="36000" marT="36000" marB="3600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5486042"/>
                  </a:ext>
                </a:extLst>
              </a:tr>
            </a:tbl>
          </a:graphicData>
        </a:graphic>
      </p:graphicFrame>
      <p:sp>
        <p:nvSpPr>
          <p:cNvPr id="4" name="タイトル_大_3">
            <a:extLst>
              <a:ext uri="{FF2B5EF4-FFF2-40B4-BE49-F238E27FC236}">
                <a16:creationId xmlns:a16="http://schemas.microsoft.com/office/drawing/2014/main" id="{8D77CA95-134C-0E5E-4EB4-41407ACE8358}"/>
              </a:ext>
            </a:extLst>
          </p:cNvPr>
          <p:cNvSpPr txBox="1">
            <a:spLocks noChangeAspect="1"/>
          </p:cNvSpPr>
          <p:nvPr/>
        </p:nvSpPr>
        <p:spPr>
          <a:xfrm>
            <a:off x="-1" y="-4836"/>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第</a:t>
            </a:r>
            <a:r>
              <a:rPr kumimoji="0" lang="en-US" altLang="ja-JP" b="1" kern="0" dirty="0">
                <a:solidFill>
                  <a:schemeClr val="tx1"/>
                </a:solidFill>
                <a:latin typeface="ＭＳ 明朝" panose="02020609040205080304" pitchFamily="17" charset="-128"/>
                <a:ea typeface="ＭＳ 明朝" panose="02020609040205080304" pitchFamily="17" charset="-128"/>
              </a:rPr>
              <a:t>6</a:t>
            </a:r>
            <a:r>
              <a:rPr kumimoji="0" lang="ja-JP" altLang="en-US" b="1" kern="0" dirty="0">
                <a:solidFill>
                  <a:schemeClr val="tx1"/>
                </a:solidFill>
                <a:latin typeface="ＭＳ 明朝" panose="02020609040205080304" pitchFamily="17" charset="-128"/>
                <a:ea typeface="ＭＳ 明朝" panose="02020609040205080304" pitchFamily="17" charset="-128"/>
              </a:rPr>
              <a:t>章　</a:t>
            </a:r>
            <a:r>
              <a:rPr kumimoji="0" lang="ja-JP" altLang="en-US" sz="1800" b="1" kern="0" dirty="0">
                <a:solidFill>
                  <a:schemeClr val="tx1"/>
                </a:solidFill>
                <a:latin typeface="ＭＳ 明朝" panose="02020609040205080304" pitchFamily="17" charset="-128"/>
                <a:ea typeface="ＭＳ 明朝" panose="02020609040205080304" pitchFamily="17" charset="-128"/>
              </a:rPr>
              <a:t>その他</a:t>
            </a:r>
          </a:p>
        </p:txBody>
      </p:sp>
    </p:spTree>
    <p:extLst>
      <p:ext uri="{BB962C8B-B14F-4D97-AF65-F5344CB8AC3E}">
        <p14:creationId xmlns:p14="http://schemas.microsoft.com/office/powerpoint/2010/main" val="7991510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_大_3"/>
          <p:cNvSpPr txBox="1">
            <a:spLocks/>
          </p:cNvSpPr>
          <p:nvPr/>
        </p:nvSpPr>
        <p:spPr>
          <a:xfrm>
            <a:off x="315008" y="3976784"/>
            <a:ext cx="5850159" cy="119043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86402" tIns="43201" rIns="86402" bIns="43201" rtlCol="0" anchor="ctr">
            <a:normAutofit/>
          </a:bodyPr>
          <a:lstStyle/>
          <a:p>
            <a:pPr algn="ctr">
              <a:spcBef>
                <a:spcPct val="0"/>
              </a:spcBef>
              <a:defRPr/>
            </a:pPr>
            <a:r>
              <a:rPr kumimoji="0" lang="ja-JP" altLang="en-US" sz="1701" b="1" kern="0" dirty="0">
                <a:solidFill>
                  <a:schemeClr val="tx1"/>
                </a:solidFill>
                <a:latin typeface="ＭＳ 明朝" panose="02020609040205080304" pitchFamily="17" charset="-128"/>
                <a:ea typeface="ＭＳ 明朝" panose="02020609040205080304" pitchFamily="17" charset="-128"/>
              </a:rPr>
              <a:t>第</a:t>
            </a:r>
            <a:r>
              <a:rPr kumimoji="0" lang="en-US" altLang="ja-JP" sz="1701" b="1" kern="0" dirty="0">
                <a:solidFill>
                  <a:schemeClr val="tx1"/>
                </a:solidFill>
                <a:latin typeface="ＭＳ 明朝" panose="02020609040205080304" pitchFamily="17" charset="-128"/>
                <a:ea typeface="ＭＳ 明朝" panose="02020609040205080304" pitchFamily="17" charset="-128"/>
              </a:rPr>
              <a:t>2</a:t>
            </a:r>
            <a:r>
              <a:rPr kumimoji="0" lang="ja-JP" altLang="en-US" sz="1701" b="1" kern="0" dirty="0">
                <a:solidFill>
                  <a:schemeClr val="tx1"/>
                </a:solidFill>
                <a:latin typeface="ＭＳ 明朝" panose="02020609040205080304" pitchFamily="17" charset="-128"/>
                <a:ea typeface="ＭＳ 明朝" panose="02020609040205080304" pitchFamily="17" charset="-128"/>
              </a:rPr>
              <a:t>部　</a:t>
            </a:r>
            <a:endParaRPr kumimoji="0" lang="en-US" altLang="ja-JP" sz="1701" b="1" kern="0" dirty="0">
              <a:solidFill>
                <a:schemeClr val="tx1"/>
              </a:solidFill>
              <a:latin typeface="ＭＳ 明朝" panose="02020609040205080304" pitchFamily="17" charset="-128"/>
              <a:ea typeface="ＭＳ 明朝" panose="02020609040205080304" pitchFamily="17" charset="-128"/>
            </a:endParaRPr>
          </a:p>
          <a:p>
            <a:pPr algn="ctr">
              <a:spcBef>
                <a:spcPct val="0"/>
              </a:spcBef>
              <a:defRPr/>
            </a:pPr>
            <a:r>
              <a:rPr kumimoji="0" lang="ja-JP" altLang="en-US" sz="1701" b="1" kern="0" dirty="0">
                <a:solidFill>
                  <a:schemeClr val="tx1"/>
                </a:solidFill>
                <a:latin typeface="ＭＳ 明朝" panose="02020609040205080304" pitchFamily="17" charset="-128"/>
                <a:ea typeface="ＭＳ 明朝" panose="02020609040205080304" pitchFamily="17" charset="-128"/>
              </a:rPr>
              <a:t>第</a:t>
            </a:r>
            <a:r>
              <a:rPr kumimoji="0" lang="en-US" altLang="ja-JP" sz="1701" b="1" kern="0" dirty="0">
                <a:solidFill>
                  <a:schemeClr val="tx1"/>
                </a:solidFill>
                <a:latin typeface="ＭＳ 明朝" panose="02020609040205080304" pitchFamily="17" charset="-128"/>
                <a:ea typeface="ＭＳ 明朝" panose="02020609040205080304" pitchFamily="17" charset="-128"/>
              </a:rPr>
              <a:t>4</a:t>
            </a:r>
            <a:r>
              <a:rPr kumimoji="0" lang="ja-JP" altLang="en-US" sz="1701" b="1" kern="0" dirty="0">
                <a:solidFill>
                  <a:schemeClr val="tx1"/>
                </a:solidFill>
                <a:latin typeface="ＭＳ 明朝" panose="02020609040205080304" pitchFamily="17" charset="-128"/>
                <a:ea typeface="ＭＳ 明朝" panose="02020609040205080304" pitchFamily="17" charset="-128"/>
              </a:rPr>
              <a:t>期特定健康診査等実施計画</a:t>
            </a:r>
            <a:endParaRPr kumimoji="0" lang="en-US" altLang="ja-JP" sz="1701" b="1" kern="0"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75247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_大_3"/>
          <p:cNvSpPr txBox="1">
            <a:spLocks/>
          </p:cNvSpPr>
          <p:nvPr/>
        </p:nvSpPr>
        <p:spPr>
          <a:xfrm>
            <a:off x="315008" y="3976709"/>
            <a:ext cx="5850159" cy="1190583"/>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86402" tIns="43201" rIns="86402" bIns="43201" rtlCol="0" anchor="ctr">
            <a:normAutofit/>
          </a:bodyPr>
          <a:lstStyle/>
          <a:p>
            <a:pPr algn="ctr">
              <a:spcBef>
                <a:spcPct val="0"/>
              </a:spcBef>
              <a:defRPr/>
            </a:pPr>
            <a:r>
              <a:rPr kumimoji="0" lang="ja-JP" altLang="en-US" sz="1701" b="1" kern="0" dirty="0">
                <a:solidFill>
                  <a:schemeClr val="tx1"/>
                </a:solidFill>
                <a:latin typeface="ＭＳ 明朝" panose="02020609040205080304" pitchFamily="17" charset="-128"/>
                <a:ea typeface="ＭＳ 明朝" panose="02020609040205080304" pitchFamily="17" charset="-128"/>
              </a:rPr>
              <a:t>第</a:t>
            </a:r>
            <a:r>
              <a:rPr kumimoji="0" lang="en-US" altLang="ja-JP" sz="1701" b="1" kern="0" dirty="0">
                <a:solidFill>
                  <a:schemeClr val="tx1"/>
                </a:solidFill>
                <a:latin typeface="ＭＳ 明朝" panose="02020609040205080304" pitchFamily="17" charset="-128"/>
                <a:ea typeface="ＭＳ 明朝" panose="02020609040205080304" pitchFamily="17" charset="-128"/>
              </a:rPr>
              <a:t>1</a:t>
            </a:r>
            <a:r>
              <a:rPr kumimoji="0" lang="ja-JP" altLang="en-US" sz="1701" b="1" kern="0" dirty="0">
                <a:solidFill>
                  <a:schemeClr val="tx1"/>
                </a:solidFill>
                <a:latin typeface="ＭＳ 明朝" panose="02020609040205080304" pitchFamily="17" charset="-128"/>
                <a:ea typeface="ＭＳ 明朝" panose="02020609040205080304" pitchFamily="17" charset="-128"/>
              </a:rPr>
              <a:t>部　</a:t>
            </a:r>
            <a:endParaRPr kumimoji="0" lang="en-US" altLang="ja-JP" sz="1701" b="1" kern="0" dirty="0">
              <a:solidFill>
                <a:schemeClr val="tx1"/>
              </a:solidFill>
              <a:latin typeface="ＭＳ 明朝" panose="02020609040205080304" pitchFamily="17" charset="-128"/>
              <a:ea typeface="ＭＳ 明朝" panose="02020609040205080304" pitchFamily="17" charset="-128"/>
            </a:endParaRPr>
          </a:p>
          <a:p>
            <a:pPr algn="ctr">
              <a:spcBef>
                <a:spcPct val="0"/>
              </a:spcBef>
              <a:defRPr/>
            </a:pPr>
            <a:r>
              <a:rPr kumimoji="0" lang="ja-JP" altLang="en-US" sz="1701" b="1" kern="0" dirty="0">
                <a:solidFill>
                  <a:schemeClr val="tx1"/>
                </a:solidFill>
                <a:latin typeface="ＭＳ 明朝" panose="02020609040205080304" pitchFamily="17" charset="-128"/>
                <a:ea typeface="ＭＳ 明朝" panose="02020609040205080304" pitchFamily="17" charset="-128"/>
              </a:rPr>
              <a:t>第</a:t>
            </a:r>
            <a:r>
              <a:rPr kumimoji="0" lang="en-US" altLang="ja-JP" sz="1701" b="1" kern="0" dirty="0">
                <a:solidFill>
                  <a:schemeClr val="tx1"/>
                </a:solidFill>
                <a:latin typeface="ＭＳ 明朝" panose="02020609040205080304" pitchFamily="17" charset="-128"/>
                <a:ea typeface="ＭＳ 明朝" panose="02020609040205080304" pitchFamily="17" charset="-128"/>
              </a:rPr>
              <a:t>3</a:t>
            </a:r>
            <a:r>
              <a:rPr kumimoji="0" lang="ja-JP" altLang="en-US" sz="1701" b="1" kern="0" dirty="0">
                <a:solidFill>
                  <a:schemeClr val="tx1"/>
                </a:solidFill>
                <a:latin typeface="ＭＳ 明朝" panose="02020609040205080304" pitchFamily="17" charset="-128"/>
                <a:ea typeface="ＭＳ 明朝" panose="02020609040205080304" pitchFamily="17" charset="-128"/>
              </a:rPr>
              <a:t>期データヘルス計画</a:t>
            </a:r>
          </a:p>
        </p:txBody>
      </p:sp>
    </p:spTree>
    <p:extLst>
      <p:ext uri="{BB962C8B-B14F-4D97-AF65-F5344CB8AC3E}">
        <p14:creationId xmlns:p14="http://schemas.microsoft.com/office/powerpoint/2010/main" val="6351438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_大_3">
            <a:extLst>
              <a:ext uri="{FF2B5EF4-FFF2-40B4-BE49-F238E27FC236}">
                <a16:creationId xmlns:a16="http://schemas.microsoft.com/office/drawing/2014/main" id="{53E85B2A-5F34-708B-B8B1-6B422BB5438A}"/>
              </a:ext>
            </a:extLst>
          </p:cNvPr>
          <p:cNvSpPr txBox="1">
            <a:spLocks noChangeAspect="1"/>
          </p:cNvSpPr>
          <p:nvPr/>
        </p:nvSpPr>
        <p:spPr>
          <a:xfrm>
            <a:off x="-1" y="-600"/>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第</a:t>
            </a:r>
            <a:r>
              <a:rPr kumimoji="0" lang="en-US" altLang="ja-JP" b="1" kern="0" dirty="0">
                <a:solidFill>
                  <a:schemeClr val="tx1"/>
                </a:solidFill>
                <a:latin typeface="ＭＳ 明朝" panose="02020609040205080304" pitchFamily="17" charset="-128"/>
                <a:ea typeface="ＭＳ 明朝" panose="02020609040205080304" pitchFamily="17" charset="-128"/>
              </a:rPr>
              <a:t>1</a:t>
            </a:r>
            <a:r>
              <a:rPr kumimoji="0" lang="ja-JP" altLang="en-US" b="1" kern="0" dirty="0">
                <a:solidFill>
                  <a:schemeClr val="tx1"/>
                </a:solidFill>
                <a:latin typeface="ＭＳ 明朝" panose="02020609040205080304" pitchFamily="17" charset="-128"/>
                <a:ea typeface="ＭＳ 明朝" panose="02020609040205080304" pitchFamily="17" charset="-128"/>
              </a:rPr>
              <a:t>章　</a:t>
            </a:r>
            <a:r>
              <a:rPr lang="zh-TW" altLang="en-US" sz="1800" b="1" dirty="0">
                <a:latin typeface="ＭＳ 明朝" panose="02020609040205080304" pitchFamily="17" charset="-128"/>
                <a:ea typeface="ＭＳ 明朝" panose="02020609040205080304" pitchFamily="17" charset="-128"/>
              </a:rPr>
              <a:t>特定健康診査等実施計画</a:t>
            </a:r>
            <a:r>
              <a:rPr lang="ja-JP" altLang="en-US" sz="1800" b="1" dirty="0">
                <a:latin typeface="ＭＳ 明朝" panose="02020609040205080304" pitchFamily="17" charset="-128"/>
                <a:ea typeface="ＭＳ 明朝" panose="02020609040205080304" pitchFamily="17" charset="-128"/>
              </a:rPr>
              <a:t>について</a:t>
            </a:r>
            <a:endParaRPr kumimoji="0" lang="ja-JP" altLang="en-US" b="1" kern="0" dirty="0">
              <a:solidFill>
                <a:schemeClr val="tx1"/>
              </a:solidFill>
              <a:latin typeface="ＭＳ 明朝" panose="02020609040205080304" pitchFamily="17" charset="-128"/>
              <a:ea typeface="ＭＳ 明朝" panose="02020609040205080304" pitchFamily="17" charset="-128"/>
            </a:endParaRPr>
          </a:p>
        </p:txBody>
      </p:sp>
      <p:sp>
        <p:nvSpPr>
          <p:cNvPr id="19" name="テキスト ボックス 18"/>
          <p:cNvSpPr txBox="1">
            <a:spLocks noChangeAspect="1"/>
          </p:cNvSpPr>
          <p:nvPr/>
        </p:nvSpPr>
        <p:spPr>
          <a:xfrm>
            <a:off x="50800" y="395536"/>
            <a:ext cx="5782833" cy="338554"/>
          </a:xfrm>
          <a:prstGeom prst="rect">
            <a:avLst/>
          </a:prstGeom>
          <a:noFill/>
          <a:ln>
            <a:noFill/>
          </a:ln>
        </p:spPr>
        <p:txBody>
          <a:bodyPr wrap="square" lIns="0" rIns="0" rtlCol="0" anchor="ctr" anchorCtr="0">
            <a:spAutoFit/>
          </a:bodyPr>
          <a:lstStyle/>
          <a:p>
            <a:r>
              <a:rPr lang="en-US" altLang="ja-JP" sz="1600" b="1" dirty="0">
                <a:latin typeface="ＭＳ 明朝" panose="02020609040205080304" pitchFamily="17" charset="-128"/>
                <a:ea typeface="ＭＳ 明朝" panose="02020609040205080304" pitchFamily="17" charset="-128"/>
              </a:rPr>
              <a:t>1</a:t>
            </a:r>
            <a:r>
              <a:rPr lang="en-US" altLang="zh-TW" sz="1600" b="1" dirty="0">
                <a:latin typeface="ＭＳ 明朝" panose="02020609040205080304" pitchFamily="17" charset="-128"/>
                <a:ea typeface="ＭＳ 明朝" panose="02020609040205080304" pitchFamily="17" charset="-128"/>
              </a:rPr>
              <a:t>.</a:t>
            </a:r>
            <a:r>
              <a:rPr lang="ja-JP" altLang="en-US" sz="1600" b="1" dirty="0">
                <a:latin typeface="ＭＳ 明朝" panose="02020609040205080304" pitchFamily="17" charset="-128"/>
                <a:ea typeface="ＭＳ 明朝" panose="02020609040205080304" pitchFamily="17" charset="-128"/>
              </a:rPr>
              <a:t>計画策定の趣旨</a:t>
            </a:r>
          </a:p>
        </p:txBody>
      </p:sp>
      <p:sp>
        <p:nvSpPr>
          <p:cNvPr id="3" name="スライド番号プレースホルダー 2">
            <a:extLst>
              <a:ext uri="{FF2B5EF4-FFF2-40B4-BE49-F238E27FC236}">
                <a16:creationId xmlns:a16="http://schemas.microsoft.com/office/drawing/2014/main" id="{0AC99CF1-6E2E-6565-4F2B-05D72A6327E0}"/>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latin typeface="ＭＳ 明朝" panose="02020609040205080304" pitchFamily="17" charset="-128"/>
                <a:ea typeface="ＭＳ 明朝" panose="02020609040205080304" pitchFamily="17" charset="-128"/>
              </a:rPr>
              <a:pPr/>
              <a:t>59</a:t>
            </a:fld>
            <a:endParaRPr lang="ja-JP" altLang="en-US" sz="1000" dirty="0">
              <a:latin typeface="ＭＳ 明朝" panose="02020609040205080304" pitchFamily="17" charset="-128"/>
              <a:ea typeface="ＭＳ 明朝" panose="02020609040205080304" pitchFamily="17" charset="-128"/>
            </a:endParaRPr>
          </a:p>
        </p:txBody>
      </p:sp>
      <p:sp>
        <p:nvSpPr>
          <p:cNvPr id="4" name="タイトル 1">
            <a:extLst>
              <a:ext uri="{FF2B5EF4-FFF2-40B4-BE49-F238E27FC236}">
                <a16:creationId xmlns:a16="http://schemas.microsoft.com/office/drawing/2014/main" id="{EC12C5FA-B55A-CD27-DD5F-7863A85CE00E}"/>
              </a:ext>
            </a:extLst>
          </p:cNvPr>
          <p:cNvSpPr txBox="1">
            <a:spLocks noChangeAspect="1"/>
          </p:cNvSpPr>
          <p:nvPr/>
        </p:nvSpPr>
        <p:spPr>
          <a:xfrm>
            <a:off x="170434" y="3433996"/>
            <a:ext cx="6238800" cy="51717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43201" rIns="90000" bIns="43201" rtlCol="0" anchor="t">
            <a:spAutoFit/>
          </a:bodyPr>
          <a:lstStyle/>
          <a:p>
            <a:pPr algn="just">
              <a:lnSpc>
                <a:spcPct val="125000"/>
              </a:lnSpc>
              <a:spcBef>
                <a:spcPct val="0"/>
              </a:spcBef>
              <a:defRPr/>
            </a:pPr>
            <a:r>
              <a:rPr kumimoji="0" lang="ja-JP" altLang="en-US" sz="1200" kern="0" dirty="0">
                <a:solidFill>
                  <a:schemeClr val="tx1"/>
                </a:solidFill>
                <a:latin typeface="ＭＳ 明朝" panose="02020609040205080304" pitchFamily="17" charset="-128"/>
                <a:ea typeface="ＭＳ 明朝" panose="02020609040205080304" pitchFamily="17" charset="-128"/>
              </a:rPr>
              <a:t>　法第</a:t>
            </a:r>
            <a:r>
              <a:rPr kumimoji="0" lang="en-US" altLang="ja-JP" sz="1200" kern="0" dirty="0">
                <a:solidFill>
                  <a:schemeClr val="tx1"/>
                </a:solidFill>
                <a:latin typeface="ＭＳ 明朝" panose="02020609040205080304" pitchFamily="17" charset="-128"/>
                <a:ea typeface="ＭＳ 明朝" panose="02020609040205080304" pitchFamily="17" charset="-128"/>
              </a:rPr>
              <a:t>19</a:t>
            </a:r>
            <a:r>
              <a:rPr kumimoji="0" lang="ja-JP" altLang="en-US" sz="1200" kern="0" dirty="0">
                <a:solidFill>
                  <a:schemeClr val="tx1"/>
                </a:solidFill>
                <a:latin typeface="ＭＳ 明朝" panose="02020609040205080304" pitchFamily="17" charset="-128"/>
                <a:ea typeface="ＭＳ 明朝" panose="02020609040205080304" pitchFamily="17" charset="-128"/>
              </a:rPr>
              <a:t>条を踏まえるとともに、</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健康増進計画</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及び</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データヘルス計画</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等で用いた評価指標を用いるなど、それぞれの計画との整合性を図るものとします。</a:t>
            </a:r>
          </a:p>
        </p:txBody>
      </p:sp>
      <p:sp>
        <p:nvSpPr>
          <p:cNvPr id="5" name="テキスト ボックス 4">
            <a:extLst>
              <a:ext uri="{FF2B5EF4-FFF2-40B4-BE49-F238E27FC236}">
                <a16:creationId xmlns:a16="http://schemas.microsoft.com/office/drawing/2014/main" id="{2D60BCF0-5F53-DC00-DF5D-C32598E34E63}"/>
              </a:ext>
            </a:extLst>
          </p:cNvPr>
          <p:cNvSpPr txBox="1">
            <a:spLocks noChangeAspect="1"/>
          </p:cNvSpPr>
          <p:nvPr/>
        </p:nvSpPr>
        <p:spPr>
          <a:xfrm>
            <a:off x="170434" y="719665"/>
            <a:ext cx="6238800" cy="2368918"/>
          </a:xfrm>
          <a:prstGeom prst="rect">
            <a:avLst/>
          </a:prstGeom>
          <a:noFill/>
          <a:ln>
            <a:noFill/>
          </a:ln>
        </p:spPr>
        <p:txBody>
          <a:bodyPr wrap="square" lIns="0" rIns="90000" rtlCol="0" anchor="t" anchorCtr="0">
            <a:spAutoFit/>
          </a:bodyPr>
          <a:lstStyle/>
          <a:p>
            <a:pPr algn="just">
              <a:lnSpc>
                <a:spcPct val="125000"/>
              </a:lnSpc>
              <a:spcBef>
                <a:spcPct val="0"/>
              </a:spcBef>
              <a:defRPr/>
            </a:pPr>
            <a:r>
              <a:rPr kumimoji="0" lang="ja-JP" altLang="en-US" sz="1200" kern="0" dirty="0">
                <a:latin typeface="ＭＳ 明朝" panose="02020609040205080304" pitchFamily="17" charset="-128"/>
                <a:ea typeface="ＭＳ 明朝" panose="02020609040205080304" pitchFamily="17" charset="-128"/>
              </a:rPr>
              <a:t>　近年、急速な少子高齢化、経済の低成長への移行、国民生活や意識の変化など、大きな環境変化に直面し、医療制度を今後も持続していくための構造改革が急務となっています。</a:t>
            </a:r>
          </a:p>
          <a:p>
            <a:pPr algn="just">
              <a:lnSpc>
                <a:spcPct val="125000"/>
              </a:lnSpc>
              <a:spcBef>
                <a:spcPct val="0"/>
              </a:spcBef>
              <a:defRPr/>
            </a:pPr>
            <a:r>
              <a:rPr kumimoji="0" lang="ja-JP" altLang="en-US" sz="1200" kern="0" dirty="0">
                <a:latin typeface="ＭＳ 明朝" panose="02020609040205080304" pitchFamily="17" charset="-128"/>
                <a:ea typeface="ＭＳ 明朝" panose="02020609040205080304" pitchFamily="17" charset="-128"/>
              </a:rPr>
              <a:t>　このような状況に対応するため、健康と長寿を確保しつつ、医療費の伸びの抑制にもつながることから、生活習慣病を中心とした疾病予防を重視することとし、高齢者の医療の確保に関する法律</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昭和</a:t>
            </a:r>
            <a:r>
              <a:rPr kumimoji="0" lang="en-US" altLang="ja-JP" sz="1200" kern="0" dirty="0">
                <a:latin typeface="ＭＳ 明朝" panose="02020609040205080304" pitchFamily="17" charset="-128"/>
                <a:ea typeface="ＭＳ 明朝" panose="02020609040205080304" pitchFamily="17" charset="-128"/>
              </a:rPr>
              <a:t>57</a:t>
            </a:r>
            <a:r>
              <a:rPr kumimoji="0" lang="ja-JP" altLang="en-US" sz="1200" kern="0" dirty="0">
                <a:latin typeface="ＭＳ 明朝" panose="02020609040205080304" pitchFamily="17" charset="-128"/>
                <a:ea typeface="ＭＳ 明朝" panose="02020609040205080304" pitchFamily="17" charset="-128"/>
              </a:rPr>
              <a:t>年法律第</a:t>
            </a:r>
            <a:r>
              <a:rPr kumimoji="0" lang="en-US" altLang="ja-JP" sz="1200" kern="0" dirty="0">
                <a:latin typeface="ＭＳ 明朝" panose="02020609040205080304" pitchFamily="17" charset="-128"/>
                <a:ea typeface="ＭＳ 明朝" panose="02020609040205080304" pitchFamily="17" charset="-128"/>
              </a:rPr>
              <a:t>80</a:t>
            </a:r>
            <a:r>
              <a:rPr kumimoji="0" lang="ja-JP" altLang="en-US" sz="1200" kern="0" dirty="0">
                <a:latin typeface="ＭＳ 明朝" panose="02020609040205080304" pitchFamily="17" charset="-128"/>
                <a:ea typeface="ＭＳ 明朝" panose="02020609040205080304" pitchFamily="17" charset="-128"/>
              </a:rPr>
              <a:t>号。以下</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法</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という。</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により、医療保険者は被保険者に対し生活習慣病に関する健康診査及び保健指導を実施することとされました。</a:t>
            </a:r>
          </a:p>
          <a:p>
            <a:pPr algn="just">
              <a:lnSpc>
                <a:spcPct val="125000"/>
              </a:lnSpc>
              <a:spcBef>
                <a:spcPct val="0"/>
              </a:spcBef>
              <a:defRPr/>
            </a:pPr>
            <a:r>
              <a:rPr kumimoji="0" lang="ja-JP" altLang="en-US" sz="1200" kern="0" dirty="0">
                <a:latin typeface="ＭＳ 明朝" panose="02020609040205080304" pitchFamily="17" charset="-128"/>
                <a:ea typeface="ＭＳ 明朝" panose="02020609040205080304" pitchFamily="17" charset="-128"/>
              </a:rPr>
              <a:t>　</a:t>
            </a:r>
            <a:r>
              <a:rPr kumimoji="0" lang="zh-CN" altLang="en-US" sz="1200" kern="0" dirty="0">
                <a:latin typeface="ＭＳ 明朝" panose="02020609040205080304" pitchFamily="17" charset="-128"/>
                <a:ea typeface="ＭＳ 明朝" panose="02020609040205080304" pitchFamily="17" charset="-128"/>
              </a:rPr>
              <a:t>高根沢町国民健康保険</a:t>
            </a:r>
            <a:r>
              <a:rPr kumimoji="0" lang="ja-JP" altLang="en-US" sz="1200" kern="0" dirty="0">
                <a:latin typeface="ＭＳ 明朝" panose="02020609040205080304" pitchFamily="17" charset="-128"/>
                <a:ea typeface="ＭＳ 明朝" panose="02020609040205080304" pitchFamily="17" charset="-128"/>
              </a:rPr>
              <a:t>においても、法第</a:t>
            </a:r>
            <a:r>
              <a:rPr kumimoji="0" lang="en-US" altLang="ja-JP" sz="1200" kern="0" dirty="0">
                <a:latin typeface="ＭＳ 明朝" panose="02020609040205080304" pitchFamily="17" charset="-128"/>
                <a:ea typeface="ＭＳ 明朝" panose="02020609040205080304" pitchFamily="17" charset="-128"/>
              </a:rPr>
              <a:t>19</a:t>
            </a:r>
            <a:r>
              <a:rPr kumimoji="0" lang="ja-JP" altLang="en-US" sz="1200" kern="0" dirty="0">
                <a:latin typeface="ＭＳ 明朝" panose="02020609040205080304" pitchFamily="17" charset="-128"/>
                <a:ea typeface="ＭＳ 明朝" panose="02020609040205080304" pitchFamily="17" charset="-128"/>
              </a:rPr>
              <a:t>条に基づき特定健康診査等実施計画</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第</a:t>
            </a:r>
            <a:r>
              <a:rPr kumimoji="0" lang="en-US" altLang="ja-JP" sz="1200" kern="0" dirty="0">
                <a:latin typeface="ＭＳ 明朝" panose="02020609040205080304" pitchFamily="17" charset="-128"/>
                <a:ea typeface="ＭＳ 明朝" panose="02020609040205080304" pitchFamily="17" charset="-128"/>
              </a:rPr>
              <a:t>1</a:t>
            </a:r>
            <a:r>
              <a:rPr kumimoji="0" lang="ja-JP" altLang="en-US" sz="1200" kern="0" dirty="0">
                <a:latin typeface="ＭＳ 明朝" panose="02020609040205080304" pitchFamily="17" charset="-128"/>
                <a:ea typeface="ＭＳ 明朝" panose="02020609040205080304" pitchFamily="17" charset="-128"/>
              </a:rPr>
              <a:t>期～第</a:t>
            </a:r>
            <a:r>
              <a:rPr kumimoji="0" lang="en-US" altLang="ja-JP" sz="1200" kern="0" dirty="0">
                <a:latin typeface="ＭＳ 明朝" panose="02020609040205080304" pitchFamily="17" charset="-128"/>
                <a:ea typeface="ＭＳ 明朝" panose="02020609040205080304" pitchFamily="17" charset="-128"/>
              </a:rPr>
              <a:t>3</a:t>
            </a:r>
            <a:r>
              <a:rPr kumimoji="0" lang="ja-JP" altLang="en-US" sz="1200" kern="0" dirty="0">
                <a:latin typeface="ＭＳ 明朝" panose="02020609040205080304" pitchFamily="17" charset="-128"/>
                <a:ea typeface="ＭＳ 明朝" panose="02020609040205080304" pitchFamily="17" charset="-128"/>
              </a:rPr>
              <a:t>期</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を策定し、特定健康診査及び特定保健指導の適切かつ有効な実施に努めてきました。このたび、令和</a:t>
            </a:r>
            <a:r>
              <a:rPr kumimoji="0" lang="en-US" altLang="ja-JP" sz="1200" kern="0" dirty="0">
                <a:latin typeface="ＭＳ 明朝" panose="02020609040205080304" pitchFamily="17" charset="-128"/>
                <a:ea typeface="ＭＳ 明朝" panose="02020609040205080304" pitchFamily="17" charset="-128"/>
              </a:rPr>
              <a:t>5</a:t>
            </a:r>
            <a:r>
              <a:rPr kumimoji="0" lang="ja-JP" altLang="en-US" sz="1200" kern="0" dirty="0">
                <a:latin typeface="ＭＳ 明朝" panose="02020609040205080304" pitchFamily="17" charset="-128"/>
                <a:ea typeface="ＭＳ 明朝" panose="02020609040205080304" pitchFamily="17" charset="-128"/>
              </a:rPr>
              <a:t>年度に前期計画が最終年度を迎えることから、令和</a:t>
            </a:r>
            <a:r>
              <a:rPr kumimoji="0" lang="en-US" altLang="ja-JP" sz="1200" kern="0" dirty="0">
                <a:latin typeface="ＭＳ 明朝" panose="02020609040205080304" pitchFamily="17" charset="-128"/>
                <a:ea typeface="ＭＳ 明朝" panose="02020609040205080304" pitchFamily="17" charset="-128"/>
              </a:rPr>
              <a:t>6</a:t>
            </a:r>
            <a:r>
              <a:rPr kumimoji="0" lang="ja-JP" altLang="en-US" sz="1200" kern="0" dirty="0">
                <a:latin typeface="ＭＳ 明朝" panose="02020609040205080304" pitchFamily="17" charset="-128"/>
                <a:ea typeface="ＭＳ 明朝" panose="02020609040205080304" pitchFamily="17" charset="-128"/>
              </a:rPr>
              <a:t>年度を初年度とする第</a:t>
            </a:r>
            <a:r>
              <a:rPr kumimoji="0" lang="en-US" altLang="ja-JP" sz="1200" kern="0" dirty="0">
                <a:latin typeface="ＭＳ 明朝" panose="02020609040205080304" pitchFamily="17" charset="-128"/>
                <a:ea typeface="ＭＳ 明朝" panose="02020609040205080304" pitchFamily="17" charset="-128"/>
              </a:rPr>
              <a:t>4</a:t>
            </a:r>
            <a:r>
              <a:rPr kumimoji="0" lang="ja-JP" altLang="en-US" sz="1200" kern="0" dirty="0">
                <a:latin typeface="ＭＳ 明朝" panose="02020609040205080304" pitchFamily="17" charset="-128"/>
                <a:ea typeface="ＭＳ 明朝" panose="02020609040205080304" pitchFamily="17" charset="-128"/>
              </a:rPr>
              <a:t>期特定健康診査等実施計画を策定します。</a:t>
            </a:r>
            <a:endParaRPr lang="ja-JP" altLang="ja-JP" sz="1200" dirty="0">
              <a:latin typeface="ＭＳ 明朝" panose="02020609040205080304" pitchFamily="17" charset="-128"/>
              <a:ea typeface="ＭＳ 明朝" panose="02020609040205080304" pitchFamily="17" charset="-128"/>
            </a:endParaRPr>
          </a:p>
        </p:txBody>
      </p:sp>
      <p:sp>
        <p:nvSpPr>
          <p:cNvPr id="6" name="テキスト ボックス 5">
            <a:extLst>
              <a:ext uri="{FF2B5EF4-FFF2-40B4-BE49-F238E27FC236}">
                <a16:creationId xmlns:a16="http://schemas.microsoft.com/office/drawing/2014/main" id="{BCD277E3-7763-FB43-7299-F5DE57E65796}"/>
              </a:ext>
            </a:extLst>
          </p:cNvPr>
          <p:cNvSpPr txBox="1">
            <a:spLocks/>
          </p:cNvSpPr>
          <p:nvPr/>
        </p:nvSpPr>
        <p:spPr>
          <a:xfrm>
            <a:off x="170434" y="4352582"/>
            <a:ext cx="6238800" cy="291426"/>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計画期間は令和</a:t>
            </a:r>
            <a:r>
              <a:rPr lang="en-US" altLang="ja-JP" sz="1200" dirty="0">
                <a:latin typeface="ＭＳ 明朝" panose="02020609040205080304" pitchFamily="17" charset="-128"/>
                <a:ea typeface="ＭＳ 明朝" panose="02020609040205080304" pitchFamily="17" charset="-128"/>
                <a:cs typeface="Times New Roman" pitchFamily="18" charset="0"/>
              </a:rPr>
              <a:t>6</a:t>
            </a:r>
            <a:r>
              <a:rPr lang="ja-JP" altLang="en-US" sz="1200" dirty="0">
                <a:latin typeface="ＭＳ 明朝" panose="02020609040205080304" pitchFamily="17" charset="-128"/>
                <a:ea typeface="ＭＳ 明朝" panose="02020609040205080304" pitchFamily="17" charset="-128"/>
                <a:cs typeface="Times New Roman" pitchFamily="18" charset="0"/>
              </a:rPr>
              <a:t>年度から令和</a:t>
            </a:r>
            <a:r>
              <a:rPr lang="en-US" altLang="ja-JP" sz="1200" dirty="0">
                <a:latin typeface="ＭＳ 明朝" panose="02020609040205080304" pitchFamily="17" charset="-128"/>
                <a:ea typeface="ＭＳ 明朝" panose="02020609040205080304" pitchFamily="17" charset="-128"/>
                <a:cs typeface="Times New Roman" pitchFamily="18" charset="0"/>
              </a:rPr>
              <a:t>11</a:t>
            </a:r>
            <a:r>
              <a:rPr lang="ja-JP" altLang="en-US" sz="1200" dirty="0">
                <a:latin typeface="ＭＳ 明朝" panose="02020609040205080304" pitchFamily="17" charset="-128"/>
                <a:ea typeface="ＭＳ 明朝" panose="02020609040205080304" pitchFamily="17" charset="-128"/>
                <a:cs typeface="Times New Roman" pitchFamily="18" charset="0"/>
              </a:rPr>
              <a:t>年度までの</a:t>
            </a:r>
            <a:r>
              <a:rPr lang="en-US" altLang="ja-JP" sz="1200" dirty="0">
                <a:latin typeface="ＭＳ 明朝" panose="02020609040205080304" pitchFamily="17" charset="-128"/>
                <a:ea typeface="ＭＳ 明朝" panose="02020609040205080304" pitchFamily="17" charset="-128"/>
                <a:cs typeface="Times New Roman" pitchFamily="18" charset="0"/>
              </a:rPr>
              <a:t>6</a:t>
            </a:r>
            <a:r>
              <a:rPr lang="ja-JP" altLang="en-US" sz="1200" dirty="0">
                <a:latin typeface="ＭＳ 明朝" panose="02020609040205080304" pitchFamily="17" charset="-128"/>
                <a:ea typeface="ＭＳ 明朝" panose="02020609040205080304" pitchFamily="17" charset="-128"/>
                <a:cs typeface="Times New Roman" pitchFamily="18" charset="0"/>
              </a:rPr>
              <a:t>年間とします。</a:t>
            </a:r>
          </a:p>
        </p:txBody>
      </p:sp>
      <p:sp>
        <p:nvSpPr>
          <p:cNvPr id="7" name="テキスト ボックス 6">
            <a:extLst>
              <a:ext uri="{FF2B5EF4-FFF2-40B4-BE49-F238E27FC236}">
                <a16:creationId xmlns:a16="http://schemas.microsoft.com/office/drawing/2014/main" id="{3243604A-50FB-E5BE-5C50-0E45FA03D806}"/>
              </a:ext>
            </a:extLst>
          </p:cNvPr>
          <p:cNvSpPr txBox="1">
            <a:spLocks noChangeAspect="1"/>
          </p:cNvSpPr>
          <p:nvPr/>
        </p:nvSpPr>
        <p:spPr>
          <a:xfrm>
            <a:off x="50800" y="3131840"/>
            <a:ext cx="5782833" cy="338554"/>
          </a:xfrm>
          <a:prstGeom prst="rect">
            <a:avLst/>
          </a:prstGeom>
          <a:noFill/>
          <a:ln>
            <a:noFill/>
          </a:ln>
        </p:spPr>
        <p:txBody>
          <a:bodyPr wrap="square" lIns="0" rIns="0" rtlCol="0" anchor="ctr" anchorCtr="0">
            <a:spAutoFit/>
          </a:bodyPr>
          <a:lstStyle/>
          <a:p>
            <a:r>
              <a:rPr lang="en-US" altLang="zh-TW" sz="1600" b="1" dirty="0">
                <a:latin typeface="ＭＳ 明朝" panose="02020609040205080304" pitchFamily="17" charset="-128"/>
                <a:ea typeface="ＭＳ 明朝" panose="02020609040205080304" pitchFamily="17" charset="-128"/>
              </a:rPr>
              <a:t>2.</a:t>
            </a:r>
            <a:r>
              <a:rPr lang="ja-JP" altLang="en-US" sz="1600" b="1" dirty="0">
                <a:latin typeface="ＭＳ 明朝" panose="02020609040205080304" pitchFamily="17" charset="-128"/>
                <a:ea typeface="ＭＳ 明朝" panose="02020609040205080304" pitchFamily="17" charset="-128"/>
              </a:rPr>
              <a:t>特定健康診査等実施計画の位置づけ</a:t>
            </a:r>
          </a:p>
        </p:txBody>
      </p:sp>
      <p:sp>
        <p:nvSpPr>
          <p:cNvPr id="8" name="テキスト ボックス 7">
            <a:extLst>
              <a:ext uri="{FF2B5EF4-FFF2-40B4-BE49-F238E27FC236}">
                <a16:creationId xmlns:a16="http://schemas.microsoft.com/office/drawing/2014/main" id="{78E78CC0-9F46-A5A9-20F3-FB5F996B020F}"/>
              </a:ext>
            </a:extLst>
          </p:cNvPr>
          <p:cNvSpPr txBox="1">
            <a:spLocks noChangeAspect="1"/>
          </p:cNvSpPr>
          <p:nvPr/>
        </p:nvSpPr>
        <p:spPr>
          <a:xfrm>
            <a:off x="50800" y="4043652"/>
            <a:ext cx="5782833" cy="338554"/>
          </a:xfrm>
          <a:prstGeom prst="rect">
            <a:avLst/>
          </a:prstGeom>
          <a:noFill/>
          <a:ln>
            <a:noFill/>
          </a:ln>
        </p:spPr>
        <p:txBody>
          <a:bodyPr wrap="square" lIns="0" rIns="0" rtlCol="0" anchor="ctr" anchorCtr="0">
            <a:spAutoFit/>
          </a:bodyPr>
          <a:lstStyle/>
          <a:p>
            <a:r>
              <a:rPr lang="en-US" altLang="zh-TW" sz="1600" b="1" dirty="0">
                <a:latin typeface="ＭＳ 明朝" panose="02020609040205080304" pitchFamily="17" charset="-128"/>
                <a:ea typeface="ＭＳ 明朝" panose="02020609040205080304" pitchFamily="17" charset="-128"/>
              </a:rPr>
              <a:t>3.</a:t>
            </a:r>
            <a:r>
              <a:rPr lang="ja-JP" altLang="en-US" sz="1600" b="1" dirty="0">
                <a:latin typeface="ＭＳ 明朝" panose="02020609040205080304" pitchFamily="17" charset="-128"/>
                <a:ea typeface="ＭＳ 明朝" panose="02020609040205080304" pitchFamily="17" charset="-128"/>
              </a:rPr>
              <a:t>計画期間</a:t>
            </a:r>
          </a:p>
        </p:txBody>
      </p:sp>
      <p:sp>
        <p:nvSpPr>
          <p:cNvPr id="2" name="テキスト ボックス 1">
            <a:extLst>
              <a:ext uri="{FF2B5EF4-FFF2-40B4-BE49-F238E27FC236}">
                <a16:creationId xmlns:a16="http://schemas.microsoft.com/office/drawing/2014/main" id="{8D36ADC3-2E16-C272-159D-3B837C9E06AC}"/>
              </a:ext>
            </a:extLst>
          </p:cNvPr>
          <p:cNvSpPr txBox="1">
            <a:spLocks noChangeAspect="1"/>
          </p:cNvSpPr>
          <p:nvPr/>
        </p:nvSpPr>
        <p:spPr>
          <a:xfrm>
            <a:off x="45720" y="4593486"/>
            <a:ext cx="6120000" cy="338554"/>
          </a:xfrm>
          <a:prstGeom prst="rect">
            <a:avLst/>
          </a:prstGeom>
          <a:noFill/>
          <a:ln>
            <a:noFill/>
          </a:ln>
        </p:spPr>
        <p:txBody>
          <a:bodyPr wrap="square" lIns="0" rtlCol="0">
            <a:spAutoFit/>
          </a:bodyPr>
          <a:lstStyle>
            <a:defPPr>
              <a:defRPr lang="ja-JP"/>
            </a:defPPr>
            <a:lvl1pPr>
              <a:defRPr kumimoji="0" sz="1600" b="1" kern="0">
                <a:solidFill>
                  <a:sysClr val="windowText" lastClr="000000"/>
                </a:solidFill>
                <a:latin typeface="ＭＳ 明朝" panose="02020609040205080304" pitchFamily="17" charset="-128"/>
                <a:ea typeface="ＭＳ 明朝" panose="02020609040205080304" pitchFamily="17" charset="-128"/>
              </a:defRPr>
            </a:lvl1pPr>
          </a:lstStyle>
          <a:p>
            <a:r>
              <a:rPr lang="en-US" altLang="ja-JP" dirty="0"/>
              <a:t>4.</a:t>
            </a:r>
            <a:r>
              <a:rPr kumimoji="0" lang="ja-JP" altLang="en-US" sz="1600" kern="0" dirty="0">
                <a:solidFill>
                  <a:schemeClr val="tx1"/>
                </a:solidFill>
              </a:rPr>
              <a:t>データ分析期間</a:t>
            </a:r>
            <a:endParaRPr lang="en-US" altLang="ja-JP" dirty="0"/>
          </a:p>
        </p:txBody>
      </p:sp>
      <p:sp>
        <p:nvSpPr>
          <p:cNvPr id="10" name="タイトル_小_1_3_1">
            <a:extLst>
              <a:ext uri="{FF2B5EF4-FFF2-40B4-BE49-F238E27FC236}">
                <a16:creationId xmlns:a16="http://schemas.microsoft.com/office/drawing/2014/main" id="{E787A1AA-CEE6-D699-846C-7BAA4351368B}"/>
              </a:ext>
            </a:extLst>
          </p:cNvPr>
          <p:cNvSpPr txBox="1">
            <a:spLocks noChangeAspect="1"/>
          </p:cNvSpPr>
          <p:nvPr/>
        </p:nvSpPr>
        <p:spPr>
          <a:xfrm>
            <a:off x="158960" y="4952311"/>
            <a:ext cx="3503968" cy="2717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36000" tIns="36000" rIns="0" bIns="36000" rtlCol="0" anchor="t">
            <a:spAutoFit/>
          </a:bodyPr>
          <a:lstStyle/>
          <a:p>
            <a:pPr marR="5130">
              <a:lnSpc>
                <a:spcPct val="125000"/>
              </a:lnSpc>
              <a:spcBef>
                <a:spcPts val="739"/>
              </a:spcBef>
            </a:pPr>
            <a:r>
              <a:rPr lang="ja-JP" altLang="en-US" sz="1200" dirty="0">
                <a:latin typeface="ＭＳ 明朝" panose="02020609040205080304" pitchFamily="17" charset="-128"/>
                <a:ea typeface="ＭＳ 明朝" panose="02020609040205080304" pitchFamily="17" charset="-128"/>
                <a:cs typeface="MingLiU_HKSCS"/>
              </a:rPr>
              <a:t>■</a:t>
            </a:r>
            <a:r>
              <a:rPr lang="ja-JP" altLang="en-US" sz="1200" dirty="0">
                <a:latin typeface="ＭＳ 明朝"/>
                <a:ea typeface="ＭＳ 明朝"/>
                <a:cs typeface="ＭＳ Ｐゴシック" pitchFamily="50" charset="-128"/>
              </a:rPr>
              <a:t>入院</a:t>
            </a:r>
            <a:r>
              <a:rPr lang="en-US" altLang="ja-JP" sz="1200" dirty="0">
                <a:latin typeface="ＭＳ 明朝"/>
                <a:ea typeface="ＭＳ 明朝"/>
                <a:cs typeface="ＭＳ Ｐゴシック" pitchFamily="50" charset="-128"/>
              </a:rPr>
              <a:t>(DPC</a:t>
            </a:r>
            <a:r>
              <a:rPr lang="ja-JP" altLang="en-US" sz="1200" dirty="0">
                <a:latin typeface="ＭＳ 明朝"/>
                <a:ea typeface="ＭＳ 明朝"/>
                <a:cs typeface="ＭＳ Ｐゴシック" pitchFamily="50" charset="-128"/>
              </a:rPr>
              <a:t>を含む</a:t>
            </a:r>
            <a:r>
              <a:rPr lang="en-US" altLang="ja-JP" sz="1200" dirty="0">
                <a:latin typeface="ＭＳ 明朝"/>
                <a:ea typeface="ＭＳ 明朝"/>
                <a:cs typeface="ＭＳ Ｐゴシック" pitchFamily="50" charset="-128"/>
              </a:rPr>
              <a:t>)</a:t>
            </a:r>
            <a:r>
              <a:rPr lang="ja-JP" altLang="en-US" sz="1200" dirty="0" err="1">
                <a:latin typeface="ＭＳ 明朝"/>
                <a:ea typeface="ＭＳ 明朝"/>
                <a:cs typeface="ＭＳ Ｐゴシック" pitchFamily="50" charset="-128"/>
              </a:rPr>
              <a:t>、</a:t>
            </a:r>
            <a:r>
              <a:rPr lang="ja-JP" altLang="en-US" sz="1200" dirty="0">
                <a:latin typeface="ＭＳ 明朝"/>
                <a:ea typeface="ＭＳ 明朝"/>
                <a:cs typeface="ＭＳ Ｐゴシック" pitchFamily="50" charset="-128"/>
              </a:rPr>
              <a:t>入院外、調剤の電子レセプト</a:t>
            </a:r>
            <a:endParaRPr lang="ja-JP" altLang="en-US" sz="1200" dirty="0">
              <a:latin typeface="ＭＳ 明朝" panose="02020609040205080304" pitchFamily="17" charset="-128"/>
              <a:ea typeface="ＭＳ 明朝" panose="02020609040205080304" pitchFamily="17" charset="-128"/>
              <a:cs typeface="MingLiU_HKSCS"/>
            </a:endParaRPr>
          </a:p>
        </p:txBody>
      </p:sp>
      <p:sp>
        <p:nvSpPr>
          <p:cNvPr id="11" name="タイトル_小_1_3_1">
            <a:extLst>
              <a:ext uri="{FF2B5EF4-FFF2-40B4-BE49-F238E27FC236}">
                <a16:creationId xmlns:a16="http://schemas.microsoft.com/office/drawing/2014/main" id="{1CFD098E-18A0-C3EA-697A-18C8EA7A28CF}"/>
              </a:ext>
            </a:extLst>
          </p:cNvPr>
          <p:cNvSpPr txBox="1">
            <a:spLocks/>
          </p:cNvSpPr>
          <p:nvPr/>
        </p:nvSpPr>
        <p:spPr>
          <a:xfrm>
            <a:off x="174535" y="5240343"/>
            <a:ext cx="4283062" cy="17831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36000" tIns="0" rIns="0" bIns="0" rtlCol="0" anchor="t">
            <a:spAutoFit/>
          </a:bodyPr>
          <a:lstStyle/>
          <a:p>
            <a:pPr marR="5130">
              <a:lnSpc>
                <a:spcPct val="110000"/>
              </a:lnSpc>
            </a:pPr>
            <a:r>
              <a:rPr lang="ja-JP" altLang="en-US" sz="1200" dirty="0">
                <a:solidFill>
                  <a:schemeClr val="tx1"/>
                </a:solidFill>
                <a:latin typeface="ＭＳ 明朝" panose="02020609040205080304" pitchFamily="17" charset="-128"/>
                <a:ea typeface="ＭＳ 明朝" panose="02020609040205080304" pitchFamily="17" charset="-128"/>
                <a:cs typeface="MingLiU_HKSCS"/>
              </a:rPr>
              <a:t>　単年分析</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a:t>
            </a:r>
            <a:r>
              <a:rPr lang="ja-JP" altLang="en-US" sz="1200" dirty="0">
                <a:latin typeface="ＭＳ 明朝"/>
                <a:ea typeface="ＭＳ 明朝"/>
                <a:cs typeface="ＭＳ Ｐゴシック" pitchFamily="50" charset="-128"/>
              </a:rPr>
              <a:t>令和</a:t>
            </a:r>
            <a:r>
              <a:rPr lang="en-US" altLang="ja-JP" sz="1200" dirty="0">
                <a:latin typeface="ＭＳ 明朝"/>
                <a:ea typeface="ＭＳ 明朝"/>
                <a:cs typeface="ＭＳ Ｐゴシック" pitchFamily="50" charset="-128"/>
              </a:rPr>
              <a:t>4</a:t>
            </a:r>
            <a:r>
              <a:rPr lang="ja-JP" altLang="en-US" sz="1200" dirty="0">
                <a:latin typeface="ＭＳ 明朝"/>
                <a:ea typeface="ＭＳ 明朝"/>
                <a:cs typeface="ＭＳ Ｐゴシック" pitchFamily="50" charset="-128"/>
              </a:rPr>
              <a:t>年</a:t>
            </a:r>
            <a:r>
              <a:rPr lang="en-US" altLang="ja-JP" sz="1200" dirty="0">
                <a:latin typeface="ＭＳ 明朝"/>
                <a:ea typeface="ＭＳ 明朝"/>
                <a:cs typeface="ＭＳ Ｐゴシック" pitchFamily="50" charset="-128"/>
              </a:rPr>
              <a:t>4</a:t>
            </a:r>
            <a:r>
              <a:rPr lang="ja-JP" altLang="en-US" sz="1200" dirty="0">
                <a:latin typeface="ＭＳ 明朝"/>
                <a:ea typeface="ＭＳ 明朝"/>
                <a:cs typeface="ＭＳ Ｐゴシック" pitchFamily="50" charset="-128"/>
              </a:rPr>
              <a:t>月～令和</a:t>
            </a:r>
            <a:r>
              <a:rPr lang="en-US" altLang="ja-JP" sz="1200" dirty="0">
                <a:latin typeface="ＭＳ 明朝"/>
                <a:ea typeface="ＭＳ 明朝"/>
                <a:cs typeface="ＭＳ Ｐゴシック" pitchFamily="50" charset="-128"/>
              </a:rPr>
              <a:t>5</a:t>
            </a:r>
            <a:r>
              <a:rPr lang="ja-JP" altLang="en-US" sz="1200" dirty="0">
                <a:latin typeface="ＭＳ 明朝"/>
                <a:ea typeface="ＭＳ 明朝"/>
                <a:cs typeface="ＭＳ Ｐゴシック" pitchFamily="50" charset="-128"/>
              </a:rPr>
              <a:t>年</a:t>
            </a:r>
            <a:r>
              <a:rPr lang="en-US" altLang="ja-JP" sz="1200" dirty="0">
                <a:latin typeface="ＭＳ 明朝"/>
                <a:ea typeface="ＭＳ 明朝"/>
                <a:cs typeface="ＭＳ Ｐゴシック" pitchFamily="50" charset="-128"/>
              </a:rPr>
              <a:t>3</a:t>
            </a:r>
            <a:r>
              <a:rPr lang="ja-JP" altLang="en-US" sz="1200" dirty="0">
                <a:latin typeface="ＭＳ 明朝"/>
                <a:ea typeface="ＭＳ 明朝"/>
                <a:cs typeface="ＭＳ Ｐゴシック" pitchFamily="50" charset="-128"/>
              </a:rPr>
              <a:t>月診療分</a:t>
            </a:r>
            <a:r>
              <a:rPr lang="en-US" altLang="ja-JP" sz="1200" dirty="0">
                <a:latin typeface="ＭＳ 明朝"/>
                <a:ea typeface="ＭＳ 明朝"/>
                <a:cs typeface="ＭＳ Ｐゴシック" pitchFamily="50" charset="-128"/>
              </a:rPr>
              <a:t>(12</a:t>
            </a:r>
            <a:r>
              <a:rPr lang="ja-JP" altLang="en-US" sz="1200" dirty="0">
                <a:latin typeface="ＭＳ 明朝"/>
                <a:ea typeface="ＭＳ 明朝"/>
                <a:cs typeface="ＭＳ Ｐゴシック" pitchFamily="50" charset="-128"/>
              </a:rPr>
              <a:t>カ月分</a:t>
            </a:r>
            <a:r>
              <a:rPr lang="en-US" altLang="ja-JP" sz="1200" dirty="0">
                <a:latin typeface="ＭＳ 明朝"/>
                <a:ea typeface="ＭＳ 明朝"/>
                <a:cs typeface="ＭＳ Ｐゴシック" pitchFamily="50" charset="-128"/>
              </a:rPr>
              <a:t>)</a:t>
            </a:r>
            <a:endParaRPr lang="en-US" altLang="ja-JP" sz="1200" dirty="0">
              <a:solidFill>
                <a:schemeClr val="tx1"/>
              </a:solidFill>
              <a:latin typeface="ＭＳ 明朝" panose="02020609040205080304" pitchFamily="17" charset="-128"/>
              <a:ea typeface="ＭＳ 明朝" panose="02020609040205080304" pitchFamily="17" charset="-128"/>
              <a:cs typeface="MingLiU_HKSCS"/>
            </a:endParaRPr>
          </a:p>
        </p:txBody>
      </p:sp>
      <p:sp>
        <p:nvSpPr>
          <p:cNvPr id="12" name="タイトル_小_1_3_1">
            <a:extLst>
              <a:ext uri="{FF2B5EF4-FFF2-40B4-BE49-F238E27FC236}">
                <a16:creationId xmlns:a16="http://schemas.microsoft.com/office/drawing/2014/main" id="{6CF5B157-8A62-3080-9B99-9254F8EB89F2}"/>
              </a:ext>
            </a:extLst>
          </p:cNvPr>
          <p:cNvSpPr txBox="1">
            <a:spLocks noChangeAspect="1"/>
          </p:cNvSpPr>
          <p:nvPr/>
        </p:nvSpPr>
        <p:spPr>
          <a:xfrm>
            <a:off x="158960" y="5514865"/>
            <a:ext cx="1272587" cy="25102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36000" tIns="36000" rIns="0" bIns="36000" rtlCol="0" anchor="t">
            <a:spAutoFit/>
          </a:bodyPr>
          <a:lstStyle>
            <a:defPPr>
              <a:defRPr lang="ja-JP"/>
            </a:defPPr>
            <a:lvl1pPr marR="5130">
              <a:lnSpc>
                <a:spcPct val="110000"/>
              </a:lnSpc>
              <a:defRPr sz="1200">
                <a:solidFill>
                  <a:schemeClr val="tx1"/>
                </a:solidFill>
                <a:latin typeface="ＭＳ 明朝" panose="02020609040205080304" pitchFamily="17" charset="-128"/>
                <a:ea typeface="ＭＳ 明朝" panose="02020609040205080304" pitchFamily="17" charset="-128"/>
                <a:cs typeface="MingLiU_HKSCS"/>
              </a:defRPr>
            </a:lvl1pPr>
          </a:lstStyle>
          <a:p>
            <a:r>
              <a:rPr lang="ja-JP" altLang="en-US" dirty="0"/>
              <a:t>■健康診査データ</a:t>
            </a:r>
          </a:p>
        </p:txBody>
      </p:sp>
      <p:sp>
        <p:nvSpPr>
          <p:cNvPr id="13" name="タイトル_小_1_3_1">
            <a:extLst>
              <a:ext uri="{FF2B5EF4-FFF2-40B4-BE49-F238E27FC236}">
                <a16:creationId xmlns:a16="http://schemas.microsoft.com/office/drawing/2014/main" id="{5D98FC78-DC07-27A8-07A8-DD62A025C3E0}"/>
              </a:ext>
            </a:extLst>
          </p:cNvPr>
          <p:cNvSpPr txBox="1">
            <a:spLocks noChangeAspect="1"/>
          </p:cNvSpPr>
          <p:nvPr/>
        </p:nvSpPr>
        <p:spPr>
          <a:xfrm>
            <a:off x="174535" y="5754112"/>
            <a:ext cx="4385123" cy="25102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36000" tIns="36000" rIns="0" bIns="36000" rtlCol="0" anchor="t">
            <a:spAutoFit/>
          </a:bodyPr>
          <a:lstStyle>
            <a:defPPr>
              <a:defRPr lang="ja-JP"/>
            </a:defPPr>
            <a:lvl1pPr marR="5130">
              <a:lnSpc>
                <a:spcPct val="110000"/>
              </a:lnSpc>
              <a:defRPr sz="1200">
                <a:solidFill>
                  <a:schemeClr val="tx1"/>
                </a:solidFill>
                <a:latin typeface="ＭＳ 明朝" panose="02020609040205080304" pitchFamily="17" charset="-128"/>
                <a:ea typeface="ＭＳ 明朝" panose="02020609040205080304" pitchFamily="17" charset="-128"/>
                <a:cs typeface="MingLiU_HKSCS"/>
              </a:defRPr>
            </a:lvl1pPr>
          </a:lstStyle>
          <a:p>
            <a:r>
              <a:rPr lang="ja-JP" altLang="en-US" dirty="0"/>
              <a:t>　単年分析</a:t>
            </a:r>
            <a:r>
              <a:rPr lang="en-US" altLang="ja-JP" dirty="0"/>
              <a:t>…</a:t>
            </a:r>
            <a:r>
              <a:rPr lang="ja-JP" altLang="en-US" sz="1200" dirty="0">
                <a:latin typeface="ＭＳ 明朝" panose="02020609040205080304" pitchFamily="17" charset="-128"/>
                <a:ea typeface="ＭＳ 明朝" panose="02020609040205080304" pitchFamily="17" charset="-128"/>
              </a:rPr>
              <a:t>令和</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月～令和</a:t>
            </a:r>
            <a:r>
              <a:rPr lang="en-US" altLang="ja-JP" sz="1200" dirty="0">
                <a:latin typeface="ＭＳ 明朝" panose="02020609040205080304" pitchFamily="17" charset="-128"/>
                <a:ea typeface="ＭＳ 明朝" panose="02020609040205080304" pitchFamily="17" charset="-128"/>
              </a:rPr>
              <a:t>5</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3</a:t>
            </a:r>
            <a:r>
              <a:rPr lang="ja-JP" altLang="en-US" sz="1200" dirty="0">
                <a:latin typeface="ＭＳ 明朝" panose="02020609040205080304" pitchFamily="17" charset="-128"/>
                <a:ea typeface="ＭＳ 明朝" panose="02020609040205080304" pitchFamily="17" charset="-128"/>
              </a:rPr>
              <a:t>月健診分</a:t>
            </a:r>
            <a:r>
              <a:rPr lang="en-US" altLang="ja-JP" sz="1200" dirty="0">
                <a:latin typeface="ＭＳ 明朝" panose="02020609040205080304" pitchFamily="17" charset="-128"/>
                <a:ea typeface="ＭＳ 明朝" panose="02020609040205080304" pitchFamily="17" charset="-128"/>
              </a:rPr>
              <a:t>(12</a:t>
            </a:r>
            <a:r>
              <a:rPr lang="ja-JP" altLang="en-US" sz="1200" dirty="0">
                <a:latin typeface="ＭＳ 明朝" panose="02020609040205080304" pitchFamily="17" charset="-128"/>
                <a:ea typeface="ＭＳ 明朝" panose="02020609040205080304" pitchFamily="17" charset="-128"/>
              </a:rPr>
              <a:t>カ月分</a:t>
            </a:r>
            <a:r>
              <a:rPr lang="en-US" altLang="ja-JP" sz="1200" dirty="0">
                <a:latin typeface="ＭＳ 明朝" panose="02020609040205080304" pitchFamily="17" charset="-128"/>
                <a:ea typeface="ＭＳ 明朝" panose="02020609040205080304" pitchFamily="17" charset="-128"/>
              </a:rPr>
              <a:t>)</a:t>
            </a:r>
          </a:p>
        </p:txBody>
      </p:sp>
      <p:sp>
        <p:nvSpPr>
          <p:cNvPr id="14" name="タイトル_小_1_3_1">
            <a:extLst>
              <a:ext uri="{FF2B5EF4-FFF2-40B4-BE49-F238E27FC236}">
                <a16:creationId xmlns:a16="http://schemas.microsoft.com/office/drawing/2014/main" id="{CBC19C90-0FD5-9AAC-A226-5400AEBF5817}"/>
              </a:ext>
            </a:extLst>
          </p:cNvPr>
          <p:cNvSpPr txBox="1">
            <a:spLocks noChangeAspect="1"/>
          </p:cNvSpPr>
          <p:nvPr/>
        </p:nvSpPr>
        <p:spPr>
          <a:xfrm>
            <a:off x="174535" y="6018921"/>
            <a:ext cx="4487185" cy="12788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36000" tIns="0" rIns="0" bIns="36000" rtlCol="0" anchor="t">
            <a:spAutoFit/>
          </a:bodyPr>
          <a:lstStyle>
            <a:defPPr>
              <a:defRPr lang="ja-JP"/>
            </a:defPPr>
            <a:lvl1pPr marR="5130">
              <a:lnSpc>
                <a:spcPct val="110000"/>
              </a:lnSpc>
              <a:defRPr sz="1200">
                <a:solidFill>
                  <a:schemeClr val="tx1"/>
                </a:solidFill>
                <a:latin typeface="ＭＳ 明朝" panose="02020609040205080304" pitchFamily="17" charset="-128"/>
                <a:ea typeface="ＭＳ 明朝" panose="02020609040205080304" pitchFamily="17" charset="-128"/>
                <a:cs typeface="MingLiU_HKSCS"/>
              </a:defRPr>
            </a:lvl1pPr>
          </a:lstStyle>
          <a:p>
            <a:r>
              <a:rPr lang="ja-JP" altLang="en-US" dirty="0"/>
              <a:t>　年度分析</a:t>
            </a:r>
            <a:endParaRPr lang="en-US" altLang="ja-JP" dirty="0"/>
          </a:p>
          <a:p>
            <a:r>
              <a:rPr lang="en-US" altLang="zh-TW" sz="1200" dirty="0">
                <a:latin typeface="ＭＳ 明朝" panose="02020609040205080304" pitchFamily="17" charset="-128"/>
                <a:ea typeface="ＭＳ 明朝" panose="02020609040205080304" pitchFamily="17" charset="-128"/>
                <a:cs typeface="ＭＳ Ｐゴシック" pitchFamily="50" charset="-128"/>
              </a:rPr>
              <a:t>    </a:t>
            </a:r>
            <a:r>
              <a:rPr lang="ja-JP" altLang="en-US" sz="1200" dirty="0">
                <a:latin typeface="ＭＳ 明朝" panose="02020609040205080304" pitchFamily="17" charset="-128"/>
                <a:ea typeface="ＭＳ 明朝" panose="02020609040205080304" pitchFamily="17" charset="-128"/>
                <a:cs typeface="ＭＳ Ｐゴシック" pitchFamily="50" charset="-128"/>
              </a:rPr>
              <a:t>平成</a:t>
            </a:r>
            <a:r>
              <a:rPr lang="en-US" altLang="ja-JP" sz="1200" dirty="0">
                <a:latin typeface="ＭＳ 明朝" panose="02020609040205080304" pitchFamily="17" charset="-128"/>
                <a:ea typeface="ＭＳ 明朝" panose="02020609040205080304" pitchFamily="17" charset="-128"/>
                <a:cs typeface="ＭＳ Ｐゴシック" pitchFamily="50" charset="-128"/>
              </a:rPr>
              <a:t>30</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平成</a:t>
            </a:r>
            <a:r>
              <a:rPr lang="en-US" altLang="ja-JP" sz="1200" dirty="0">
                <a:latin typeface="ＭＳ 明朝" panose="02020609040205080304" pitchFamily="17" charset="-128"/>
                <a:ea typeface="ＭＳ 明朝" panose="02020609040205080304" pitchFamily="17" charset="-128"/>
                <a:cs typeface="ＭＳ Ｐゴシック" pitchFamily="50" charset="-128"/>
              </a:rPr>
              <a:t>30</a:t>
            </a:r>
            <a:r>
              <a:rPr lang="ja-JP" altLang="en-US" sz="1200" dirty="0">
                <a:latin typeface="ＭＳ 明朝" panose="02020609040205080304" pitchFamily="17" charset="-128"/>
                <a:ea typeface="ＭＳ 明朝" panose="02020609040205080304" pitchFamily="17" charset="-128"/>
                <a:cs typeface="ＭＳ Ｐゴシック" pitchFamily="50" charset="-128"/>
              </a:rPr>
              <a:t>年</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dirty="0">
                <a:latin typeface="ＭＳ 明朝" panose="02020609040205080304" pitchFamily="17" charset="-128"/>
                <a:ea typeface="ＭＳ 明朝" panose="02020609040205080304" pitchFamily="17" charset="-128"/>
                <a:cs typeface="ＭＳ Ｐゴシック" pitchFamily="50" charset="-128"/>
              </a:rPr>
              <a:t>月～</a:t>
            </a:r>
            <a:r>
              <a:rPr lang="ja-JP" altLang="en-US" dirty="0">
                <a:cs typeface="ＭＳ Ｐゴシック" pitchFamily="50" charset="-128"/>
              </a:rPr>
              <a:t>令和元</a:t>
            </a:r>
            <a:r>
              <a:rPr lang="ja-JP" altLang="en-US" sz="1200" dirty="0">
                <a:latin typeface="ＭＳ 明朝" panose="02020609040205080304" pitchFamily="17" charset="-128"/>
                <a:ea typeface="ＭＳ 明朝" panose="02020609040205080304" pitchFamily="17" charset="-128"/>
                <a:cs typeface="ＭＳ Ｐゴシック" pitchFamily="50" charset="-128"/>
              </a:rPr>
              <a:t>年</a:t>
            </a:r>
            <a:r>
              <a:rPr lang="en-US" altLang="ja-JP" sz="1200" dirty="0">
                <a:latin typeface="ＭＳ 明朝" panose="02020609040205080304" pitchFamily="17" charset="-128"/>
                <a:ea typeface="ＭＳ 明朝" panose="02020609040205080304" pitchFamily="17" charset="-128"/>
                <a:cs typeface="ＭＳ Ｐゴシック" pitchFamily="50" charset="-128"/>
              </a:rPr>
              <a:t>3</a:t>
            </a:r>
            <a:r>
              <a:rPr lang="ja-JP" altLang="en-US" sz="1200" dirty="0">
                <a:latin typeface="ＭＳ 明朝" panose="02020609040205080304" pitchFamily="17" charset="-128"/>
                <a:ea typeface="ＭＳ 明朝" panose="02020609040205080304" pitchFamily="17" charset="-128"/>
                <a:cs typeface="ＭＳ Ｐゴシック" pitchFamily="50" charset="-128"/>
              </a:rPr>
              <a:t>月健診分</a:t>
            </a:r>
            <a:r>
              <a:rPr lang="en-US" altLang="ja-JP" sz="1200" dirty="0">
                <a:latin typeface="ＭＳ 明朝" panose="02020609040205080304" pitchFamily="17" charset="-128"/>
                <a:ea typeface="ＭＳ 明朝" panose="02020609040205080304" pitchFamily="17" charset="-128"/>
                <a:cs typeface="ＭＳ Ｐゴシック" pitchFamily="50" charset="-128"/>
              </a:rPr>
              <a:t>(12</a:t>
            </a:r>
            <a:r>
              <a:rPr lang="ja-JP" altLang="en-US" sz="1200" dirty="0">
                <a:latin typeface="ＭＳ 明朝" panose="02020609040205080304" pitchFamily="17" charset="-128"/>
                <a:ea typeface="ＭＳ 明朝" panose="02020609040205080304" pitchFamily="17" charset="-128"/>
                <a:cs typeface="ＭＳ Ｐゴシック" pitchFamily="50" charset="-128"/>
              </a:rPr>
              <a:t>カ月分</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lang="en-US" altLang="zh-TW" dirty="0">
              <a:cs typeface="ＭＳ Ｐゴシック" pitchFamily="50" charset="-128"/>
            </a:endParaRPr>
          </a:p>
          <a:p>
            <a:r>
              <a:rPr lang="en-US" altLang="ja-JP" sz="1200" dirty="0">
                <a:latin typeface="ＭＳ 明朝" panose="02020609040205080304" pitchFamily="17" charset="-128"/>
                <a:ea typeface="ＭＳ 明朝" panose="02020609040205080304" pitchFamily="17" charset="-128"/>
                <a:cs typeface="ＭＳ Ｐゴシック" pitchFamily="50" charset="-128"/>
              </a:rPr>
              <a:t>    </a:t>
            </a:r>
            <a:r>
              <a:rPr lang="ja-JP" altLang="en-US" dirty="0">
                <a:cs typeface="ＭＳ Ｐゴシック" pitchFamily="50" charset="-128"/>
              </a:rPr>
              <a:t>令和元年度</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dirty="0">
                <a:cs typeface="ＭＳ Ｐゴシック" pitchFamily="50" charset="-128"/>
              </a:rPr>
              <a:t>令和元</a:t>
            </a:r>
            <a:r>
              <a:rPr lang="ja-JP" altLang="en-US" sz="1200" dirty="0">
                <a:latin typeface="ＭＳ 明朝" panose="02020609040205080304" pitchFamily="17" charset="-128"/>
                <a:ea typeface="ＭＳ 明朝" panose="02020609040205080304" pitchFamily="17" charset="-128"/>
                <a:cs typeface="ＭＳ Ｐゴシック" pitchFamily="50" charset="-128"/>
              </a:rPr>
              <a:t>年</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dirty="0">
                <a:latin typeface="ＭＳ 明朝" panose="02020609040205080304" pitchFamily="17" charset="-128"/>
                <a:ea typeface="ＭＳ 明朝" panose="02020609040205080304" pitchFamily="17" charset="-128"/>
                <a:cs typeface="ＭＳ Ｐゴシック" pitchFamily="50" charset="-128"/>
              </a:rPr>
              <a:t>月～令和</a:t>
            </a:r>
            <a:r>
              <a:rPr lang="ja-JP" altLang="en-US" dirty="0">
                <a:cs typeface="ＭＳ Ｐゴシック" pitchFamily="50" charset="-128"/>
              </a:rPr>
              <a:t> </a:t>
            </a:r>
            <a:r>
              <a:rPr lang="en-US" altLang="ja-JP" sz="1200" dirty="0">
                <a:latin typeface="ＭＳ 明朝" panose="02020609040205080304" pitchFamily="17" charset="-128"/>
                <a:ea typeface="ＭＳ 明朝" panose="02020609040205080304" pitchFamily="17" charset="-128"/>
                <a:cs typeface="ＭＳ Ｐゴシック" pitchFamily="50" charset="-128"/>
              </a:rPr>
              <a:t>2</a:t>
            </a:r>
            <a:r>
              <a:rPr lang="ja-JP" altLang="en-US" sz="1200" dirty="0">
                <a:latin typeface="ＭＳ 明朝" panose="02020609040205080304" pitchFamily="17" charset="-128"/>
                <a:ea typeface="ＭＳ 明朝" panose="02020609040205080304" pitchFamily="17" charset="-128"/>
                <a:cs typeface="ＭＳ Ｐゴシック" pitchFamily="50" charset="-128"/>
              </a:rPr>
              <a:t>年</a:t>
            </a:r>
            <a:r>
              <a:rPr lang="en-US" altLang="ja-JP" sz="1200" dirty="0">
                <a:latin typeface="ＭＳ 明朝" panose="02020609040205080304" pitchFamily="17" charset="-128"/>
                <a:ea typeface="ＭＳ 明朝" panose="02020609040205080304" pitchFamily="17" charset="-128"/>
                <a:cs typeface="ＭＳ Ｐゴシック" pitchFamily="50" charset="-128"/>
              </a:rPr>
              <a:t>3</a:t>
            </a:r>
            <a:r>
              <a:rPr lang="ja-JP" altLang="en-US" sz="1200" dirty="0">
                <a:latin typeface="ＭＳ 明朝" panose="02020609040205080304" pitchFamily="17" charset="-128"/>
                <a:ea typeface="ＭＳ 明朝" panose="02020609040205080304" pitchFamily="17" charset="-128"/>
                <a:cs typeface="ＭＳ Ｐゴシック" pitchFamily="50" charset="-128"/>
              </a:rPr>
              <a:t>月健診分</a:t>
            </a:r>
            <a:r>
              <a:rPr lang="en-US" altLang="ja-JP" sz="1200" dirty="0">
                <a:latin typeface="ＭＳ 明朝" panose="02020609040205080304" pitchFamily="17" charset="-128"/>
                <a:ea typeface="ＭＳ 明朝" panose="02020609040205080304" pitchFamily="17" charset="-128"/>
                <a:cs typeface="ＭＳ Ｐゴシック" pitchFamily="50" charset="-128"/>
              </a:rPr>
              <a:t>(12</a:t>
            </a:r>
            <a:r>
              <a:rPr lang="ja-JP" altLang="en-US" sz="1200" dirty="0">
                <a:latin typeface="ＭＳ 明朝" panose="02020609040205080304" pitchFamily="17" charset="-128"/>
                <a:ea typeface="ＭＳ 明朝" panose="02020609040205080304" pitchFamily="17" charset="-128"/>
                <a:cs typeface="ＭＳ Ｐゴシック" pitchFamily="50" charset="-128"/>
              </a:rPr>
              <a:t>カ月分</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lang="en-US" altLang="zh-TW" dirty="0">
              <a:cs typeface="ＭＳ Ｐゴシック" pitchFamily="50" charset="-128"/>
            </a:endParaRPr>
          </a:p>
          <a:p>
            <a:r>
              <a:rPr lang="en-US" altLang="ja-JP" sz="1200" dirty="0">
                <a:latin typeface="ＭＳ 明朝" panose="02020609040205080304" pitchFamily="17" charset="-128"/>
                <a:ea typeface="ＭＳ 明朝" panose="02020609040205080304" pitchFamily="17" charset="-128"/>
                <a:cs typeface="ＭＳ Ｐゴシック" pitchFamily="50" charset="-128"/>
              </a:rPr>
              <a:t>    </a:t>
            </a:r>
            <a:r>
              <a:rPr lang="ja-JP" altLang="en-US" sz="1200" dirty="0">
                <a:latin typeface="ＭＳ 明朝" panose="02020609040205080304" pitchFamily="17" charset="-128"/>
                <a:ea typeface="ＭＳ 明朝" panose="02020609040205080304" pitchFamily="17" charset="-128"/>
                <a:cs typeface="ＭＳ Ｐゴシック" pitchFamily="50" charset="-128"/>
              </a:rPr>
              <a:t>令和 </a:t>
            </a:r>
            <a:r>
              <a:rPr lang="en-US" altLang="ja-JP" sz="1200" dirty="0">
                <a:latin typeface="ＭＳ 明朝" panose="02020609040205080304" pitchFamily="17" charset="-128"/>
                <a:ea typeface="ＭＳ 明朝" panose="02020609040205080304" pitchFamily="17" charset="-128"/>
                <a:cs typeface="ＭＳ Ｐゴシック" pitchFamily="50" charset="-128"/>
              </a:rPr>
              <a:t>2</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令和 </a:t>
            </a:r>
            <a:r>
              <a:rPr lang="en-US" altLang="ja-JP" sz="1200" dirty="0">
                <a:latin typeface="ＭＳ 明朝" panose="02020609040205080304" pitchFamily="17" charset="-128"/>
                <a:ea typeface="ＭＳ 明朝" panose="02020609040205080304" pitchFamily="17" charset="-128"/>
                <a:cs typeface="ＭＳ Ｐゴシック" pitchFamily="50" charset="-128"/>
              </a:rPr>
              <a:t>2</a:t>
            </a:r>
            <a:r>
              <a:rPr lang="ja-JP" altLang="en-US" sz="1200" dirty="0">
                <a:latin typeface="ＭＳ 明朝" panose="02020609040205080304" pitchFamily="17" charset="-128"/>
                <a:ea typeface="ＭＳ 明朝" panose="02020609040205080304" pitchFamily="17" charset="-128"/>
                <a:cs typeface="ＭＳ Ｐゴシック" pitchFamily="50" charset="-128"/>
              </a:rPr>
              <a:t>年</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dirty="0">
                <a:latin typeface="ＭＳ 明朝" panose="02020609040205080304" pitchFamily="17" charset="-128"/>
                <a:ea typeface="ＭＳ 明朝" panose="02020609040205080304" pitchFamily="17" charset="-128"/>
                <a:cs typeface="ＭＳ Ｐゴシック" pitchFamily="50" charset="-128"/>
              </a:rPr>
              <a:t>月～令和 </a:t>
            </a:r>
            <a:r>
              <a:rPr lang="en-US" altLang="ja-JP" sz="1200" dirty="0">
                <a:latin typeface="ＭＳ 明朝" panose="02020609040205080304" pitchFamily="17" charset="-128"/>
                <a:ea typeface="ＭＳ 明朝" panose="02020609040205080304" pitchFamily="17" charset="-128"/>
                <a:cs typeface="ＭＳ Ｐゴシック" pitchFamily="50" charset="-128"/>
              </a:rPr>
              <a:t>3</a:t>
            </a:r>
            <a:r>
              <a:rPr lang="ja-JP" altLang="en-US" sz="1200" dirty="0">
                <a:latin typeface="ＭＳ 明朝" panose="02020609040205080304" pitchFamily="17" charset="-128"/>
                <a:ea typeface="ＭＳ 明朝" panose="02020609040205080304" pitchFamily="17" charset="-128"/>
                <a:cs typeface="ＭＳ Ｐゴシック" pitchFamily="50" charset="-128"/>
              </a:rPr>
              <a:t>年</a:t>
            </a:r>
            <a:r>
              <a:rPr lang="en-US" altLang="ja-JP" sz="1200" dirty="0">
                <a:latin typeface="ＭＳ 明朝" panose="02020609040205080304" pitchFamily="17" charset="-128"/>
                <a:ea typeface="ＭＳ 明朝" panose="02020609040205080304" pitchFamily="17" charset="-128"/>
                <a:cs typeface="ＭＳ Ｐゴシック" pitchFamily="50" charset="-128"/>
              </a:rPr>
              <a:t>3</a:t>
            </a:r>
            <a:r>
              <a:rPr lang="ja-JP" altLang="en-US" sz="1200" dirty="0">
                <a:latin typeface="ＭＳ 明朝" panose="02020609040205080304" pitchFamily="17" charset="-128"/>
                <a:ea typeface="ＭＳ 明朝" panose="02020609040205080304" pitchFamily="17" charset="-128"/>
                <a:cs typeface="ＭＳ Ｐゴシック" pitchFamily="50" charset="-128"/>
              </a:rPr>
              <a:t>月健診分</a:t>
            </a:r>
            <a:r>
              <a:rPr lang="en-US" altLang="ja-JP" sz="1200" dirty="0">
                <a:latin typeface="ＭＳ 明朝" panose="02020609040205080304" pitchFamily="17" charset="-128"/>
                <a:ea typeface="ＭＳ 明朝" panose="02020609040205080304" pitchFamily="17" charset="-128"/>
                <a:cs typeface="ＭＳ Ｐゴシック" pitchFamily="50" charset="-128"/>
              </a:rPr>
              <a:t>(12</a:t>
            </a:r>
            <a:r>
              <a:rPr lang="ja-JP" altLang="en-US" sz="1200" dirty="0">
                <a:latin typeface="ＭＳ 明朝" panose="02020609040205080304" pitchFamily="17" charset="-128"/>
                <a:ea typeface="ＭＳ 明朝" panose="02020609040205080304" pitchFamily="17" charset="-128"/>
                <a:cs typeface="ＭＳ Ｐゴシック" pitchFamily="50" charset="-128"/>
              </a:rPr>
              <a:t>カ月分</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lang="en-US" altLang="zh-TW" dirty="0">
              <a:cs typeface="ＭＳ Ｐゴシック" pitchFamily="50" charset="-128"/>
            </a:endParaRPr>
          </a:p>
          <a:p>
            <a:r>
              <a:rPr lang="en-US" altLang="ja-JP" sz="1200" dirty="0">
                <a:latin typeface="ＭＳ 明朝" panose="02020609040205080304" pitchFamily="17" charset="-128"/>
                <a:ea typeface="ＭＳ 明朝" panose="02020609040205080304" pitchFamily="17" charset="-128"/>
                <a:cs typeface="ＭＳ Ｐゴシック" pitchFamily="50" charset="-128"/>
              </a:rPr>
              <a:t>    </a:t>
            </a:r>
            <a:r>
              <a:rPr lang="ja-JP" altLang="en-US" sz="1200" dirty="0">
                <a:latin typeface="ＭＳ 明朝" panose="02020609040205080304" pitchFamily="17" charset="-128"/>
                <a:ea typeface="ＭＳ 明朝" panose="02020609040205080304" pitchFamily="17" charset="-128"/>
                <a:cs typeface="ＭＳ Ｐゴシック" pitchFamily="50" charset="-128"/>
              </a:rPr>
              <a:t>令和 </a:t>
            </a:r>
            <a:r>
              <a:rPr lang="en-US" altLang="ja-JP" sz="1200" dirty="0">
                <a:latin typeface="ＭＳ 明朝" panose="02020609040205080304" pitchFamily="17" charset="-128"/>
                <a:ea typeface="ＭＳ 明朝" panose="02020609040205080304" pitchFamily="17" charset="-128"/>
                <a:cs typeface="ＭＳ Ｐゴシック" pitchFamily="50" charset="-128"/>
              </a:rPr>
              <a:t>3</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rPr>
              <a:t>令和 </a:t>
            </a:r>
            <a:r>
              <a:rPr lang="en-US" altLang="ja-JP" sz="1200" dirty="0">
                <a:latin typeface="ＭＳ 明朝" panose="02020609040205080304" pitchFamily="17" charset="-128"/>
                <a:ea typeface="ＭＳ 明朝" panose="02020609040205080304" pitchFamily="17" charset="-128"/>
              </a:rPr>
              <a:t>3</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月～令和 </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3</a:t>
            </a:r>
            <a:r>
              <a:rPr lang="ja-JP" altLang="en-US" sz="1200" dirty="0">
                <a:latin typeface="ＭＳ 明朝" panose="02020609040205080304" pitchFamily="17" charset="-128"/>
                <a:ea typeface="ＭＳ 明朝" panose="02020609040205080304" pitchFamily="17" charset="-128"/>
              </a:rPr>
              <a:t>月健診分</a:t>
            </a:r>
            <a:r>
              <a:rPr lang="en-US" altLang="ja-JP" sz="1200" dirty="0">
                <a:latin typeface="ＭＳ 明朝" panose="02020609040205080304" pitchFamily="17" charset="-128"/>
                <a:ea typeface="ＭＳ 明朝" panose="02020609040205080304" pitchFamily="17" charset="-128"/>
              </a:rPr>
              <a:t>(12</a:t>
            </a:r>
            <a:r>
              <a:rPr lang="ja-JP" altLang="en-US" sz="1200" dirty="0">
                <a:latin typeface="ＭＳ 明朝" panose="02020609040205080304" pitchFamily="17" charset="-128"/>
                <a:ea typeface="ＭＳ 明朝" panose="02020609040205080304" pitchFamily="17" charset="-128"/>
              </a:rPr>
              <a:t>カ月分</a:t>
            </a:r>
            <a:r>
              <a:rPr lang="en-US" altLang="ja-JP" sz="1200" dirty="0">
                <a:latin typeface="ＭＳ 明朝" panose="02020609040205080304" pitchFamily="17" charset="-128"/>
                <a:ea typeface="ＭＳ 明朝" panose="02020609040205080304" pitchFamily="17" charset="-128"/>
              </a:rPr>
              <a:t>)</a:t>
            </a:r>
            <a:r>
              <a:rPr lang="zh-TW" altLang="en-US" sz="1200" dirty="0">
                <a:latin typeface="ＭＳ 明朝" panose="02020609040205080304" pitchFamily="17" charset="-128"/>
                <a:ea typeface="ＭＳ 明朝" panose="02020609040205080304" pitchFamily="17" charset="-128"/>
              </a:rPr>
              <a:t> </a:t>
            </a:r>
            <a:endParaRPr lang="en-US" altLang="zh-TW" dirty="0"/>
          </a:p>
          <a:p>
            <a:r>
              <a:rPr lang="en-US" altLang="zh-TW" sz="1200" dirty="0">
                <a:latin typeface="ＭＳ 明朝" panose="02020609040205080304" pitchFamily="17" charset="-128"/>
                <a:ea typeface="ＭＳ 明朝" panose="02020609040205080304" pitchFamily="17" charset="-128"/>
                <a:cs typeface="ＭＳ Ｐゴシック" pitchFamily="50" charset="-128"/>
              </a:rPr>
              <a:t>    </a:t>
            </a:r>
            <a:r>
              <a:rPr lang="ja-JP" altLang="en-US" sz="1200" dirty="0">
                <a:latin typeface="ＭＳ 明朝" panose="02020609040205080304" pitchFamily="17" charset="-128"/>
                <a:ea typeface="ＭＳ 明朝" panose="02020609040205080304" pitchFamily="17" charset="-128"/>
                <a:cs typeface="ＭＳ Ｐゴシック" pitchFamily="50" charset="-128"/>
              </a:rPr>
              <a:t>令和 </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rPr>
              <a:t>令和 </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月～令和 </a:t>
            </a:r>
            <a:r>
              <a:rPr lang="en-US" altLang="ja-JP" sz="1200" dirty="0">
                <a:latin typeface="ＭＳ 明朝" panose="02020609040205080304" pitchFamily="17" charset="-128"/>
                <a:ea typeface="ＭＳ 明朝" panose="02020609040205080304" pitchFamily="17" charset="-128"/>
              </a:rPr>
              <a:t>5</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3</a:t>
            </a:r>
            <a:r>
              <a:rPr lang="ja-JP" altLang="en-US" sz="1200" dirty="0">
                <a:latin typeface="ＭＳ 明朝" panose="02020609040205080304" pitchFamily="17" charset="-128"/>
                <a:ea typeface="ＭＳ 明朝" panose="02020609040205080304" pitchFamily="17" charset="-128"/>
              </a:rPr>
              <a:t>月健診分</a:t>
            </a:r>
            <a:r>
              <a:rPr lang="en-US" altLang="ja-JP" sz="1200" dirty="0">
                <a:latin typeface="ＭＳ 明朝" panose="02020609040205080304" pitchFamily="17" charset="-128"/>
                <a:ea typeface="ＭＳ 明朝" panose="02020609040205080304" pitchFamily="17" charset="-128"/>
              </a:rPr>
              <a:t>(12</a:t>
            </a:r>
            <a:r>
              <a:rPr lang="ja-JP" altLang="en-US" sz="1200" dirty="0">
                <a:latin typeface="ＭＳ 明朝" panose="02020609040205080304" pitchFamily="17" charset="-128"/>
                <a:ea typeface="ＭＳ 明朝" panose="02020609040205080304" pitchFamily="17" charset="-128"/>
              </a:rPr>
              <a:t>カ月分</a:t>
            </a:r>
            <a:r>
              <a:rPr lang="en-US" altLang="ja-JP" sz="1200" dirty="0">
                <a:latin typeface="ＭＳ 明朝" panose="02020609040205080304" pitchFamily="17" charset="-128"/>
                <a:ea typeface="ＭＳ 明朝" panose="02020609040205080304" pitchFamily="17" charset="-128"/>
              </a:rPr>
              <a:t>)</a:t>
            </a:r>
          </a:p>
        </p:txBody>
      </p:sp>
      <p:sp>
        <p:nvSpPr>
          <p:cNvPr id="15" name="タイトル 1">
            <a:extLst>
              <a:ext uri="{FF2B5EF4-FFF2-40B4-BE49-F238E27FC236}">
                <a16:creationId xmlns:a16="http://schemas.microsoft.com/office/drawing/2014/main" id="{BA5E7FAC-10B8-F0E1-862B-487B9393A2AD}"/>
              </a:ext>
            </a:extLst>
          </p:cNvPr>
          <p:cNvSpPr txBox="1">
            <a:spLocks noChangeAspect="1"/>
          </p:cNvSpPr>
          <p:nvPr/>
        </p:nvSpPr>
        <p:spPr>
          <a:xfrm>
            <a:off x="155308" y="7243057"/>
            <a:ext cx="6211949" cy="569303"/>
          </a:xfrm>
          <a:prstGeom prst="rect">
            <a:avLst/>
          </a:prstGeom>
          <a:ln>
            <a:noFill/>
          </a:ln>
        </p:spPr>
        <p:txBody>
          <a:bodyPr vert="horz" lIns="36000" tIns="45720" rIns="0" bIns="45720" rtlCol="0" anchor="t">
            <a:noAutofit/>
          </a:bodyPr>
          <a:lstStyle/>
          <a:p>
            <a:pPr fontAlgn="base">
              <a:lnSpc>
                <a:spcPct val="125000"/>
              </a:lnSpc>
              <a:spcBef>
                <a:spcPct val="0"/>
              </a:spcBef>
              <a:spcAft>
                <a:spcPct val="0"/>
              </a:spcAft>
            </a:pPr>
            <a:r>
              <a:rPr lang="ja-JP" altLang="en-US" sz="1200" dirty="0">
                <a:latin typeface="ＭＳ 明朝"/>
                <a:ea typeface="ＭＳ 明朝"/>
                <a:cs typeface="ＭＳ Ｐゴシック" pitchFamily="50" charset="-128"/>
              </a:rPr>
              <a:t>■国保データベース</a:t>
            </a:r>
            <a:r>
              <a:rPr lang="en-US" altLang="ja-JP" sz="1200" dirty="0">
                <a:latin typeface="ＭＳ 明朝"/>
                <a:ea typeface="ＭＳ 明朝"/>
                <a:cs typeface="ＭＳ Ｐゴシック" pitchFamily="50" charset="-128"/>
              </a:rPr>
              <a:t>(KDB)</a:t>
            </a:r>
            <a:r>
              <a:rPr lang="ja-JP" altLang="en-US" sz="1200" dirty="0">
                <a:latin typeface="ＭＳ 明朝"/>
                <a:ea typeface="ＭＳ 明朝"/>
                <a:cs typeface="ＭＳ Ｐゴシック" pitchFamily="50" charset="-128"/>
              </a:rPr>
              <a:t>システムデータ</a:t>
            </a:r>
            <a:endParaRPr lang="en-US" altLang="ja-JP" sz="1200" dirty="0">
              <a:latin typeface="ＭＳ 明朝"/>
              <a:ea typeface="ＭＳ 明朝"/>
              <a:cs typeface="ＭＳ Ｐゴシック" pitchFamily="50" charset="-128"/>
            </a:endParaRPr>
          </a:p>
          <a:p>
            <a:pPr fontAlgn="base">
              <a:lnSpc>
                <a:spcPct val="125000"/>
              </a:lnSpc>
              <a:spcBef>
                <a:spcPct val="0"/>
              </a:spcBef>
              <a:spcAft>
                <a:spcPct val="0"/>
              </a:spcAft>
            </a:pPr>
            <a:r>
              <a:rPr lang="en-US" altLang="ja-JP" sz="1200" dirty="0">
                <a:latin typeface="ＭＳ 明朝"/>
                <a:ea typeface="ＭＳ 明朝"/>
                <a:cs typeface="ＭＳ Ｐゴシック" pitchFamily="50" charset="-128"/>
              </a:rPr>
              <a:t>    </a:t>
            </a:r>
            <a:r>
              <a:rPr lang="ja-JP" altLang="en-US" sz="1200" dirty="0">
                <a:latin typeface="ＭＳ 明朝"/>
                <a:ea typeface="ＭＳ 明朝"/>
                <a:cs typeface="ＭＳ Ｐゴシック" pitchFamily="50" charset="-128"/>
              </a:rPr>
              <a:t>平成</a:t>
            </a:r>
            <a:r>
              <a:rPr lang="en-US" altLang="ja-JP" sz="1200" dirty="0">
                <a:latin typeface="ＭＳ 明朝"/>
                <a:ea typeface="ＭＳ 明朝"/>
                <a:cs typeface="ＭＳ Ｐゴシック" pitchFamily="50" charset="-128"/>
              </a:rPr>
              <a:t>30</a:t>
            </a:r>
            <a:r>
              <a:rPr lang="ja-JP" altLang="en-US" sz="1200" dirty="0">
                <a:latin typeface="ＭＳ 明朝"/>
                <a:ea typeface="ＭＳ 明朝"/>
                <a:cs typeface="ＭＳ Ｐゴシック" pitchFamily="50" charset="-128"/>
              </a:rPr>
              <a:t>年度～令和</a:t>
            </a:r>
            <a:r>
              <a:rPr lang="en-US" altLang="ja-JP" sz="1200" dirty="0">
                <a:latin typeface="ＭＳ 明朝"/>
                <a:ea typeface="ＭＳ 明朝"/>
                <a:cs typeface="ＭＳ Ｐゴシック" pitchFamily="50" charset="-128"/>
              </a:rPr>
              <a:t>4</a:t>
            </a:r>
            <a:r>
              <a:rPr lang="ja-JP" altLang="en-US" sz="1200" dirty="0">
                <a:latin typeface="ＭＳ 明朝"/>
                <a:ea typeface="ＭＳ 明朝"/>
                <a:cs typeface="ＭＳ Ｐゴシック" pitchFamily="50" charset="-128"/>
              </a:rPr>
              <a:t>年度</a:t>
            </a:r>
            <a:r>
              <a:rPr lang="en-US" altLang="ja-JP" sz="1200" dirty="0">
                <a:latin typeface="ＭＳ 明朝"/>
                <a:ea typeface="ＭＳ 明朝"/>
                <a:cs typeface="ＭＳ Ｐゴシック" pitchFamily="50" charset="-128"/>
              </a:rPr>
              <a:t>(5</a:t>
            </a:r>
            <a:r>
              <a:rPr lang="ja-JP" altLang="en-US" sz="1200" dirty="0">
                <a:latin typeface="ＭＳ 明朝"/>
                <a:ea typeface="ＭＳ 明朝"/>
                <a:cs typeface="ＭＳ Ｐゴシック" pitchFamily="50" charset="-128"/>
              </a:rPr>
              <a:t>年分</a:t>
            </a:r>
            <a:r>
              <a:rPr lang="en-US" altLang="ja-JP" sz="1200" dirty="0">
                <a:latin typeface="ＭＳ 明朝"/>
                <a:ea typeface="ＭＳ 明朝"/>
                <a:cs typeface="ＭＳ Ｐゴシック" pitchFamily="50" charset="-128"/>
              </a:rPr>
              <a:t>)</a:t>
            </a:r>
          </a:p>
          <a:p>
            <a:pPr lvl="0" fontAlgn="base">
              <a:lnSpc>
                <a:spcPct val="125000"/>
              </a:lnSpc>
              <a:spcBef>
                <a:spcPct val="0"/>
              </a:spcBef>
              <a:spcAft>
                <a:spcPct val="0"/>
              </a:spcAft>
            </a:pPr>
            <a:endParaRPr lang="en-US" altLang="ja-JP" sz="1400" dirty="0">
              <a:latin typeface="ＭＳ 明朝"/>
              <a:ea typeface="ＭＳ 明朝"/>
              <a:cs typeface="ＭＳ Ｐゴシック" pitchFamily="50" charset="-128"/>
            </a:endParaRPr>
          </a:p>
          <a:p>
            <a:pPr lvl="0" fontAlgn="base">
              <a:lnSpc>
                <a:spcPct val="125000"/>
              </a:lnSpc>
              <a:spcBef>
                <a:spcPct val="0"/>
              </a:spcBef>
              <a:spcAft>
                <a:spcPct val="0"/>
              </a:spcAft>
            </a:pPr>
            <a:endParaRPr lang="en-US" altLang="ja-JP" sz="1200" dirty="0">
              <a:latin typeface="ＭＳ 明朝"/>
              <a:ea typeface="ＭＳ 明朝"/>
              <a:cs typeface="ＭＳ Ｐゴシック" pitchFamily="50" charset="-128"/>
            </a:endParaRPr>
          </a:p>
        </p:txBody>
      </p:sp>
    </p:spTree>
    <p:extLst>
      <p:ext uri="{BB962C8B-B14F-4D97-AF65-F5344CB8AC3E}">
        <p14:creationId xmlns:p14="http://schemas.microsoft.com/office/powerpoint/2010/main" val="33865769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a:spLocks noChangeAspect="1"/>
          </p:cNvSpPr>
          <p:nvPr/>
        </p:nvSpPr>
        <p:spPr>
          <a:xfrm>
            <a:off x="165100" y="1537031"/>
            <a:ext cx="5782833" cy="27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特定健康診査</a:t>
            </a:r>
            <a:r>
              <a:rPr lang="en-US" altLang="ja-JP" sz="1200" dirty="0">
                <a:solidFill>
                  <a:schemeClr val="tx1"/>
                </a:solidFill>
                <a:latin typeface="ＭＳ 明朝" panose="02020609040205080304" pitchFamily="17" charset="-128"/>
                <a:ea typeface="ＭＳ 明朝" panose="02020609040205080304" pitchFamily="17" charset="-128"/>
              </a:rPr>
              <a:t>】</a:t>
            </a:r>
            <a:endParaRPr lang="ja-JP" altLang="en-US" sz="1200" dirty="0">
              <a:solidFill>
                <a:schemeClr val="tx1"/>
              </a:solidFill>
              <a:latin typeface="ＭＳ 明朝" panose="02020609040205080304" pitchFamily="17" charset="-128"/>
              <a:ea typeface="ＭＳ 明朝" panose="02020609040205080304" pitchFamily="17" charset="-128"/>
            </a:endParaRPr>
          </a:p>
        </p:txBody>
      </p:sp>
      <p:sp>
        <p:nvSpPr>
          <p:cNvPr id="11" name="正方形/長方形 10"/>
          <p:cNvSpPr>
            <a:spLocks noChangeAspect="1"/>
          </p:cNvSpPr>
          <p:nvPr/>
        </p:nvSpPr>
        <p:spPr>
          <a:xfrm>
            <a:off x="165100" y="5451964"/>
            <a:ext cx="5782833" cy="27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特定保健指導</a:t>
            </a:r>
            <a:r>
              <a:rPr lang="en-US" altLang="ja-JP" sz="1200" dirty="0">
                <a:solidFill>
                  <a:schemeClr val="tx1"/>
                </a:solidFill>
                <a:latin typeface="ＭＳ 明朝" panose="02020609040205080304" pitchFamily="17" charset="-128"/>
                <a:ea typeface="ＭＳ 明朝" panose="02020609040205080304" pitchFamily="17" charset="-128"/>
              </a:rPr>
              <a:t>】</a:t>
            </a:r>
            <a:endParaRPr lang="ja-JP" altLang="en-US" sz="1200" dirty="0">
              <a:solidFill>
                <a:schemeClr val="tx1"/>
              </a:solidFill>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C72D02FA-301D-80F8-200E-EB628E170188}"/>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latin typeface="ＭＳ 明朝" panose="02020609040205080304" pitchFamily="17" charset="-128"/>
                <a:ea typeface="ＭＳ 明朝" panose="02020609040205080304" pitchFamily="17" charset="-128"/>
              </a:rPr>
              <a:pPr/>
              <a:t>60</a:t>
            </a:fld>
            <a:endParaRPr lang="ja-JP" altLang="en-US" sz="1000" dirty="0">
              <a:latin typeface="ＭＳ 明朝" panose="02020609040205080304" pitchFamily="17" charset="-128"/>
              <a:ea typeface="ＭＳ 明朝" panose="02020609040205080304" pitchFamily="17" charset="-128"/>
            </a:endParaRPr>
          </a:p>
        </p:txBody>
      </p:sp>
      <p:sp>
        <p:nvSpPr>
          <p:cNvPr id="14" name="タイトル_大_3">
            <a:extLst>
              <a:ext uri="{FF2B5EF4-FFF2-40B4-BE49-F238E27FC236}">
                <a16:creationId xmlns:a16="http://schemas.microsoft.com/office/drawing/2014/main" id="{8BCB1311-E9F2-C507-4D64-9C441552BE2C}"/>
              </a:ext>
            </a:extLst>
          </p:cNvPr>
          <p:cNvSpPr txBox="1">
            <a:spLocks noChangeAspect="1"/>
          </p:cNvSpPr>
          <p:nvPr/>
        </p:nvSpPr>
        <p:spPr>
          <a:xfrm>
            <a:off x="-1" y="-600"/>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p>
            <a:pP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第</a:t>
            </a:r>
            <a:r>
              <a:rPr kumimoji="0" lang="en-US" altLang="ja-JP" b="1" kern="0" dirty="0">
                <a:solidFill>
                  <a:schemeClr val="tx1"/>
                </a:solidFill>
                <a:latin typeface="ＭＳ 明朝" panose="02020609040205080304" pitchFamily="17" charset="-128"/>
                <a:ea typeface="ＭＳ 明朝" panose="02020609040205080304" pitchFamily="17" charset="-128"/>
              </a:rPr>
              <a:t>2</a:t>
            </a:r>
            <a:r>
              <a:rPr kumimoji="0" lang="ja-JP" altLang="en-US" b="1" kern="0" dirty="0">
                <a:solidFill>
                  <a:schemeClr val="tx1"/>
                </a:solidFill>
                <a:latin typeface="ＭＳ 明朝" panose="02020609040205080304" pitchFamily="17" charset="-128"/>
                <a:ea typeface="ＭＳ 明朝" panose="02020609040205080304" pitchFamily="17" charset="-128"/>
              </a:rPr>
              <a:t>章　</a:t>
            </a:r>
            <a:r>
              <a:rPr lang="ja-JP" altLang="en-US" sz="1800" b="1" dirty="0">
                <a:latin typeface="ＭＳ 明朝" panose="02020609040205080304" pitchFamily="17" charset="-128"/>
                <a:ea typeface="ＭＳ 明朝" panose="02020609040205080304" pitchFamily="17" charset="-128"/>
              </a:rPr>
              <a:t>特定健康診査及び特定保健指導の現状と評価</a:t>
            </a:r>
            <a:endParaRPr kumimoji="0" lang="ja-JP" altLang="en-US" b="1" kern="0" dirty="0">
              <a:solidFill>
                <a:schemeClr val="tx1"/>
              </a:solidFill>
              <a:latin typeface="ＭＳ 明朝" panose="02020609040205080304" pitchFamily="17" charset="-128"/>
              <a:ea typeface="ＭＳ 明朝" panose="02020609040205080304" pitchFamily="17" charset="-128"/>
            </a:endParaRPr>
          </a:p>
        </p:txBody>
      </p:sp>
      <p:graphicFrame>
        <p:nvGraphicFramePr>
          <p:cNvPr id="4" name="表 3">
            <a:extLst>
              <a:ext uri="{FF2B5EF4-FFF2-40B4-BE49-F238E27FC236}">
                <a16:creationId xmlns:a16="http://schemas.microsoft.com/office/drawing/2014/main" id="{A472257C-48C8-0BCC-6E6D-4CAAF37AA6DA}"/>
              </a:ext>
            </a:extLst>
          </p:cNvPr>
          <p:cNvGraphicFramePr>
            <a:graphicFrameLocks noGrp="1" noChangeAspect="1"/>
          </p:cNvGraphicFramePr>
          <p:nvPr>
            <p:extLst>
              <p:ext uri="{D42A27DB-BD31-4B8C-83A1-F6EECF244321}">
                <p14:modId xmlns:p14="http://schemas.microsoft.com/office/powerpoint/2010/main" val="3067698677"/>
              </p:ext>
            </p:extLst>
          </p:nvPr>
        </p:nvGraphicFramePr>
        <p:xfrm>
          <a:off x="165099" y="5724128"/>
          <a:ext cx="6161488" cy="1886400"/>
        </p:xfrm>
        <a:graphic>
          <a:graphicData uri="http://schemas.openxmlformats.org/drawingml/2006/table">
            <a:tbl>
              <a:tblPr/>
              <a:tblGrid>
                <a:gridCol w="1008000">
                  <a:extLst>
                    <a:ext uri="{9D8B030D-6E8A-4147-A177-3AD203B41FA5}">
                      <a16:colId xmlns:a16="http://schemas.microsoft.com/office/drawing/2014/main" val="383943915"/>
                    </a:ext>
                  </a:extLst>
                </a:gridCol>
                <a:gridCol w="1908000">
                  <a:extLst>
                    <a:ext uri="{9D8B030D-6E8A-4147-A177-3AD203B41FA5}">
                      <a16:colId xmlns:a16="http://schemas.microsoft.com/office/drawing/2014/main" val="2590121362"/>
                    </a:ext>
                  </a:extLst>
                </a:gridCol>
                <a:gridCol w="3245488">
                  <a:extLst>
                    <a:ext uri="{9D8B030D-6E8A-4147-A177-3AD203B41FA5}">
                      <a16:colId xmlns:a16="http://schemas.microsoft.com/office/drawing/2014/main" val="78409918"/>
                    </a:ext>
                  </a:extLst>
                </a:gridCol>
              </a:tblGrid>
              <a:tr h="36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事業分類</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latin typeface="ＭＳ 明朝" panose="02020609040205080304" pitchFamily="17" charset="-128"/>
                          <a:ea typeface="ＭＳ 明朝" panose="02020609040205080304" pitchFamily="17" charset="-128"/>
                        </a:rPr>
                        <a:t>取り組み</a:t>
                      </a:r>
                      <a:endParaRPr lang="en-US" altLang="ja-JP" sz="1000" dirty="0">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latin typeface="ＭＳ 明朝" panose="02020609040205080304" pitchFamily="17" charset="-128"/>
                          <a:ea typeface="ＭＳ 明朝" panose="02020609040205080304" pitchFamily="17" charset="-128"/>
                        </a:rPr>
                        <a:t>実施内容</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7442578"/>
                  </a:ext>
                </a:extLst>
              </a:tr>
              <a:tr h="540000">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chemeClr val="tx1"/>
                          </a:solidFill>
                          <a:effectLst/>
                          <a:latin typeface="ＭＳ 明朝" panose="02020609040205080304" pitchFamily="17" charset="-128"/>
                          <a:ea typeface="ＭＳ 明朝" panose="02020609040205080304" pitchFamily="17" charset="-128"/>
                        </a:rPr>
                        <a:t>特定保健指導</a:t>
                      </a:r>
                      <a:endParaRPr lang="en-US" altLang="zh-TW" sz="10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chemeClr val="tx1"/>
                          </a:solidFill>
                          <a:effectLst/>
                          <a:latin typeface="ＭＳ 明朝" panose="02020609040205080304" pitchFamily="17" charset="-128"/>
                          <a:ea typeface="ＭＳ 明朝" panose="02020609040205080304" pitchFamily="17" charset="-128"/>
                        </a:rPr>
                        <a:t>実施率向上</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ＭＳ 明朝" panose="02020609040205080304" pitchFamily="17" charset="-128"/>
                          <a:ea typeface="ＭＳ 明朝" panose="02020609040205080304" pitchFamily="17" charset="-128"/>
                        </a:rPr>
                        <a:t>保健指導の場の確保</a:t>
                      </a:r>
                      <a:endParaRPr lang="en-US" altLang="ja-JP" sz="1000" dirty="0">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ＭＳ 明朝" panose="02020609040205080304" pitchFamily="17" charset="-128"/>
                          <a:ea typeface="ＭＳ 明朝" panose="02020609040205080304" pitchFamily="17" charset="-128"/>
                        </a:rPr>
                        <a:t>特定保健指導を、特定健診結果説明会と同日に開催することで、初回面接の機会を確実に確保した。また、対象者が当日都合が悪い場合は対象者の予定に合わせて日程調整を行い、できるだけ指導を行うこと</a:t>
                      </a:r>
                      <a:r>
                        <a:rPr lang="ja-JP" altLang="en-US" sz="1000" dirty="0">
                          <a:solidFill>
                            <a:schemeClr val="tx1"/>
                          </a:solidFill>
                          <a:latin typeface="ＭＳ 明朝" panose="02020609040205080304" pitchFamily="17" charset="-128"/>
                          <a:ea typeface="ＭＳ 明朝" panose="02020609040205080304" pitchFamily="17" charset="-128"/>
                        </a:rPr>
                        <a:t>が</a:t>
                      </a:r>
                      <a:r>
                        <a:rPr lang="ja-JP" altLang="en-US" sz="1000" dirty="0">
                          <a:latin typeface="ＭＳ 明朝" panose="02020609040205080304" pitchFamily="17" charset="-128"/>
                          <a:ea typeface="ＭＳ 明朝" panose="02020609040205080304" pitchFamily="17" charset="-128"/>
                        </a:rPr>
                        <a:t>できるよう工夫した。また、電話での指導も取り入れ効果的な指導を行った。</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489741149"/>
                  </a:ext>
                </a:extLst>
              </a:tr>
              <a:tr h="540000">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ＭＳ 明朝" panose="02020609040205080304" pitchFamily="17" charset="-128"/>
                          <a:ea typeface="ＭＳ 明朝" panose="02020609040205080304" pitchFamily="17" charset="-128"/>
                        </a:rPr>
                        <a:t>勧奨の実施</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ＭＳ 明朝" panose="02020609040205080304" pitchFamily="17" charset="-128"/>
                          <a:ea typeface="ＭＳ 明朝" panose="02020609040205080304" pitchFamily="17" charset="-128"/>
                        </a:rPr>
                        <a:t>特定健診の結果、特定保健指導の対象となる方について、対象が把握できた時点ですぐに通知を発送し、</a:t>
                      </a:r>
                      <a:endParaRPr lang="en-US" altLang="ja-JP" sz="1000" dirty="0">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ＭＳ 明朝" panose="02020609040205080304" pitchFamily="17" charset="-128"/>
                          <a:ea typeface="ＭＳ 明朝" panose="02020609040205080304" pitchFamily="17" charset="-128"/>
                        </a:rPr>
                        <a:t>指導を受けてもらえるよう工夫した。</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0543701"/>
                  </a:ext>
                </a:extLst>
              </a:tr>
            </a:tbl>
          </a:graphicData>
        </a:graphic>
      </p:graphicFrame>
      <p:sp>
        <p:nvSpPr>
          <p:cNvPr id="5" name="テキスト ボックス 4">
            <a:extLst>
              <a:ext uri="{FF2B5EF4-FFF2-40B4-BE49-F238E27FC236}">
                <a16:creationId xmlns:a16="http://schemas.microsoft.com/office/drawing/2014/main" id="{30C729FA-FB59-BF74-D85C-0BCDDD14695B}"/>
              </a:ext>
            </a:extLst>
          </p:cNvPr>
          <p:cNvSpPr txBox="1">
            <a:spLocks noChangeAspect="1"/>
          </p:cNvSpPr>
          <p:nvPr/>
        </p:nvSpPr>
        <p:spPr>
          <a:xfrm>
            <a:off x="50800" y="427435"/>
            <a:ext cx="5782833" cy="338554"/>
          </a:xfrm>
          <a:prstGeom prst="rect">
            <a:avLst/>
          </a:prstGeom>
          <a:noFill/>
          <a:ln>
            <a:noFill/>
          </a:ln>
        </p:spPr>
        <p:txBody>
          <a:bodyPr wrap="square" lIns="0" rIns="0" rtlCol="0" anchor="ctr" anchorCtr="0">
            <a:spAutoFit/>
          </a:bodyPr>
          <a:lstStyle/>
          <a:p>
            <a:r>
              <a:rPr lang="en-US" altLang="ja-JP" sz="1600" b="1" dirty="0">
                <a:latin typeface="ＭＳ 明朝" panose="02020609040205080304" pitchFamily="17" charset="-128"/>
                <a:ea typeface="ＭＳ 明朝" panose="02020609040205080304" pitchFamily="17" charset="-128"/>
              </a:rPr>
              <a:t>1</a:t>
            </a:r>
            <a:r>
              <a:rPr lang="en-US" altLang="zh-TW" sz="1600" b="1" dirty="0">
                <a:latin typeface="ＭＳ 明朝" panose="02020609040205080304" pitchFamily="17" charset="-128"/>
                <a:ea typeface="ＭＳ 明朝" panose="02020609040205080304" pitchFamily="17" charset="-128"/>
              </a:rPr>
              <a:t>.</a:t>
            </a:r>
            <a:r>
              <a:rPr lang="ja-JP" altLang="en-US" sz="1600" b="1" dirty="0">
                <a:latin typeface="ＭＳ 明朝" panose="02020609040205080304" pitchFamily="17" charset="-128"/>
                <a:ea typeface="ＭＳ 明朝" panose="02020609040205080304" pitchFamily="17" charset="-128"/>
              </a:rPr>
              <a:t>取り組みの実施内容</a:t>
            </a:r>
          </a:p>
        </p:txBody>
      </p:sp>
      <p:graphicFrame>
        <p:nvGraphicFramePr>
          <p:cNvPr id="3" name="表 2">
            <a:extLst>
              <a:ext uri="{FF2B5EF4-FFF2-40B4-BE49-F238E27FC236}">
                <a16:creationId xmlns:a16="http://schemas.microsoft.com/office/drawing/2014/main" id="{51827D3A-DC93-2865-2B59-FE363297DB08}"/>
              </a:ext>
            </a:extLst>
          </p:cNvPr>
          <p:cNvGraphicFramePr>
            <a:graphicFrameLocks noGrp="1" noChangeAspect="1"/>
          </p:cNvGraphicFramePr>
          <p:nvPr>
            <p:extLst>
              <p:ext uri="{D42A27DB-BD31-4B8C-83A1-F6EECF244321}">
                <p14:modId xmlns:p14="http://schemas.microsoft.com/office/powerpoint/2010/main" val="2647323154"/>
              </p:ext>
            </p:extLst>
          </p:nvPr>
        </p:nvGraphicFramePr>
        <p:xfrm>
          <a:off x="203755" y="1851540"/>
          <a:ext cx="6161488" cy="3471600"/>
        </p:xfrm>
        <a:graphic>
          <a:graphicData uri="http://schemas.openxmlformats.org/drawingml/2006/table">
            <a:tbl>
              <a:tblPr/>
              <a:tblGrid>
                <a:gridCol w="1008000">
                  <a:extLst>
                    <a:ext uri="{9D8B030D-6E8A-4147-A177-3AD203B41FA5}">
                      <a16:colId xmlns:a16="http://schemas.microsoft.com/office/drawing/2014/main" val="383943915"/>
                    </a:ext>
                  </a:extLst>
                </a:gridCol>
                <a:gridCol w="1908000">
                  <a:extLst>
                    <a:ext uri="{9D8B030D-6E8A-4147-A177-3AD203B41FA5}">
                      <a16:colId xmlns:a16="http://schemas.microsoft.com/office/drawing/2014/main" val="2590121362"/>
                    </a:ext>
                  </a:extLst>
                </a:gridCol>
                <a:gridCol w="3245488">
                  <a:extLst>
                    <a:ext uri="{9D8B030D-6E8A-4147-A177-3AD203B41FA5}">
                      <a16:colId xmlns:a16="http://schemas.microsoft.com/office/drawing/2014/main" val="78409918"/>
                    </a:ext>
                  </a:extLst>
                </a:gridCol>
              </a:tblGrid>
              <a:tr h="36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事業分類</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latin typeface="ＭＳ 明朝" panose="02020609040205080304" pitchFamily="17" charset="-128"/>
                          <a:ea typeface="ＭＳ 明朝" panose="02020609040205080304" pitchFamily="17" charset="-128"/>
                        </a:rPr>
                        <a:t>取り組み</a:t>
                      </a:r>
                      <a:endParaRPr lang="en-US" altLang="ja-JP" sz="1000" dirty="0">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latin typeface="ＭＳ 明朝" panose="02020609040205080304" pitchFamily="17" charset="-128"/>
                          <a:ea typeface="ＭＳ 明朝" panose="02020609040205080304" pitchFamily="17" charset="-128"/>
                        </a:rPr>
                        <a:t>実施内容</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7442578"/>
                  </a:ext>
                </a:extLst>
              </a:tr>
              <a:tr h="540000">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特定健診受診率の向上</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健診機会の確保</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平日受診が難しい方への対策として、集団健診では土日健診の実施や、女性の日、男性の日等限定の日を作るとともに、会場を</a:t>
                      </a:r>
                      <a:r>
                        <a:rPr lang="en-US" altLang="ja-JP" sz="1000" dirty="0">
                          <a:solidFill>
                            <a:schemeClr val="tx1"/>
                          </a:solidFill>
                          <a:latin typeface="ＭＳ 明朝" panose="02020609040205080304" pitchFamily="17" charset="-128"/>
                          <a:ea typeface="ＭＳ 明朝" panose="02020609040205080304" pitchFamily="17" charset="-128"/>
                        </a:rPr>
                        <a:t>2</a:t>
                      </a:r>
                      <a:r>
                        <a:rPr lang="ja-JP" altLang="en-US" sz="1000" dirty="0">
                          <a:solidFill>
                            <a:schemeClr val="tx1"/>
                          </a:solidFill>
                          <a:latin typeface="ＭＳ 明朝" panose="02020609040205080304" pitchFamily="17" charset="-128"/>
                          <a:ea typeface="ＭＳ 明朝" panose="02020609040205080304" pitchFamily="17" charset="-128"/>
                        </a:rPr>
                        <a:t>カ所で実施することで、受診機会を確保した。また、各種がん健診等を同時に行い、</a:t>
                      </a:r>
                      <a:endParaRPr lang="en-US" altLang="ja-JP" sz="1000"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受診しやすい環境整備に努めた。</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人間ドックの助成についても積極的に情報発信し、</a:t>
                      </a:r>
                      <a:endParaRPr lang="en-US" altLang="ja-JP" sz="1000"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受診機会の拡充を図った。</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489741149"/>
                  </a:ext>
                </a:extLst>
              </a:tr>
              <a:tr h="540000">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受診勧奨の充実</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特定健診を忘れていた方、知らなかった方への対策として、広報、ホームページ、国保の手引き配布等により健診情報を発信した。また、国保加入手続きの際、健診の案内チラシを配布し、健診に関する周知を行った。また、高齢受給者証発送時、保険証一斉発送時、高額療養費案内はがきの発送時には、封筒やはがきに受診勧奨に関する文言を入れ、様々な場面で受診勧奨の機会を作った。</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420543701"/>
                  </a:ext>
                </a:extLst>
              </a:tr>
              <a:tr h="540000">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特定健診受診率の向上</a:t>
                      </a:r>
                      <a:endParaRPr lang="zh-TW"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zh-TW" altLang="en-US" sz="1000" dirty="0">
                          <a:latin typeface="ＭＳ 明朝" panose="02020609040205080304" pitchFamily="17" charset="-128"/>
                          <a:ea typeface="ＭＳ 明朝" panose="02020609040205080304" pitchFamily="17" charset="-128"/>
                        </a:rPr>
                        <a:t>未受診者対策</a:t>
                      </a:r>
                      <a:endParaRPr lang="ja-JP" altLang="en-US" sz="1000" dirty="0">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altLang="en-US" sz="1000" dirty="0">
                          <a:latin typeface="ＭＳ 明朝" panose="02020609040205080304" pitchFamily="17" charset="-128"/>
                          <a:ea typeface="ＭＳ 明朝" panose="02020609040205080304" pitchFamily="17" charset="-128"/>
                        </a:rPr>
                        <a:t>人口知能</a:t>
                      </a:r>
                      <a:r>
                        <a:rPr lang="en-US" altLang="ja-JP" sz="1000" dirty="0">
                          <a:latin typeface="ＭＳ 明朝" panose="02020609040205080304" pitchFamily="17" charset="-128"/>
                          <a:ea typeface="ＭＳ 明朝" panose="02020609040205080304" pitchFamily="17" charset="-128"/>
                        </a:rPr>
                        <a:t>(AI)</a:t>
                      </a:r>
                      <a:r>
                        <a:rPr lang="ja-JP" altLang="en-US" sz="1000" dirty="0">
                          <a:latin typeface="ＭＳ 明朝" panose="02020609040205080304" pitchFamily="17" charset="-128"/>
                          <a:ea typeface="ＭＳ 明朝" panose="02020609040205080304" pitchFamily="17" charset="-128"/>
                        </a:rPr>
                        <a:t>を活用した受診勧奨システムを活用し、対象者の行動分析に基づく効果的な勧奨資材を用いて、年に</a:t>
                      </a:r>
                      <a:r>
                        <a:rPr lang="en-US" altLang="ja-JP" sz="1000" dirty="0">
                          <a:latin typeface="ＭＳ 明朝" panose="02020609040205080304" pitchFamily="17" charset="-128"/>
                          <a:ea typeface="ＭＳ 明朝" panose="02020609040205080304" pitchFamily="17" charset="-128"/>
                        </a:rPr>
                        <a:t>2</a:t>
                      </a:r>
                      <a:r>
                        <a:rPr lang="ja-JP" altLang="en-US" sz="1000" dirty="0">
                          <a:latin typeface="ＭＳ 明朝" panose="02020609040205080304" pitchFamily="17" charset="-128"/>
                          <a:ea typeface="ＭＳ 明朝" panose="02020609040205080304" pitchFamily="17" charset="-128"/>
                        </a:rPr>
                        <a:t>～</a:t>
                      </a:r>
                      <a:r>
                        <a:rPr lang="en-US" altLang="ja-JP" sz="1000" dirty="0">
                          <a:latin typeface="ＭＳ 明朝" panose="02020609040205080304" pitchFamily="17" charset="-128"/>
                          <a:ea typeface="ＭＳ 明朝" panose="02020609040205080304" pitchFamily="17" charset="-128"/>
                        </a:rPr>
                        <a:t>3</a:t>
                      </a:r>
                      <a:r>
                        <a:rPr lang="ja-JP" altLang="en-US" sz="1000" dirty="0">
                          <a:latin typeface="ＭＳ 明朝" panose="02020609040205080304" pitchFamily="17" charset="-128"/>
                          <a:ea typeface="ＭＳ 明朝" panose="02020609040205080304" pitchFamily="17" charset="-128"/>
                        </a:rPr>
                        <a:t>回受診行動の見込まれる時期に受診勧奨を行った。</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7830841"/>
                  </a:ext>
                </a:extLst>
              </a:tr>
            </a:tbl>
          </a:graphicData>
        </a:graphic>
      </p:graphicFrame>
      <p:sp>
        <p:nvSpPr>
          <p:cNvPr id="6" name="テキスト ボックス 5">
            <a:extLst>
              <a:ext uri="{FF2B5EF4-FFF2-40B4-BE49-F238E27FC236}">
                <a16:creationId xmlns:a16="http://schemas.microsoft.com/office/drawing/2014/main" id="{3C909EC2-0AF8-1E25-4E04-1E2B0F2ACBA9}"/>
              </a:ext>
            </a:extLst>
          </p:cNvPr>
          <p:cNvSpPr txBox="1">
            <a:spLocks noChangeAspect="1"/>
          </p:cNvSpPr>
          <p:nvPr/>
        </p:nvSpPr>
        <p:spPr>
          <a:xfrm>
            <a:off x="165099" y="734648"/>
            <a:ext cx="6238800" cy="307358"/>
          </a:xfrm>
          <a:prstGeom prst="rect">
            <a:avLst/>
          </a:prstGeom>
          <a:noFill/>
          <a:ln>
            <a:noFill/>
          </a:ln>
        </p:spPr>
        <p:txBody>
          <a:bodyPr wrap="square" lIns="0" rIns="0" rtlCol="0">
            <a:noAutofit/>
          </a:bodyPr>
          <a:lstStyle/>
          <a:p>
            <a:pPr indent="1588" algn="just">
              <a:lnSpc>
                <a:spcPct val="150000"/>
              </a:lnSpc>
            </a:pPr>
            <a:r>
              <a:rPr lang="ja-JP" altLang="en-US" sz="1200" dirty="0">
                <a:latin typeface="ＭＳ 明朝" panose="02020609040205080304" pitchFamily="17" charset="-128"/>
                <a:ea typeface="ＭＳ 明朝" panose="02020609040205080304" pitchFamily="17" charset="-128"/>
              </a:rPr>
              <a:t>　以下は、特定健康診査及び特定保健指導に係る、これまでの主な取り組みを示したものです。</a:t>
            </a:r>
            <a:endParaRPr lang="en-US" altLang="ja-JP"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0209672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a:spLocks noChangeAspect="1"/>
          </p:cNvSpPr>
          <p:nvPr/>
        </p:nvSpPr>
        <p:spPr>
          <a:xfrm>
            <a:off x="170434" y="321105"/>
            <a:ext cx="6238800" cy="522259"/>
          </a:xfrm>
          <a:prstGeom prst="rect">
            <a:avLst/>
          </a:prstGeom>
          <a:noFill/>
          <a:ln>
            <a:noFill/>
          </a:ln>
        </p:spPr>
        <p:txBody>
          <a:bodyPr wrap="square" lIns="0" rIns="90000" rtlCol="0">
            <a:spAutoFit/>
          </a:bodyPr>
          <a:lstStyle/>
          <a:p>
            <a:pPr indent="1501" algn="just">
              <a:lnSpc>
                <a:spcPct val="125000"/>
              </a:lnSpc>
            </a:pPr>
            <a:r>
              <a:rPr lang="ja-JP" altLang="en-US" sz="1200" dirty="0">
                <a:latin typeface="ＭＳ 明朝" panose="02020609040205080304" pitchFamily="17" charset="-128"/>
                <a:ea typeface="ＭＳ 明朝" panose="02020609040205080304" pitchFamily="17" charset="-128"/>
              </a:rPr>
              <a:t>　以下は、平成</a:t>
            </a:r>
            <a:r>
              <a:rPr lang="en-US" altLang="ja-JP" sz="1200" dirty="0">
                <a:latin typeface="ＭＳ 明朝" panose="02020609040205080304" pitchFamily="17" charset="-128"/>
                <a:ea typeface="ＭＳ 明朝" panose="02020609040205080304" pitchFamily="17" charset="-128"/>
              </a:rPr>
              <a:t>30</a:t>
            </a:r>
            <a:r>
              <a:rPr lang="ja-JP" altLang="en-US" sz="1200" dirty="0">
                <a:latin typeface="ＭＳ 明朝" panose="02020609040205080304" pitchFamily="17" charset="-128"/>
                <a:ea typeface="ＭＳ 明朝" panose="02020609040205080304" pitchFamily="17" charset="-128"/>
              </a:rPr>
              <a:t>年度から令和</a:t>
            </a:r>
            <a:r>
              <a:rPr lang="en-US" altLang="ja-JP" sz="1200" dirty="0">
                <a:latin typeface="ＭＳ 明朝" panose="02020609040205080304" pitchFamily="17" charset="-128"/>
                <a:ea typeface="ＭＳ 明朝" panose="02020609040205080304" pitchFamily="17" charset="-128"/>
              </a:rPr>
              <a:t>5</a:t>
            </a:r>
            <a:r>
              <a:rPr lang="ja-JP" altLang="en-US" sz="1200" dirty="0">
                <a:latin typeface="ＭＳ 明朝" panose="02020609040205080304" pitchFamily="17" charset="-128"/>
                <a:ea typeface="ＭＳ 明朝" panose="02020609040205080304" pitchFamily="17" charset="-128"/>
              </a:rPr>
              <a:t>年度における、特定健康診査の受診状況を示したものです。</a:t>
            </a:r>
            <a:endParaRPr lang="ja-JP" altLang="ja-JP" sz="1200" dirty="0">
              <a:latin typeface="ＭＳ 明朝" panose="02020609040205080304" pitchFamily="17" charset="-128"/>
              <a:ea typeface="ＭＳ 明朝" panose="02020609040205080304" pitchFamily="17" charset="-128"/>
            </a:endParaRPr>
          </a:p>
        </p:txBody>
      </p:sp>
      <p:sp>
        <p:nvSpPr>
          <p:cNvPr id="14" name="タイトル_小_1_3_1"/>
          <p:cNvSpPr txBox="1">
            <a:spLocks noChangeAspect="1"/>
          </p:cNvSpPr>
          <p:nvPr/>
        </p:nvSpPr>
        <p:spPr>
          <a:xfrm>
            <a:off x="165100" y="3032696"/>
            <a:ext cx="2160207"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t>特定健康診査受診率及び目標値</a:t>
            </a:r>
            <a:endParaRPr lang="en-US" altLang="ja-JP" dirty="0"/>
          </a:p>
        </p:txBody>
      </p:sp>
      <p:sp>
        <p:nvSpPr>
          <p:cNvPr id="17" name="注釈文章 9"/>
          <p:cNvSpPr txBox="1">
            <a:spLocks noChangeAspect="1"/>
          </p:cNvSpPr>
          <p:nvPr/>
        </p:nvSpPr>
        <p:spPr>
          <a:xfrm>
            <a:off x="170434" y="2524026"/>
            <a:ext cx="6242400" cy="338554"/>
          </a:xfrm>
          <a:prstGeom prst="rect">
            <a:avLst/>
          </a:prstGeom>
          <a:noFill/>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特定健康診査対象者数、特定健康診査受診者数、特定健康診査受診率は法定報告値。</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特定健康診査受診率</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特定健康診査対象者に対する特定健康診査受診者数の割合。</a:t>
            </a:r>
          </a:p>
        </p:txBody>
      </p:sp>
      <p:sp>
        <p:nvSpPr>
          <p:cNvPr id="18" name="注釈文章 9"/>
          <p:cNvSpPr txBox="1">
            <a:spLocks noChangeAspect="1"/>
          </p:cNvSpPr>
          <p:nvPr/>
        </p:nvSpPr>
        <p:spPr>
          <a:xfrm>
            <a:off x="170434" y="5827224"/>
            <a:ext cx="6242400" cy="338554"/>
          </a:xfrm>
          <a:prstGeom prst="rect">
            <a:avLst/>
          </a:prstGeom>
          <a:noFill/>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特定健康診査対象者数、特定健康診査受診者数、特定健康診査受診率は法定報告値。</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特定健康診査受診率</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特定健康診査対象者に対する特定健康診査受診者数の割合。</a:t>
            </a:r>
          </a:p>
        </p:txBody>
      </p:sp>
      <p:sp>
        <p:nvSpPr>
          <p:cNvPr id="19" name="テキスト ボックス 18"/>
          <p:cNvSpPr txBox="1">
            <a:spLocks noChangeAspect="1"/>
          </p:cNvSpPr>
          <p:nvPr/>
        </p:nvSpPr>
        <p:spPr>
          <a:xfrm>
            <a:off x="50800" y="-4613"/>
            <a:ext cx="5782833" cy="338554"/>
          </a:xfrm>
          <a:prstGeom prst="rect">
            <a:avLst/>
          </a:prstGeom>
          <a:noFill/>
          <a:ln>
            <a:noFill/>
          </a:ln>
        </p:spPr>
        <p:txBody>
          <a:bodyPr wrap="square" lIns="0" rIns="90000" rtlCol="0" anchor="ctr" anchorCtr="0">
            <a:spAutoFit/>
          </a:bodyPr>
          <a:lstStyle/>
          <a:p>
            <a:r>
              <a:rPr lang="en-US" altLang="ja-JP" sz="1600" b="1" dirty="0">
                <a:latin typeface="ＭＳ 明朝" panose="02020609040205080304" pitchFamily="17" charset="-128"/>
                <a:ea typeface="ＭＳ 明朝" panose="02020609040205080304" pitchFamily="17" charset="-128"/>
              </a:rPr>
              <a:t>2.</a:t>
            </a:r>
            <a:r>
              <a:rPr lang="ja-JP" altLang="en-US" sz="1600" b="1" dirty="0">
                <a:latin typeface="ＭＳ 明朝" panose="02020609040205080304" pitchFamily="17" charset="-128"/>
                <a:ea typeface="ＭＳ 明朝" panose="02020609040205080304" pitchFamily="17" charset="-128"/>
              </a:rPr>
              <a:t>特定健康診査の受診状況</a:t>
            </a:r>
            <a:endParaRPr lang="ja-JP" altLang="ja-JP" sz="1600" dirty="0">
              <a:latin typeface="ＭＳ 明朝" panose="02020609040205080304" pitchFamily="17" charset="-128"/>
              <a:ea typeface="ＭＳ 明朝" panose="02020609040205080304" pitchFamily="17" charset="-128"/>
            </a:endParaRPr>
          </a:p>
        </p:txBody>
      </p:sp>
      <p:sp>
        <p:nvSpPr>
          <p:cNvPr id="3" name="スライド番号プレースホルダー 2">
            <a:extLst>
              <a:ext uri="{FF2B5EF4-FFF2-40B4-BE49-F238E27FC236}">
                <a16:creationId xmlns:a16="http://schemas.microsoft.com/office/drawing/2014/main" id="{CDA08B8F-1354-48EF-C69D-D72608C5F2AB}"/>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latin typeface="ＭＳ 明朝" panose="02020609040205080304" pitchFamily="17" charset="-128"/>
                <a:ea typeface="ＭＳ 明朝" panose="02020609040205080304" pitchFamily="17" charset="-128"/>
              </a:rPr>
              <a:pPr/>
              <a:t>61</a:t>
            </a:fld>
            <a:endParaRPr lang="ja-JP" altLang="en-US" sz="1000" dirty="0">
              <a:latin typeface="ＭＳ 明朝" panose="02020609040205080304" pitchFamily="17" charset="-128"/>
              <a:ea typeface="ＭＳ 明朝" panose="02020609040205080304" pitchFamily="17" charset="-128"/>
            </a:endParaRPr>
          </a:p>
        </p:txBody>
      </p:sp>
      <p:sp>
        <p:nvSpPr>
          <p:cNvPr id="4" name="タイトル_小_1_3_1">
            <a:extLst>
              <a:ext uri="{FF2B5EF4-FFF2-40B4-BE49-F238E27FC236}">
                <a16:creationId xmlns:a16="http://schemas.microsoft.com/office/drawing/2014/main" id="{781BB20D-FD07-4F2F-B595-F241D50DFD01}"/>
              </a:ext>
            </a:extLst>
          </p:cNvPr>
          <p:cNvSpPr txBox="1">
            <a:spLocks noChangeAspect="1"/>
          </p:cNvSpPr>
          <p:nvPr/>
        </p:nvSpPr>
        <p:spPr>
          <a:xfrm>
            <a:off x="165100" y="867017"/>
            <a:ext cx="4340291"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t>特定健康診査受診率及び目標値</a:t>
            </a:r>
            <a:r>
              <a:rPr lang="en-US" altLang="ja-JP" dirty="0"/>
              <a:t>(</a:t>
            </a:r>
            <a:r>
              <a:rPr lang="en-US" altLang="ja-JP" sz="1000" dirty="0"/>
              <a:t>※</a:t>
            </a:r>
            <a:r>
              <a:rPr lang="ja-JP" altLang="en-US" sz="1000" dirty="0">
                <a:latin typeface="ＭＳ 明朝" panose="02020609040205080304" pitchFamily="17" charset="-128"/>
                <a:ea typeface="ＭＳ 明朝" panose="02020609040205080304" pitchFamily="17" charset="-128"/>
              </a:rPr>
              <a:t>令和</a:t>
            </a:r>
            <a:r>
              <a:rPr lang="en-US" altLang="ja-JP" sz="1000" dirty="0">
                <a:latin typeface="ＭＳ 明朝" panose="02020609040205080304" pitchFamily="17" charset="-128"/>
                <a:ea typeface="ＭＳ 明朝" panose="02020609040205080304" pitchFamily="17" charset="-128"/>
              </a:rPr>
              <a:t>5</a:t>
            </a:r>
            <a:r>
              <a:rPr lang="ja-JP" altLang="en-US" sz="1000" dirty="0">
                <a:latin typeface="ＭＳ 明朝" panose="02020609040205080304" pitchFamily="17" charset="-128"/>
                <a:ea typeface="ＭＳ 明朝" panose="02020609040205080304" pitchFamily="17" charset="-128"/>
              </a:rPr>
              <a:t>年度は未確定のため未記載</a:t>
            </a:r>
            <a:r>
              <a:rPr lang="en-US" altLang="ja-JP" sz="1000" dirty="0">
                <a:latin typeface="ＭＳ 明朝" panose="02020609040205080304" pitchFamily="17" charset="-128"/>
                <a:ea typeface="ＭＳ 明朝" panose="02020609040205080304" pitchFamily="17" charset="-128"/>
              </a:rPr>
              <a:t>)</a:t>
            </a:r>
            <a:endParaRPr lang="en-US" altLang="ja-JP" sz="1000" dirty="0"/>
          </a:p>
        </p:txBody>
      </p:sp>
      <p:pic>
        <p:nvPicPr>
          <p:cNvPr id="8" name="図 7">
            <a:extLst>
              <a:ext uri="{FF2B5EF4-FFF2-40B4-BE49-F238E27FC236}">
                <a16:creationId xmlns:a16="http://schemas.microsoft.com/office/drawing/2014/main" id="{FD553177-AA56-77F1-116D-0B607EFF7959}"/>
              </a:ext>
            </a:extLst>
          </p:cNvPr>
          <p:cNvPicPr>
            <a:picLocks noChangeAspect="1"/>
          </p:cNvPicPr>
          <p:nvPr/>
        </p:nvPicPr>
        <p:blipFill>
          <a:blip r:embed="rId3"/>
          <a:stretch>
            <a:fillRect/>
          </a:stretch>
        </p:blipFill>
        <p:spPr>
          <a:xfrm>
            <a:off x="165100" y="1167669"/>
            <a:ext cx="4928302" cy="1362505"/>
          </a:xfrm>
          <a:prstGeom prst="rect">
            <a:avLst/>
          </a:prstGeom>
        </p:spPr>
      </p:pic>
      <p:pic>
        <p:nvPicPr>
          <p:cNvPr id="2" name="図 1">
            <a:extLst>
              <a:ext uri="{FF2B5EF4-FFF2-40B4-BE49-F238E27FC236}">
                <a16:creationId xmlns:a16="http://schemas.microsoft.com/office/drawing/2014/main" id="{7955C222-CFC9-475B-BAAE-7ABD9C13FAAB}"/>
              </a:ext>
            </a:extLst>
          </p:cNvPr>
          <p:cNvPicPr>
            <a:picLocks noChangeAspect="1"/>
          </p:cNvPicPr>
          <p:nvPr/>
        </p:nvPicPr>
        <p:blipFill>
          <a:blip r:embed="rId4"/>
          <a:stretch>
            <a:fillRect/>
          </a:stretch>
        </p:blipFill>
        <p:spPr>
          <a:xfrm>
            <a:off x="165100" y="3304077"/>
            <a:ext cx="6219450" cy="2527453"/>
          </a:xfrm>
          <a:prstGeom prst="rect">
            <a:avLst/>
          </a:prstGeom>
        </p:spPr>
      </p:pic>
    </p:spTree>
    <p:extLst>
      <p:ext uri="{BB962C8B-B14F-4D97-AF65-F5344CB8AC3E}">
        <p14:creationId xmlns:p14="http://schemas.microsoft.com/office/powerpoint/2010/main" val="25156778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注釈文章 18"/>
          <p:cNvSpPr txBox="1">
            <a:spLocks noChangeAspect="1"/>
          </p:cNvSpPr>
          <p:nvPr/>
        </p:nvSpPr>
        <p:spPr>
          <a:xfrm>
            <a:off x="165100" y="2100039"/>
            <a:ext cx="5782833" cy="215444"/>
          </a:xfrm>
          <a:prstGeom prst="rect">
            <a:avLst/>
          </a:prstGeom>
          <a:noFill/>
          <a:ln>
            <a:noFill/>
          </a:ln>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27" name="注釈文章 9"/>
          <p:cNvSpPr txBox="1">
            <a:spLocks noChangeAspect="1"/>
          </p:cNvSpPr>
          <p:nvPr/>
        </p:nvSpPr>
        <p:spPr>
          <a:xfrm>
            <a:off x="165100" y="5318173"/>
            <a:ext cx="5782833" cy="216256"/>
          </a:xfrm>
          <a:prstGeom prst="rect">
            <a:avLst/>
          </a:prstGeom>
          <a:noFill/>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28" name="注釈文章 9"/>
          <p:cNvSpPr txBox="1">
            <a:spLocks noChangeAspect="1"/>
          </p:cNvSpPr>
          <p:nvPr/>
        </p:nvSpPr>
        <p:spPr>
          <a:xfrm>
            <a:off x="170434" y="7892349"/>
            <a:ext cx="5782833" cy="215444"/>
          </a:xfrm>
          <a:prstGeom prst="rect">
            <a:avLst/>
          </a:prstGeom>
          <a:noFill/>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健診･医療･介護データからみる地域の健康課題</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17" name="Rectangle 5"/>
          <p:cNvSpPr>
            <a:spLocks noChangeAspect="1" noChangeArrowheads="1"/>
          </p:cNvSpPr>
          <p:nvPr/>
        </p:nvSpPr>
        <p:spPr bwMode="auto">
          <a:xfrm>
            <a:off x="165100" y="2713927"/>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特定健康診査受</a:t>
            </a:r>
            <a:r>
              <a:rPr lang="ja-JP" altLang="en-US" sz="1200">
                <a:latin typeface="ＭＳ 明朝" panose="02020609040205080304" pitchFamily="17" charset="-128"/>
                <a:ea typeface="ＭＳ 明朝" panose="02020609040205080304" pitchFamily="17" charset="-128"/>
                <a:cs typeface="ＭＳ Ｐゴシック" pitchFamily="50" charset="-128"/>
              </a:rPr>
              <a:t>診率</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年度</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10" name="Rectangle 5"/>
          <p:cNvSpPr>
            <a:spLocks noChangeAspect="1" noChangeArrowheads="1"/>
          </p:cNvSpPr>
          <p:nvPr/>
        </p:nvSpPr>
        <p:spPr bwMode="auto">
          <a:xfrm>
            <a:off x="3384550" y="5786779"/>
            <a:ext cx="3396333" cy="26161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en-US" altLang="ja-JP" sz="1100" dirty="0">
                <a:latin typeface="ＭＳ 明朝" panose="02020609040205080304" pitchFamily="17" charset="-128"/>
                <a:ea typeface="ＭＳ 明朝" panose="02020609040205080304" pitchFamily="17" charset="-128"/>
                <a:cs typeface="ＭＳ Ｐゴシック" pitchFamily="50" charset="-128"/>
              </a:rPr>
              <a:t>(</a:t>
            </a:r>
            <a:r>
              <a:rPr lang="ja-JP" altLang="en-US" sz="1100" dirty="0">
                <a:latin typeface="ＭＳ 明朝" panose="02020609040205080304" pitchFamily="17" charset="-128"/>
                <a:ea typeface="ＭＳ 明朝" panose="02020609040205080304" pitchFamily="17" charset="-128"/>
                <a:cs typeface="ＭＳ Ｐゴシック" pitchFamily="50" charset="-128"/>
              </a:rPr>
              <a:t>女性</a:t>
            </a:r>
            <a:r>
              <a:rPr lang="en-US" altLang="ja-JP" sz="1100" dirty="0">
                <a:latin typeface="ＭＳ 明朝" panose="02020609040205080304" pitchFamily="17" charset="-128"/>
                <a:ea typeface="ＭＳ 明朝" panose="02020609040205080304" pitchFamily="17" charset="-128"/>
                <a:cs typeface="ＭＳ Ｐゴシック" pitchFamily="50" charset="-128"/>
              </a:rPr>
              <a:t>)</a:t>
            </a:r>
            <a:r>
              <a:rPr lang="ja-JP" altLang="en-US" sz="1100" dirty="0">
                <a:latin typeface="ＭＳ 明朝" panose="02020609040205080304" pitchFamily="17" charset="-128"/>
                <a:ea typeface="ＭＳ 明朝" panose="02020609040205080304" pitchFamily="17" charset="-128"/>
                <a:cs typeface="ＭＳ Ｐゴシック" pitchFamily="50" charset="-128"/>
              </a:rPr>
              <a:t>年齢別特定健康診査受</a:t>
            </a:r>
            <a:r>
              <a:rPr lang="ja-JP" altLang="en-US" sz="1100">
                <a:latin typeface="ＭＳ 明朝" panose="02020609040205080304" pitchFamily="17" charset="-128"/>
                <a:ea typeface="ＭＳ 明朝" panose="02020609040205080304" pitchFamily="17" charset="-128"/>
                <a:cs typeface="ＭＳ Ｐゴシック" pitchFamily="50" charset="-128"/>
              </a:rPr>
              <a:t>診率</a:t>
            </a:r>
            <a:r>
              <a:rPr lang="en-US" altLang="ja-JP" sz="1100" dirty="0">
                <a:latin typeface="ＭＳ 明朝" panose="02020609040205080304" pitchFamily="17" charset="-128"/>
                <a:ea typeface="ＭＳ 明朝" panose="02020609040205080304" pitchFamily="17" charset="-128"/>
                <a:cs typeface="ＭＳ Ｐゴシック" pitchFamily="50" charset="-128"/>
              </a:rPr>
              <a:t>(</a:t>
            </a:r>
            <a:r>
              <a:rPr lang="ja-JP" altLang="en-US" sz="1100">
                <a:latin typeface="ＭＳ 明朝" panose="02020609040205080304" pitchFamily="17" charset="-128"/>
                <a:ea typeface="ＭＳ 明朝" panose="02020609040205080304" pitchFamily="17" charset="-128"/>
                <a:cs typeface="ＭＳ Ｐゴシック" pitchFamily="50" charset="-128"/>
              </a:rPr>
              <a:t>令和</a:t>
            </a:r>
            <a:r>
              <a:rPr lang="en-US" altLang="ja-JP" sz="1100" dirty="0">
                <a:latin typeface="ＭＳ 明朝" panose="02020609040205080304" pitchFamily="17" charset="-128"/>
                <a:ea typeface="ＭＳ 明朝" panose="02020609040205080304" pitchFamily="17" charset="-128"/>
                <a:cs typeface="ＭＳ Ｐゴシック" pitchFamily="50" charset="-128"/>
              </a:rPr>
              <a:t>4</a:t>
            </a:r>
            <a:r>
              <a:rPr lang="ja-JP" altLang="en-US" sz="1100">
                <a:latin typeface="ＭＳ 明朝" panose="02020609040205080304" pitchFamily="17" charset="-128"/>
                <a:ea typeface="ＭＳ 明朝" panose="02020609040205080304" pitchFamily="17" charset="-128"/>
                <a:cs typeface="ＭＳ Ｐゴシック" pitchFamily="50" charset="-128"/>
              </a:rPr>
              <a:t>年度</a:t>
            </a:r>
            <a:r>
              <a:rPr lang="en-US" altLang="ja-JP" sz="1100" dirty="0">
                <a:latin typeface="ＭＳ 明朝" panose="02020609040205080304" pitchFamily="17" charset="-128"/>
                <a:ea typeface="ＭＳ 明朝" panose="02020609040205080304" pitchFamily="17" charset="-128"/>
                <a:cs typeface="ＭＳ Ｐゴシック" pitchFamily="50" charset="-128"/>
              </a:rPr>
              <a:t>)</a:t>
            </a:r>
          </a:p>
        </p:txBody>
      </p:sp>
      <p:sp>
        <p:nvSpPr>
          <p:cNvPr id="12" name="Rectangle 5"/>
          <p:cNvSpPr>
            <a:spLocks noChangeAspect="1" noChangeArrowheads="1"/>
          </p:cNvSpPr>
          <p:nvPr/>
        </p:nvSpPr>
        <p:spPr bwMode="auto">
          <a:xfrm>
            <a:off x="165100" y="872653"/>
            <a:ext cx="5783475" cy="276999"/>
          </a:xfrm>
          <a:prstGeom prst="rect">
            <a:avLst/>
          </a:prstGeom>
          <a:noFill/>
          <a:ln w="9525">
            <a:noFill/>
            <a:miter lim="800000"/>
            <a:headEnd/>
            <a:tailEnd/>
          </a:ln>
          <a:effectLst/>
        </p:spPr>
        <p:txBody>
          <a:bodyPr vert="horz" wrap="square" lIns="0" tIns="45720" rIns="3600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特定健康診査受</a:t>
            </a:r>
            <a:r>
              <a:rPr lang="ja-JP" altLang="en-US" sz="1200">
                <a:latin typeface="ＭＳ 明朝" panose="02020609040205080304" pitchFamily="17" charset="-128"/>
                <a:ea typeface="ＭＳ 明朝" panose="02020609040205080304" pitchFamily="17" charset="-128"/>
                <a:cs typeface="ＭＳ Ｐゴシック" pitchFamily="50" charset="-128"/>
              </a:rPr>
              <a:t>診率</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年度</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13" name="タイトル 1">
            <a:extLst>
              <a:ext uri="{FF2B5EF4-FFF2-40B4-BE49-F238E27FC236}">
                <a16:creationId xmlns:a16="http://schemas.microsoft.com/office/drawing/2014/main" id="{E233BAE0-9D54-4259-AFD3-E16658177C64}"/>
              </a:ext>
            </a:extLst>
          </p:cNvPr>
          <p:cNvSpPr txBox="1">
            <a:spLocks noChangeAspect="1"/>
          </p:cNvSpPr>
          <p:nvPr/>
        </p:nvSpPr>
        <p:spPr>
          <a:xfrm>
            <a:off x="165100" y="190500"/>
            <a:ext cx="6238800" cy="589195"/>
          </a:xfrm>
          <a:prstGeom prst="rect">
            <a:avLst/>
          </a:prstGeom>
          <a:ln>
            <a:noFill/>
          </a:ln>
        </p:spPr>
        <p:txBody>
          <a:bodyPr vert="horz" lIns="0" tIns="45720" rIns="90000" bIns="45720" rtlCol="0" anchor="t">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mj-cs"/>
              </a:rPr>
              <a:t>　</a:t>
            </a:r>
            <a:r>
              <a:rPr lang="ja-JP" altLang="en-US" sz="1200" dirty="0">
                <a:latin typeface="ＭＳ 明朝" panose="02020609040205080304" pitchFamily="17" charset="-128"/>
                <a:ea typeface="ＭＳ 明朝" panose="02020609040205080304" pitchFamily="17" charset="-128"/>
              </a:rPr>
              <a:t>国保データベース</a:t>
            </a:r>
            <a:r>
              <a:rPr lang="en-US" altLang="ja-JP" sz="1200" dirty="0">
                <a:latin typeface="ＭＳ 明朝" panose="02020609040205080304" pitchFamily="17" charset="-128"/>
                <a:ea typeface="ＭＳ 明朝" panose="02020609040205080304" pitchFamily="17" charset="-128"/>
              </a:rPr>
              <a:t>(KDB)</a:t>
            </a:r>
            <a:r>
              <a:rPr lang="ja-JP" altLang="en-US" sz="1200" dirty="0">
                <a:latin typeface="ＭＳ 明朝" panose="02020609040205080304" pitchFamily="17" charset="-128"/>
                <a:ea typeface="ＭＳ 明朝" panose="02020609040205080304" pitchFamily="17" charset="-128"/>
              </a:rPr>
              <a:t>システムより集計した、</a:t>
            </a:r>
            <a:r>
              <a:rPr lang="ja-JP" altLang="en-US" sz="1200" dirty="0">
                <a:latin typeface="ＭＳ 明朝" panose="02020609040205080304" pitchFamily="17" charset="-128"/>
                <a:ea typeface="ＭＳ 明朝" panose="02020609040205080304" pitchFamily="17" charset="-128"/>
                <a:cs typeface="+mj-cs"/>
              </a:rPr>
              <a:t>令和</a:t>
            </a:r>
            <a:r>
              <a:rPr lang="en-US" altLang="ja-JP" sz="1200" dirty="0">
                <a:latin typeface="ＭＳ 明朝" panose="02020609040205080304" pitchFamily="17" charset="-128"/>
                <a:ea typeface="ＭＳ 明朝" panose="02020609040205080304" pitchFamily="17" charset="-128"/>
                <a:cs typeface="+mj-cs"/>
              </a:rPr>
              <a:t>4</a:t>
            </a:r>
            <a:r>
              <a:rPr lang="ja-JP" altLang="en-US" sz="1200" dirty="0">
                <a:latin typeface="ＭＳ 明朝" panose="02020609040205080304" pitchFamily="17" charset="-128"/>
                <a:ea typeface="ＭＳ 明朝" panose="02020609040205080304" pitchFamily="17" charset="-128"/>
                <a:cs typeface="+mj-cs"/>
              </a:rPr>
              <a:t>年度における、</a:t>
            </a:r>
            <a:r>
              <a:rPr lang="ja-JP" altLang="en-US" sz="1200" dirty="0">
                <a:latin typeface="ＭＳ 明朝" panose="02020609040205080304" pitchFamily="17" charset="-128"/>
                <a:ea typeface="ＭＳ 明朝" panose="02020609040205080304" pitchFamily="17" charset="-128"/>
              </a:rPr>
              <a:t>特定健康診査の受診率は以下のとおりです</a:t>
            </a:r>
            <a:r>
              <a:rPr lang="ja-JP" altLang="en-US" sz="1200" dirty="0">
                <a:latin typeface="ＭＳ 明朝"/>
                <a:ea typeface="ＭＳ 明朝"/>
                <a:cs typeface="Times New Roman" pitchFamily="18" charset="0"/>
              </a:rPr>
              <a:t>。</a:t>
            </a:r>
            <a:endParaRPr kumimoji="1" lang="ja-JP" altLang="ja-JP"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mj-cs"/>
            </a:endParaRPr>
          </a:p>
        </p:txBody>
      </p:sp>
      <p:sp>
        <p:nvSpPr>
          <p:cNvPr id="14" name="Rectangle 5">
            <a:extLst>
              <a:ext uri="{FF2B5EF4-FFF2-40B4-BE49-F238E27FC236}">
                <a16:creationId xmlns:a16="http://schemas.microsoft.com/office/drawing/2014/main" id="{4589605E-EE58-484C-87D8-C5F7F7289FFC}"/>
              </a:ext>
            </a:extLst>
          </p:cNvPr>
          <p:cNvSpPr>
            <a:spLocks noChangeAspect="1" noChangeArrowheads="1"/>
          </p:cNvSpPr>
          <p:nvPr/>
        </p:nvSpPr>
        <p:spPr bwMode="auto">
          <a:xfrm>
            <a:off x="167557" y="5800571"/>
            <a:ext cx="3396333" cy="26161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en-US" altLang="ja-JP" sz="1100" dirty="0">
                <a:latin typeface="ＭＳ 明朝" panose="02020609040205080304" pitchFamily="17" charset="-128"/>
                <a:ea typeface="ＭＳ 明朝" panose="02020609040205080304" pitchFamily="17" charset="-128"/>
                <a:cs typeface="ＭＳ Ｐゴシック" pitchFamily="50" charset="-128"/>
              </a:rPr>
              <a:t>(</a:t>
            </a:r>
            <a:r>
              <a:rPr lang="ja-JP" altLang="en-US" sz="1100" dirty="0">
                <a:latin typeface="ＭＳ 明朝" panose="02020609040205080304" pitchFamily="17" charset="-128"/>
                <a:ea typeface="ＭＳ 明朝" panose="02020609040205080304" pitchFamily="17" charset="-128"/>
                <a:cs typeface="ＭＳ Ｐゴシック" pitchFamily="50" charset="-128"/>
              </a:rPr>
              <a:t>男性</a:t>
            </a:r>
            <a:r>
              <a:rPr lang="en-US" altLang="ja-JP" sz="1100" dirty="0">
                <a:latin typeface="ＭＳ 明朝" panose="02020609040205080304" pitchFamily="17" charset="-128"/>
                <a:ea typeface="ＭＳ 明朝" panose="02020609040205080304" pitchFamily="17" charset="-128"/>
                <a:cs typeface="ＭＳ Ｐゴシック" pitchFamily="50" charset="-128"/>
              </a:rPr>
              <a:t>)</a:t>
            </a:r>
            <a:r>
              <a:rPr lang="ja-JP" altLang="en-US" sz="1100" dirty="0">
                <a:latin typeface="ＭＳ 明朝" panose="02020609040205080304" pitchFamily="17" charset="-128"/>
                <a:ea typeface="ＭＳ 明朝" panose="02020609040205080304" pitchFamily="17" charset="-128"/>
                <a:cs typeface="ＭＳ Ｐゴシック" pitchFamily="50" charset="-128"/>
              </a:rPr>
              <a:t>年齢別特定健康診査受</a:t>
            </a:r>
            <a:r>
              <a:rPr lang="ja-JP" altLang="en-US" sz="1100">
                <a:latin typeface="ＭＳ 明朝" panose="02020609040205080304" pitchFamily="17" charset="-128"/>
                <a:ea typeface="ＭＳ 明朝" panose="02020609040205080304" pitchFamily="17" charset="-128"/>
                <a:cs typeface="ＭＳ Ｐゴシック" pitchFamily="50" charset="-128"/>
              </a:rPr>
              <a:t>診率</a:t>
            </a:r>
            <a:r>
              <a:rPr lang="en-US" altLang="ja-JP" sz="1100" dirty="0">
                <a:latin typeface="ＭＳ 明朝" panose="02020609040205080304" pitchFamily="17" charset="-128"/>
                <a:ea typeface="ＭＳ 明朝" panose="02020609040205080304" pitchFamily="17" charset="-128"/>
                <a:cs typeface="ＭＳ Ｐゴシック" pitchFamily="50" charset="-128"/>
              </a:rPr>
              <a:t>(</a:t>
            </a:r>
            <a:r>
              <a:rPr lang="ja-JP" altLang="en-US" sz="1100">
                <a:latin typeface="ＭＳ 明朝" panose="02020609040205080304" pitchFamily="17" charset="-128"/>
                <a:ea typeface="ＭＳ 明朝" panose="02020609040205080304" pitchFamily="17" charset="-128"/>
                <a:cs typeface="ＭＳ Ｐゴシック" pitchFamily="50" charset="-128"/>
              </a:rPr>
              <a:t>令和</a:t>
            </a:r>
            <a:r>
              <a:rPr lang="en-US" altLang="ja-JP" sz="1100" dirty="0">
                <a:latin typeface="ＭＳ 明朝" panose="02020609040205080304" pitchFamily="17" charset="-128"/>
                <a:ea typeface="ＭＳ 明朝" panose="02020609040205080304" pitchFamily="17" charset="-128"/>
                <a:cs typeface="ＭＳ Ｐゴシック" pitchFamily="50" charset="-128"/>
              </a:rPr>
              <a:t>4</a:t>
            </a:r>
            <a:r>
              <a:rPr lang="ja-JP" altLang="en-US" sz="1100">
                <a:latin typeface="ＭＳ 明朝" panose="02020609040205080304" pitchFamily="17" charset="-128"/>
                <a:ea typeface="ＭＳ 明朝" panose="02020609040205080304" pitchFamily="17" charset="-128"/>
                <a:cs typeface="ＭＳ Ｐゴシック" pitchFamily="50" charset="-128"/>
              </a:rPr>
              <a:t>年度</a:t>
            </a:r>
            <a:r>
              <a:rPr lang="en-US" altLang="ja-JP" sz="1100" dirty="0">
                <a:latin typeface="ＭＳ 明朝" panose="02020609040205080304" pitchFamily="17" charset="-128"/>
                <a:ea typeface="ＭＳ 明朝" panose="02020609040205080304" pitchFamily="17" charset="-128"/>
                <a:cs typeface="ＭＳ Ｐゴシック" pitchFamily="50" charset="-128"/>
              </a:rPr>
              <a:t>)</a:t>
            </a:r>
          </a:p>
        </p:txBody>
      </p:sp>
      <p:pic>
        <p:nvPicPr>
          <p:cNvPr id="5" name="table141">
            <a:extLst>
              <a:ext uri="{FF2B5EF4-FFF2-40B4-BE49-F238E27FC236}">
                <a16:creationId xmlns:a16="http://schemas.microsoft.com/office/drawing/2014/main" id="{E91906E0-0788-4D0A-804F-8B601FE28E3D}"/>
              </a:ext>
            </a:extLst>
          </p:cNvPr>
          <p:cNvPicPr>
            <a:picLocks/>
          </p:cNvPicPr>
          <p:nvPr/>
        </p:nvPicPr>
        <p:blipFill>
          <a:blip r:embed="rId2"/>
          <a:stretch>
            <a:fillRect/>
          </a:stretch>
        </p:blipFill>
        <p:spPr>
          <a:xfrm>
            <a:off x="165100" y="6057900"/>
            <a:ext cx="2984500" cy="1803400"/>
          </a:xfrm>
          <a:prstGeom prst="rect">
            <a:avLst/>
          </a:prstGeom>
        </p:spPr>
      </p:pic>
      <p:pic>
        <p:nvPicPr>
          <p:cNvPr id="6" name="table142">
            <a:extLst>
              <a:ext uri="{FF2B5EF4-FFF2-40B4-BE49-F238E27FC236}">
                <a16:creationId xmlns:a16="http://schemas.microsoft.com/office/drawing/2014/main" id="{9B4225F6-D190-4EB4-AEB4-1013A2A74352}"/>
              </a:ext>
            </a:extLst>
          </p:cNvPr>
          <p:cNvPicPr>
            <a:picLocks/>
          </p:cNvPicPr>
          <p:nvPr/>
        </p:nvPicPr>
        <p:blipFill>
          <a:blip r:embed="rId3"/>
          <a:stretch>
            <a:fillRect/>
          </a:stretch>
        </p:blipFill>
        <p:spPr>
          <a:xfrm>
            <a:off x="3384550" y="6057900"/>
            <a:ext cx="2984500" cy="1803400"/>
          </a:xfrm>
          <a:prstGeom prst="rect">
            <a:avLst/>
          </a:prstGeom>
        </p:spPr>
      </p:pic>
      <p:pic>
        <p:nvPicPr>
          <p:cNvPr id="7" name="図 6">
            <a:extLst>
              <a:ext uri="{FF2B5EF4-FFF2-40B4-BE49-F238E27FC236}">
                <a16:creationId xmlns:a16="http://schemas.microsoft.com/office/drawing/2014/main" id="{81DC6B29-168D-4ECC-8F46-035B7F60465A}"/>
              </a:ext>
            </a:extLst>
          </p:cNvPr>
          <p:cNvPicPr>
            <a:picLocks noChangeAspect="1"/>
          </p:cNvPicPr>
          <p:nvPr/>
        </p:nvPicPr>
        <p:blipFill>
          <a:blip r:embed="rId4"/>
          <a:stretch>
            <a:fillRect/>
          </a:stretch>
        </p:blipFill>
        <p:spPr>
          <a:xfrm>
            <a:off x="165100" y="1143001"/>
            <a:ext cx="1744917" cy="952657"/>
          </a:xfrm>
          <a:prstGeom prst="rect">
            <a:avLst/>
          </a:prstGeom>
        </p:spPr>
      </p:pic>
      <p:pic>
        <p:nvPicPr>
          <p:cNvPr id="8" name="図 7">
            <a:extLst>
              <a:ext uri="{FF2B5EF4-FFF2-40B4-BE49-F238E27FC236}">
                <a16:creationId xmlns:a16="http://schemas.microsoft.com/office/drawing/2014/main" id="{195B0737-DBE3-4D65-8694-17DB01BB13A0}"/>
              </a:ext>
            </a:extLst>
          </p:cNvPr>
          <p:cNvPicPr>
            <a:picLocks noChangeAspect="1"/>
          </p:cNvPicPr>
          <p:nvPr/>
        </p:nvPicPr>
        <p:blipFill>
          <a:blip r:embed="rId5"/>
          <a:stretch>
            <a:fillRect/>
          </a:stretch>
        </p:blipFill>
        <p:spPr>
          <a:xfrm>
            <a:off x="165100" y="2984500"/>
            <a:ext cx="2934808" cy="2349500"/>
          </a:xfrm>
          <a:prstGeom prst="rect">
            <a:avLst/>
          </a:prstGeom>
        </p:spPr>
      </p:pic>
      <p:sp>
        <p:nvSpPr>
          <p:cNvPr id="19" name="スライド番号プレースホルダー 5">
            <a:extLst>
              <a:ext uri="{FF2B5EF4-FFF2-40B4-BE49-F238E27FC236}">
                <a16:creationId xmlns:a16="http://schemas.microsoft.com/office/drawing/2014/main" id="{646F28E2-2D3E-4B79-9297-C01BB296DE42}"/>
              </a:ext>
            </a:extLst>
          </p:cNvPr>
          <p:cNvSpPr>
            <a:spLocks noGrp="1"/>
          </p:cNvSpPr>
          <p:nvPr>
            <p:ph type="sldNum" sz="quarter" idx="4"/>
          </p:nvPr>
        </p:nvSpPr>
        <p:spPr>
          <a:xfrm>
            <a:off x="2484067" y="8820472"/>
            <a:ext cx="1512041" cy="485775"/>
          </a:xfrm>
          <a:prstGeom prst="rect">
            <a:avLst/>
          </a:prstGeom>
        </p:spPr>
        <p:txBody>
          <a:bodyPr anchor="ctr"/>
          <a:lstStyle>
            <a:defPPr>
              <a:defRPr lang="ja-JP"/>
            </a:defPPr>
            <a:lvl1pPr marL="0" algn="ctr" defTabSz="914400" rtl="0" eaLnBrk="1" latinLnBrk="0" hangingPunct="1">
              <a:defRPr kumimoji="1" sz="800" kern="1200">
                <a:solidFill>
                  <a:srgbClr val="898989"/>
                </a:solidFill>
                <a:latin typeface="ＭＳ 明朝" panose="02020609040205080304" pitchFamily="17" charset="-128"/>
                <a:ea typeface="ＭＳ 明朝" panose="02020609040205080304" pitchFamily="17"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z="1000" smtClean="0"/>
              <a:pPr/>
              <a:t>62</a:t>
            </a:fld>
            <a:endParaRPr lang="ja-JP" altLang="en-US" sz="1000" dirty="0"/>
          </a:p>
        </p:txBody>
      </p:sp>
    </p:spTree>
    <p:extLst>
      <p:ext uri="{BB962C8B-B14F-4D97-AF65-F5344CB8AC3E}">
        <p14:creationId xmlns:p14="http://schemas.microsoft.com/office/powerpoint/2010/main" val="34168988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a:spLocks noChangeAspect="1"/>
          </p:cNvSpPr>
          <p:nvPr/>
        </p:nvSpPr>
        <p:spPr>
          <a:xfrm>
            <a:off x="165100" y="5349265"/>
            <a:ext cx="6238800" cy="713643"/>
          </a:xfrm>
          <a:prstGeom prst="rect">
            <a:avLst/>
          </a:prstGeom>
          <a:noFill/>
          <a:ln>
            <a:noFill/>
          </a:ln>
        </p:spPr>
        <p:txBody>
          <a:bodyPr wrap="square" lIns="0" rIns="90000" rtlCol="0">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男女別の特定健康診査の受診率をみると、男性の令和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年度受診率</a:t>
            </a:r>
            <a:r>
              <a:rPr lang="en-US" altLang="ja-JP" sz="1200" dirty="0">
                <a:latin typeface="ＭＳ 明朝" panose="02020609040205080304" pitchFamily="17" charset="-128"/>
                <a:ea typeface="ＭＳ 明朝" panose="02020609040205080304" pitchFamily="17" charset="-128"/>
                <a:cs typeface="Times New Roman" pitchFamily="18" charset="0"/>
              </a:rPr>
              <a:t>32.7%</a:t>
            </a:r>
            <a:r>
              <a:rPr lang="ja-JP" altLang="en-US" sz="1200" dirty="0">
                <a:latin typeface="ＭＳ 明朝" panose="02020609040205080304" pitchFamily="17" charset="-128"/>
                <a:ea typeface="ＭＳ 明朝" panose="02020609040205080304" pitchFamily="17" charset="-128"/>
                <a:cs typeface="Times New Roman" pitchFamily="18" charset="0"/>
              </a:rPr>
              <a:t>は平成</a:t>
            </a:r>
            <a:r>
              <a:rPr lang="en-US" altLang="ja-JP" sz="1200" dirty="0">
                <a:latin typeface="ＭＳ 明朝" panose="02020609040205080304" pitchFamily="17" charset="-128"/>
                <a:ea typeface="ＭＳ 明朝" panose="02020609040205080304" pitchFamily="17" charset="-128"/>
                <a:cs typeface="Times New Roman" pitchFamily="18" charset="0"/>
              </a:rPr>
              <a:t>30</a:t>
            </a:r>
            <a:r>
              <a:rPr lang="ja-JP" altLang="en-US" sz="1200" dirty="0">
                <a:latin typeface="ＭＳ 明朝" panose="02020609040205080304" pitchFamily="17" charset="-128"/>
                <a:ea typeface="ＭＳ 明朝" panose="02020609040205080304" pitchFamily="17" charset="-128"/>
                <a:cs typeface="Times New Roman" pitchFamily="18" charset="0"/>
              </a:rPr>
              <a:t>年度</a:t>
            </a:r>
            <a:r>
              <a:rPr lang="en-US" altLang="ja-JP" sz="1200" dirty="0">
                <a:latin typeface="ＭＳ 明朝" panose="02020609040205080304" pitchFamily="17" charset="-128"/>
                <a:ea typeface="ＭＳ 明朝" panose="02020609040205080304" pitchFamily="17" charset="-128"/>
                <a:cs typeface="Times New Roman" pitchFamily="18" charset="0"/>
              </a:rPr>
              <a:t>34.0%</a:t>
            </a:r>
            <a:r>
              <a:rPr lang="ja-JP" altLang="en-US" sz="1200" dirty="0">
                <a:latin typeface="ＭＳ 明朝" panose="02020609040205080304" pitchFamily="17" charset="-128"/>
                <a:ea typeface="ＭＳ 明朝" panose="02020609040205080304" pitchFamily="17" charset="-128"/>
                <a:cs typeface="Times New Roman" pitchFamily="18" charset="0"/>
              </a:rPr>
              <a:t>より</a:t>
            </a:r>
            <a:r>
              <a:rPr lang="en-US" altLang="ja-JP" sz="1200" dirty="0">
                <a:latin typeface="ＭＳ 明朝" panose="02020609040205080304" pitchFamily="17" charset="-128"/>
                <a:ea typeface="ＭＳ 明朝" panose="02020609040205080304" pitchFamily="17" charset="-128"/>
                <a:cs typeface="Times New Roman" pitchFamily="18" charset="0"/>
              </a:rPr>
              <a:t>1.3</a:t>
            </a:r>
            <a:r>
              <a:rPr lang="ja-JP" altLang="en-US" sz="1200" dirty="0">
                <a:latin typeface="ＭＳ 明朝" panose="02020609040205080304" pitchFamily="17" charset="-128"/>
                <a:ea typeface="ＭＳ 明朝" panose="02020609040205080304" pitchFamily="17" charset="-128"/>
                <a:cs typeface="Times New Roman" pitchFamily="18" charset="0"/>
              </a:rPr>
              <a:t>ポイント減少しており、女性の令和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年度受診率</a:t>
            </a:r>
            <a:r>
              <a:rPr lang="en-US" altLang="ja-JP" sz="1200" dirty="0">
                <a:latin typeface="ＭＳ 明朝" panose="02020609040205080304" pitchFamily="17" charset="-128"/>
                <a:ea typeface="ＭＳ 明朝" panose="02020609040205080304" pitchFamily="17" charset="-128"/>
                <a:cs typeface="Times New Roman" pitchFamily="18" charset="0"/>
              </a:rPr>
              <a:t>41.1%</a:t>
            </a:r>
            <a:r>
              <a:rPr lang="ja-JP" altLang="en-US" sz="1200" dirty="0">
                <a:latin typeface="ＭＳ 明朝" panose="02020609040205080304" pitchFamily="17" charset="-128"/>
                <a:ea typeface="ＭＳ 明朝" panose="02020609040205080304" pitchFamily="17" charset="-128"/>
                <a:cs typeface="Times New Roman" pitchFamily="18" charset="0"/>
              </a:rPr>
              <a:t>は平成</a:t>
            </a:r>
            <a:r>
              <a:rPr lang="en-US" altLang="ja-JP" sz="1200" dirty="0">
                <a:latin typeface="ＭＳ 明朝" panose="02020609040205080304" pitchFamily="17" charset="-128"/>
                <a:ea typeface="ＭＳ 明朝" panose="02020609040205080304" pitchFamily="17" charset="-128"/>
                <a:cs typeface="Times New Roman" pitchFamily="18" charset="0"/>
              </a:rPr>
              <a:t>30</a:t>
            </a:r>
            <a:r>
              <a:rPr lang="ja-JP" altLang="en-US" sz="1200" dirty="0">
                <a:latin typeface="ＭＳ 明朝" panose="02020609040205080304" pitchFamily="17" charset="-128"/>
                <a:ea typeface="ＭＳ 明朝" panose="02020609040205080304" pitchFamily="17" charset="-128"/>
                <a:cs typeface="Times New Roman" pitchFamily="18" charset="0"/>
              </a:rPr>
              <a:t>年度</a:t>
            </a:r>
            <a:r>
              <a:rPr lang="en-US" altLang="ja-JP" sz="1200" dirty="0">
                <a:latin typeface="ＭＳ 明朝" panose="02020609040205080304" pitchFamily="17" charset="-128"/>
                <a:ea typeface="ＭＳ 明朝" panose="02020609040205080304" pitchFamily="17" charset="-128"/>
                <a:cs typeface="Times New Roman" pitchFamily="18" charset="0"/>
              </a:rPr>
              <a:t>44.1%</a:t>
            </a:r>
            <a:r>
              <a:rPr lang="ja-JP" altLang="en-US" sz="1200" dirty="0">
                <a:latin typeface="ＭＳ 明朝" panose="02020609040205080304" pitchFamily="17" charset="-128"/>
                <a:ea typeface="ＭＳ 明朝" panose="02020609040205080304" pitchFamily="17" charset="-128"/>
                <a:cs typeface="Times New Roman" pitchFamily="18" charset="0"/>
              </a:rPr>
              <a:t>より</a:t>
            </a:r>
            <a:r>
              <a:rPr lang="en-US" altLang="ja-JP" sz="1200" dirty="0">
                <a:latin typeface="ＭＳ 明朝" panose="02020609040205080304" pitchFamily="17" charset="-128"/>
                <a:ea typeface="ＭＳ 明朝" panose="02020609040205080304" pitchFamily="17" charset="-128"/>
                <a:cs typeface="Times New Roman" pitchFamily="18" charset="0"/>
              </a:rPr>
              <a:t>3.0</a:t>
            </a:r>
            <a:r>
              <a:rPr lang="ja-JP" altLang="en-US" sz="1200" dirty="0">
                <a:latin typeface="ＭＳ 明朝" panose="02020609040205080304" pitchFamily="17" charset="-128"/>
                <a:ea typeface="ＭＳ 明朝" panose="02020609040205080304" pitchFamily="17" charset="-128"/>
                <a:cs typeface="Times New Roman" pitchFamily="18" charset="0"/>
              </a:rPr>
              <a:t>ポイント減少しています。</a:t>
            </a: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13" name="テキスト ボックス 12"/>
          <p:cNvSpPr txBox="1">
            <a:spLocks noChangeAspect="1"/>
          </p:cNvSpPr>
          <p:nvPr/>
        </p:nvSpPr>
        <p:spPr>
          <a:xfrm>
            <a:off x="165100" y="213232"/>
            <a:ext cx="6238800" cy="774117"/>
          </a:xfrm>
          <a:prstGeom prst="rect">
            <a:avLst/>
          </a:prstGeom>
          <a:noFill/>
          <a:ln>
            <a:noFill/>
          </a:ln>
        </p:spPr>
        <p:txBody>
          <a:bodyPr wrap="square" lIns="0" rIns="90000" rtlCol="0">
            <a:noAutofit/>
          </a:bodyPr>
          <a:lstStyle/>
          <a:p>
            <a:pPr indent="-90488" algn="just">
              <a:lnSpc>
                <a:spcPct val="125000"/>
              </a:lnSpc>
              <a:spcBef>
                <a:spcPct val="0"/>
              </a:spcBef>
              <a:tabLst>
                <a:tab pos="0" algn="l"/>
              </a:tabLst>
              <a:defRPr/>
            </a:pPr>
            <a:r>
              <a:rPr lang="ja-JP" altLang="en-US" sz="1200" dirty="0">
                <a:latin typeface="ＭＳ 明朝" panose="02020609040205080304" pitchFamily="17" charset="-128"/>
                <a:ea typeface="ＭＳ 明朝" panose="02020609040205080304" pitchFamily="17" charset="-128"/>
                <a:cs typeface="Times New Roman" pitchFamily="18" charset="0"/>
              </a:rPr>
              <a:t>　以下は、本町の</a:t>
            </a:r>
            <a:r>
              <a:rPr kumimoji="0" lang="ja-JP" altLang="en-US" sz="1200" kern="0" dirty="0">
                <a:solidFill>
                  <a:prstClr val="black"/>
                </a:solidFill>
                <a:latin typeface="ＭＳ 明朝" panose="02020609040205080304" pitchFamily="17" charset="-128"/>
                <a:ea typeface="ＭＳ 明朝" panose="02020609040205080304" pitchFamily="17" charset="-128"/>
              </a:rPr>
              <a:t>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年度から令和</a:t>
            </a:r>
            <a:r>
              <a:rPr kumimoji="0" lang="en-US" altLang="ja-JP" sz="1200" kern="0" dirty="0">
                <a:solidFill>
                  <a:prstClr val="black"/>
                </a:solidFill>
                <a:latin typeface="ＭＳ 明朝" panose="02020609040205080304" pitchFamily="17" charset="-128"/>
                <a:ea typeface="ＭＳ 明朝" panose="02020609040205080304" pitchFamily="17" charset="-128"/>
              </a:rPr>
              <a:t>4</a:t>
            </a:r>
            <a:r>
              <a:rPr kumimoji="0" lang="ja-JP" altLang="en-US" sz="1200" kern="0" dirty="0">
                <a:solidFill>
                  <a:prstClr val="black"/>
                </a:solidFill>
                <a:latin typeface="ＭＳ 明朝" panose="02020609040205080304" pitchFamily="17" charset="-128"/>
                <a:ea typeface="ＭＳ 明朝" panose="02020609040205080304" pitchFamily="17" charset="-128"/>
              </a:rPr>
              <a:t>年度における、</a:t>
            </a:r>
            <a:r>
              <a:rPr kumimoji="0" lang="en-US" altLang="ja-JP" sz="1200" kern="0" dirty="0">
                <a:solidFill>
                  <a:prstClr val="black"/>
                </a:solidFill>
                <a:latin typeface="ＭＳ 明朝" panose="02020609040205080304" pitchFamily="17" charset="-128"/>
                <a:ea typeface="ＭＳ 明朝" panose="02020609040205080304" pitchFamily="17" charset="-128"/>
              </a:rPr>
              <a:t>40</a:t>
            </a:r>
            <a:r>
              <a:rPr kumimoji="0" lang="ja-JP" altLang="en-US" sz="1200" kern="0" dirty="0">
                <a:solidFill>
                  <a:prstClr val="black"/>
                </a:solidFill>
                <a:latin typeface="ＭＳ 明朝" panose="02020609040205080304" pitchFamily="17" charset="-128"/>
                <a:ea typeface="ＭＳ 明朝" panose="02020609040205080304" pitchFamily="17" charset="-128"/>
              </a:rPr>
              <a:t>歳から</a:t>
            </a:r>
            <a:r>
              <a:rPr kumimoji="0" lang="en-US" altLang="ja-JP" sz="1200" kern="0" dirty="0">
                <a:solidFill>
                  <a:prstClr val="black"/>
                </a:solidFill>
                <a:latin typeface="ＭＳ 明朝" panose="02020609040205080304" pitchFamily="17" charset="-128"/>
                <a:ea typeface="ＭＳ 明朝" panose="02020609040205080304" pitchFamily="17" charset="-128"/>
              </a:rPr>
              <a:t>74</a:t>
            </a:r>
            <a:r>
              <a:rPr kumimoji="0" lang="ja-JP" altLang="en-US" sz="1200" kern="0" dirty="0">
                <a:solidFill>
                  <a:prstClr val="black"/>
                </a:solidFill>
                <a:latin typeface="ＭＳ 明朝" panose="02020609040205080304" pitchFamily="17" charset="-128"/>
                <a:ea typeface="ＭＳ 明朝" panose="02020609040205080304" pitchFamily="17" charset="-128"/>
              </a:rPr>
              <a:t>歳の特定健康診査受診率を年度別に示したものです。令和</a:t>
            </a:r>
            <a:r>
              <a:rPr kumimoji="0" lang="en-US" altLang="ja-JP" sz="1200" kern="0" dirty="0">
                <a:solidFill>
                  <a:prstClr val="black"/>
                </a:solidFill>
                <a:latin typeface="ＭＳ 明朝" panose="02020609040205080304" pitchFamily="17" charset="-128"/>
                <a:ea typeface="ＭＳ 明朝" panose="02020609040205080304" pitchFamily="17" charset="-128"/>
              </a:rPr>
              <a:t>4</a:t>
            </a:r>
            <a:r>
              <a:rPr kumimoji="0" lang="ja-JP" altLang="en-US" sz="1200" kern="0" dirty="0">
                <a:solidFill>
                  <a:prstClr val="black"/>
                </a:solidFill>
                <a:latin typeface="ＭＳ 明朝" panose="02020609040205080304" pitchFamily="17" charset="-128"/>
                <a:ea typeface="ＭＳ 明朝" panose="02020609040205080304" pitchFamily="17" charset="-128"/>
              </a:rPr>
              <a:t>年度の特定健康診査受診率</a:t>
            </a:r>
            <a:r>
              <a:rPr kumimoji="0" lang="en-US" altLang="ja-JP" sz="1200" kern="0" dirty="0">
                <a:solidFill>
                  <a:prstClr val="black"/>
                </a:solidFill>
                <a:latin typeface="ＭＳ 明朝" panose="02020609040205080304" pitchFamily="17" charset="-128"/>
                <a:ea typeface="ＭＳ 明朝" panose="02020609040205080304" pitchFamily="17" charset="-128"/>
              </a:rPr>
              <a:t>36.9%</a:t>
            </a:r>
            <a:r>
              <a:rPr kumimoji="0" lang="ja-JP" altLang="en-US" sz="1200" kern="0" dirty="0">
                <a:solidFill>
                  <a:prstClr val="black"/>
                </a:solidFill>
                <a:latin typeface="ＭＳ 明朝" panose="02020609040205080304" pitchFamily="17" charset="-128"/>
                <a:ea typeface="ＭＳ 明朝" panose="02020609040205080304" pitchFamily="17" charset="-128"/>
              </a:rPr>
              <a:t>は平成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a:t>
            </a:r>
            <a:r>
              <a:rPr kumimoji="0" lang="en-US" altLang="ja-JP" sz="1200" kern="0" dirty="0">
                <a:solidFill>
                  <a:prstClr val="black"/>
                </a:solidFill>
                <a:latin typeface="ＭＳ 明朝" panose="02020609040205080304" pitchFamily="17" charset="-128"/>
                <a:ea typeface="ＭＳ 明朝" panose="02020609040205080304" pitchFamily="17" charset="-128"/>
              </a:rPr>
              <a:t>39.0%</a:t>
            </a:r>
            <a:r>
              <a:rPr kumimoji="0" lang="ja-JP" altLang="en-US" sz="1200" kern="0" dirty="0">
                <a:solidFill>
                  <a:prstClr val="black"/>
                </a:solidFill>
                <a:latin typeface="ＭＳ 明朝" panose="02020609040205080304" pitchFamily="17" charset="-128"/>
                <a:ea typeface="ＭＳ 明朝" panose="02020609040205080304" pitchFamily="17" charset="-128"/>
              </a:rPr>
              <a:t>より</a:t>
            </a:r>
            <a:r>
              <a:rPr kumimoji="0" lang="en-US" altLang="ja-JP" sz="1200" kern="0" dirty="0">
                <a:solidFill>
                  <a:prstClr val="black"/>
                </a:solidFill>
                <a:latin typeface="ＭＳ 明朝" panose="02020609040205080304" pitchFamily="17" charset="-128"/>
                <a:ea typeface="ＭＳ 明朝" panose="02020609040205080304" pitchFamily="17" charset="-128"/>
              </a:rPr>
              <a:t>2.1</a:t>
            </a:r>
            <a:r>
              <a:rPr kumimoji="0" lang="ja-JP" altLang="en-US" sz="1200" kern="0" dirty="0">
                <a:solidFill>
                  <a:prstClr val="black"/>
                </a:solidFill>
                <a:latin typeface="ＭＳ 明朝" panose="02020609040205080304" pitchFamily="17" charset="-128"/>
                <a:ea typeface="ＭＳ 明朝" panose="02020609040205080304" pitchFamily="17" charset="-128"/>
              </a:rPr>
              <a:t>ポイント減少しています。</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p:txBody>
      </p:sp>
      <p:sp>
        <p:nvSpPr>
          <p:cNvPr id="12" name="テキスト ボックス 11"/>
          <p:cNvSpPr txBox="1">
            <a:spLocks noChangeAspect="1"/>
          </p:cNvSpPr>
          <p:nvPr/>
        </p:nvSpPr>
        <p:spPr>
          <a:xfrm>
            <a:off x="165100" y="1071244"/>
            <a:ext cx="6294377"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年度別 特定健康診査受診率</a:t>
            </a:r>
          </a:p>
        </p:txBody>
      </p:sp>
      <p:sp>
        <p:nvSpPr>
          <p:cNvPr id="21" name="テキスト ボックス 20"/>
          <p:cNvSpPr txBox="1">
            <a:spLocks noChangeAspect="1"/>
          </p:cNvSpPr>
          <p:nvPr/>
        </p:nvSpPr>
        <p:spPr>
          <a:xfrm>
            <a:off x="165100" y="2843808"/>
            <a:ext cx="6294377" cy="276999"/>
          </a:xfrm>
          <a:prstGeom prst="rect">
            <a:avLst/>
          </a:prstGeom>
          <a:noFill/>
          <a:ln>
            <a:noFill/>
          </a:ln>
        </p:spPr>
        <p:txBody>
          <a:bodyPr wrap="square" lIns="0" rIns="0" rtlCol="0">
            <a:spAutoFit/>
          </a:bodyPr>
          <a:lstStyle/>
          <a:p>
            <a:pPr>
              <a:spcBef>
                <a:spcPct val="0"/>
              </a:spcBef>
              <a:defRPr/>
            </a:pPr>
            <a:r>
              <a:rPr lang="ja-JP" altLang="en-US" sz="1200" dirty="0">
                <a:latin typeface="ＭＳ 明朝" panose="02020609040205080304" pitchFamily="17" charset="-128"/>
                <a:ea typeface="ＭＳ 明朝" panose="02020609040205080304" pitchFamily="17" charset="-128"/>
              </a:rPr>
              <a:t>年度別 特定健康診査受診率</a:t>
            </a:r>
            <a:endParaRPr lang="en-US" altLang="ja-JP" sz="1200" dirty="0">
              <a:latin typeface="ＭＳ 明朝" panose="02020609040205080304" pitchFamily="17" charset="-128"/>
              <a:ea typeface="ＭＳ 明朝" panose="02020609040205080304" pitchFamily="17" charset="-128"/>
            </a:endParaRPr>
          </a:p>
        </p:txBody>
      </p:sp>
      <p:sp>
        <p:nvSpPr>
          <p:cNvPr id="22" name="注釈文章 18"/>
          <p:cNvSpPr txBox="1">
            <a:spLocks noChangeAspect="1"/>
          </p:cNvSpPr>
          <p:nvPr/>
        </p:nvSpPr>
        <p:spPr>
          <a:xfrm>
            <a:off x="170434" y="8358759"/>
            <a:ext cx="6294377" cy="223283"/>
          </a:xfrm>
          <a:prstGeom prst="rect">
            <a:avLst/>
          </a:prstGeom>
          <a:noFill/>
          <a:ln>
            <a:noFill/>
          </a:ln>
        </p:spPr>
        <p:txBody>
          <a:bodyPr wrap="square" lIns="0" rIns="0" rtlCol="0">
            <a:spAutoFit/>
          </a:bodyPr>
          <a:lstStyle/>
          <a:p>
            <a:r>
              <a:rPr lang="ja-JP" altLang="en-US" sz="800" dirty="0">
                <a:solidFill>
                  <a:prstClr val="black"/>
                </a:solidFill>
                <a:latin typeface="ＭＳ 明朝" panose="02020609040205080304" pitchFamily="17" charset="-128"/>
                <a:ea typeface="ＭＳ 明朝" panose="02020609040205080304" pitchFamily="17" charset="-128"/>
              </a:rPr>
              <a:t>出典</a:t>
            </a:r>
            <a:r>
              <a:rPr lang="en-US" altLang="ja-JP" sz="800" dirty="0">
                <a:solidFill>
                  <a:prstClr val="black"/>
                </a:solidFill>
                <a:latin typeface="ＭＳ 明朝" panose="02020609040205080304" pitchFamily="17" charset="-128"/>
                <a:ea typeface="ＭＳ 明朝" panose="02020609040205080304" pitchFamily="17" charset="-128"/>
              </a:rPr>
              <a:t>:</a:t>
            </a:r>
            <a:r>
              <a:rPr lang="ja-JP" altLang="en-US" sz="800" dirty="0">
                <a:solidFill>
                  <a:prstClr val="black"/>
                </a:solidFill>
                <a:latin typeface="ＭＳ 明朝" panose="02020609040205080304" pitchFamily="17" charset="-128"/>
                <a:ea typeface="ＭＳ 明朝" panose="02020609040205080304" pitchFamily="17" charset="-128"/>
              </a:rPr>
              <a:t>国保データベース</a:t>
            </a:r>
            <a:r>
              <a:rPr lang="en-US" altLang="ja-JP" sz="800" dirty="0">
                <a:solidFill>
                  <a:prstClr val="black"/>
                </a:solidFill>
                <a:latin typeface="ＭＳ 明朝" panose="02020609040205080304" pitchFamily="17" charset="-128"/>
                <a:ea typeface="ＭＳ 明朝" panose="02020609040205080304" pitchFamily="17" charset="-128"/>
              </a:rPr>
              <a:t>(KDB)</a:t>
            </a:r>
            <a:r>
              <a:rPr lang="ja-JP" altLang="en-US" sz="800" dirty="0">
                <a:solidFill>
                  <a:prstClr val="black"/>
                </a:solidFill>
                <a:latin typeface="ＭＳ 明朝" panose="02020609040205080304" pitchFamily="17" charset="-128"/>
                <a:ea typeface="ＭＳ 明朝" panose="02020609040205080304" pitchFamily="17" charset="-128"/>
              </a:rPr>
              <a:t>システム </a:t>
            </a:r>
            <a:r>
              <a:rPr lang="en-US" altLang="ja-JP" sz="800" dirty="0">
                <a:solidFill>
                  <a:prstClr val="black"/>
                </a:solidFill>
                <a:latin typeface="ＭＳ 明朝" panose="02020609040205080304" pitchFamily="17" charset="-128"/>
                <a:ea typeface="ＭＳ 明朝" panose="02020609040205080304" pitchFamily="17" charset="-128"/>
              </a:rPr>
              <a:t>｢</a:t>
            </a:r>
            <a:r>
              <a:rPr lang="ja-JP" altLang="en-US" sz="800" dirty="0">
                <a:solidFill>
                  <a:prstClr val="black"/>
                </a:solidFill>
                <a:latin typeface="ＭＳ 明朝" panose="02020609040205080304" pitchFamily="17" charset="-128"/>
                <a:ea typeface="ＭＳ 明朝" panose="02020609040205080304" pitchFamily="17" charset="-128"/>
              </a:rPr>
              <a:t>健診･医療･介護データからみる地域の健康課題</a:t>
            </a:r>
            <a:r>
              <a:rPr lang="en-US" altLang="ja-JP" sz="800" dirty="0">
                <a:solidFill>
                  <a:prstClr val="black"/>
                </a:solidFill>
                <a:latin typeface="ＭＳ 明朝" panose="02020609040205080304" pitchFamily="17" charset="-128"/>
                <a:ea typeface="ＭＳ 明朝" panose="02020609040205080304" pitchFamily="17" charset="-128"/>
              </a:rPr>
              <a:t>｣</a:t>
            </a:r>
            <a:endParaRPr lang="ja-JP" altLang="en-US" sz="800" dirty="0">
              <a:solidFill>
                <a:prstClr val="black"/>
              </a:solidFill>
              <a:latin typeface="ＭＳ 明朝" panose="02020609040205080304" pitchFamily="17" charset="-128"/>
              <a:ea typeface="ＭＳ 明朝" panose="02020609040205080304" pitchFamily="17" charset="-128"/>
            </a:endParaRPr>
          </a:p>
        </p:txBody>
      </p:sp>
      <p:sp>
        <p:nvSpPr>
          <p:cNvPr id="9" name="注釈文章 18"/>
          <p:cNvSpPr txBox="1">
            <a:spLocks noChangeAspect="1"/>
          </p:cNvSpPr>
          <p:nvPr/>
        </p:nvSpPr>
        <p:spPr>
          <a:xfrm>
            <a:off x="170434" y="2536726"/>
            <a:ext cx="6294377" cy="215444"/>
          </a:xfrm>
          <a:prstGeom prst="rect">
            <a:avLst/>
          </a:prstGeom>
          <a:noFill/>
          <a:ln>
            <a:noFill/>
          </a:ln>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14" name="テキスト ボックス 13"/>
          <p:cNvSpPr txBox="1">
            <a:spLocks noChangeAspect="1"/>
          </p:cNvSpPr>
          <p:nvPr/>
        </p:nvSpPr>
        <p:spPr>
          <a:xfrm>
            <a:off x="165100" y="6156176"/>
            <a:ext cx="6294377" cy="276999"/>
          </a:xfrm>
          <a:prstGeom prst="rect">
            <a:avLst/>
          </a:prstGeom>
          <a:noFill/>
          <a:ln>
            <a:noFill/>
          </a:ln>
        </p:spPr>
        <p:txBody>
          <a:bodyPr wrap="square" lIns="0" rIns="0" rtlCol="0" anchor="ctr" anchorCtr="0">
            <a:spAutoFit/>
          </a:bodyPr>
          <a:lstStyle/>
          <a:p>
            <a:pPr>
              <a:spcBef>
                <a:spcPct val="0"/>
              </a:spcBef>
              <a:defRPr/>
            </a:pPr>
            <a:r>
              <a:rPr lang="ja-JP" altLang="en-US" sz="1200" dirty="0">
                <a:latin typeface="ＭＳ 明朝" panose="02020609040205080304" pitchFamily="17" charset="-128"/>
                <a:ea typeface="ＭＳ 明朝" panose="02020609040205080304" pitchFamily="17" charset="-128"/>
              </a:rPr>
              <a:t>年度･男女別 特定健康診査受診率</a:t>
            </a:r>
            <a:endParaRPr lang="en-US" altLang="ja-JP" sz="1200" dirty="0">
              <a:latin typeface="ＭＳ 明朝" panose="02020609040205080304" pitchFamily="17" charset="-128"/>
              <a:ea typeface="ＭＳ 明朝" panose="02020609040205080304" pitchFamily="17" charset="-128"/>
            </a:endParaRPr>
          </a:p>
        </p:txBody>
      </p:sp>
      <p:sp>
        <p:nvSpPr>
          <p:cNvPr id="15" name="注釈文章 9"/>
          <p:cNvSpPr txBox="1">
            <a:spLocks noChangeAspect="1"/>
          </p:cNvSpPr>
          <p:nvPr/>
        </p:nvSpPr>
        <p:spPr>
          <a:xfrm>
            <a:off x="170434" y="5024900"/>
            <a:ext cx="6294377" cy="216256"/>
          </a:xfrm>
          <a:prstGeom prst="rect">
            <a:avLst/>
          </a:prstGeom>
          <a:noFill/>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pic>
        <p:nvPicPr>
          <p:cNvPr id="6" name="図 5">
            <a:extLst>
              <a:ext uri="{FF2B5EF4-FFF2-40B4-BE49-F238E27FC236}">
                <a16:creationId xmlns:a16="http://schemas.microsoft.com/office/drawing/2014/main" id="{7B9F12AE-92C3-4A87-ABF1-D0319D102912}"/>
              </a:ext>
            </a:extLst>
          </p:cNvPr>
          <p:cNvPicPr>
            <a:picLocks noChangeAspect="1"/>
          </p:cNvPicPr>
          <p:nvPr/>
        </p:nvPicPr>
        <p:blipFill>
          <a:blip r:embed="rId2"/>
          <a:stretch>
            <a:fillRect/>
          </a:stretch>
        </p:blipFill>
        <p:spPr>
          <a:xfrm>
            <a:off x="165101" y="1360215"/>
            <a:ext cx="3601081" cy="1181604"/>
          </a:xfrm>
          <a:prstGeom prst="rect">
            <a:avLst/>
          </a:prstGeom>
        </p:spPr>
      </p:pic>
      <p:pic>
        <p:nvPicPr>
          <p:cNvPr id="7" name="図 6">
            <a:extLst>
              <a:ext uri="{FF2B5EF4-FFF2-40B4-BE49-F238E27FC236}">
                <a16:creationId xmlns:a16="http://schemas.microsoft.com/office/drawing/2014/main" id="{30AF3690-80A3-42AA-8B22-6C9335F6CC1F}"/>
              </a:ext>
            </a:extLst>
          </p:cNvPr>
          <p:cNvPicPr>
            <a:picLocks noChangeAspect="1"/>
          </p:cNvPicPr>
          <p:nvPr/>
        </p:nvPicPr>
        <p:blipFill>
          <a:blip r:embed="rId3"/>
          <a:stretch>
            <a:fillRect/>
          </a:stretch>
        </p:blipFill>
        <p:spPr>
          <a:xfrm>
            <a:off x="165101" y="3107077"/>
            <a:ext cx="3853818" cy="1929236"/>
          </a:xfrm>
          <a:prstGeom prst="rect">
            <a:avLst/>
          </a:prstGeom>
        </p:spPr>
      </p:pic>
      <p:pic>
        <p:nvPicPr>
          <p:cNvPr id="8" name="図 7">
            <a:extLst>
              <a:ext uri="{FF2B5EF4-FFF2-40B4-BE49-F238E27FC236}">
                <a16:creationId xmlns:a16="http://schemas.microsoft.com/office/drawing/2014/main" id="{537A0A86-A4CB-45D2-944B-DC151DEA796A}"/>
              </a:ext>
            </a:extLst>
          </p:cNvPr>
          <p:cNvPicPr>
            <a:picLocks noChangeAspect="1"/>
          </p:cNvPicPr>
          <p:nvPr/>
        </p:nvPicPr>
        <p:blipFill>
          <a:blip r:embed="rId4"/>
          <a:stretch>
            <a:fillRect/>
          </a:stretch>
        </p:blipFill>
        <p:spPr>
          <a:xfrm>
            <a:off x="165100" y="6436185"/>
            <a:ext cx="3853818" cy="1930400"/>
          </a:xfrm>
          <a:prstGeom prst="rect">
            <a:avLst/>
          </a:prstGeom>
        </p:spPr>
      </p:pic>
      <p:sp>
        <p:nvSpPr>
          <p:cNvPr id="18" name="スライド番号プレースホルダー 5">
            <a:extLst>
              <a:ext uri="{FF2B5EF4-FFF2-40B4-BE49-F238E27FC236}">
                <a16:creationId xmlns:a16="http://schemas.microsoft.com/office/drawing/2014/main" id="{7F49D780-4532-4776-93C4-EB53F502CFA6}"/>
              </a:ext>
            </a:extLst>
          </p:cNvPr>
          <p:cNvSpPr>
            <a:spLocks noGrp="1"/>
          </p:cNvSpPr>
          <p:nvPr>
            <p:ph type="sldNum" sz="quarter" idx="4"/>
          </p:nvPr>
        </p:nvSpPr>
        <p:spPr>
          <a:xfrm>
            <a:off x="2484067" y="8820472"/>
            <a:ext cx="1512041" cy="485775"/>
          </a:xfrm>
          <a:prstGeom prst="rect">
            <a:avLst/>
          </a:prstGeom>
        </p:spPr>
        <p:txBody>
          <a:bodyPr anchor="ctr"/>
          <a:lstStyle>
            <a:defPPr>
              <a:defRPr lang="ja-JP"/>
            </a:defPPr>
            <a:lvl1pPr marL="0" algn="ctr" defTabSz="914400" rtl="0" eaLnBrk="1" latinLnBrk="0" hangingPunct="1">
              <a:defRPr kumimoji="1" sz="800" kern="1200">
                <a:solidFill>
                  <a:srgbClr val="898989"/>
                </a:solidFill>
                <a:latin typeface="ＭＳ 明朝" panose="02020609040205080304" pitchFamily="17" charset="-128"/>
                <a:ea typeface="ＭＳ 明朝" panose="02020609040205080304" pitchFamily="17"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z="1000" smtClean="0"/>
              <a:pPr/>
              <a:t>63</a:t>
            </a:fld>
            <a:endParaRPr lang="ja-JP" altLang="en-US" sz="1000" dirty="0"/>
          </a:p>
        </p:txBody>
      </p:sp>
    </p:spTree>
    <p:extLst>
      <p:ext uri="{BB962C8B-B14F-4D97-AF65-F5344CB8AC3E}">
        <p14:creationId xmlns:p14="http://schemas.microsoft.com/office/powerpoint/2010/main" val="2208234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a:spLocks noChangeAspect="1"/>
          </p:cNvSpPr>
          <p:nvPr/>
        </p:nvSpPr>
        <p:spPr>
          <a:xfrm>
            <a:off x="170434" y="251520"/>
            <a:ext cx="6238800" cy="522259"/>
          </a:xfrm>
          <a:prstGeom prst="rect">
            <a:avLst/>
          </a:prstGeom>
          <a:noFill/>
          <a:ln>
            <a:noFill/>
          </a:ln>
        </p:spPr>
        <p:txBody>
          <a:bodyPr wrap="square" lIns="0" rIns="90000" rtlCol="0" anchor="ctr" anchorCtr="0">
            <a:spAutoFit/>
          </a:bodyPr>
          <a:lstStyle/>
          <a:p>
            <a:pPr algn="just">
              <a:lnSpc>
                <a:spcPct val="125000"/>
              </a:lnSpc>
            </a:pPr>
            <a:r>
              <a:rPr lang="ja-JP" altLang="en-US" sz="1200" dirty="0">
                <a:latin typeface="ＭＳ 明朝" panose="02020609040205080304" pitchFamily="17" charset="-128"/>
                <a:ea typeface="ＭＳ 明朝" panose="02020609040205080304" pitchFamily="17" charset="-128"/>
              </a:rPr>
              <a:t>　以下は、平成</a:t>
            </a:r>
            <a:r>
              <a:rPr lang="en-US" altLang="ja-JP" sz="1200" dirty="0">
                <a:latin typeface="ＭＳ 明朝" panose="02020609040205080304" pitchFamily="17" charset="-128"/>
                <a:ea typeface="ＭＳ 明朝" panose="02020609040205080304" pitchFamily="17" charset="-128"/>
              </a:rPr>
              <a:t>30</a:t>
            </a:r>
            <a:r>
              <a:rPr lang="ja-JP" altLang="en-US" sz="1200" dirty="0">
                <a:latin typeface="ＭＳ 明朝" panose="02020609040205080304" pitchFamily="17" charset="-128"/>
                <a:ea typeface="ＭＳ 明朝" panose="02020609040205080304" pitchFamily="17" charset="-128"/>
              </a:rPr>
              <a:t>年度から令和</a:t>
            </a:r>
            <a:r>
              <a:rPr lang="en-US" altLang="ja-JP" sz="1200" dirty="0">
                <a:latin typeface="ＭＳ 明朝" panose="02020609040205080304" pitchFamily="17" charset="-128"/>
                <a:ea typeface="ＭＳ 明朝" panose="02020609040205080304" pitchFamily="17" charset="-128"/>
              </a:rPr>
              <a:t>5</a:t>
            </a:r>
            <a:r>
              <a:rPr lang="ja-JP" altLang="en-US" sz="1200" dirty="0">
                <a:latin typeface="ＭＳ 明朝" panose="02020609040205080304" pitchFamily="17" charset="-128"/>
                <a:ea typeface="ＭＳ 明朝" panose="02020609040205080304" pitchFamily="17" charset="-128"/>
              </a:rPr>
              <a:t>年度における、特定保健指導の実施状況を示したものです。</a:t>
            </a:r>
          </a:p>
        </p:txBody>
      </p:sp>
      <p:sp>
        <p:nvSpPr>
          <p:cNvPr id="23" name="正方形/長方形 22"/>
          <p:cNvSpPr>
            <a:spLocks noChangeAspect="1"/>
          </p:cNvSpPr>
          <p:nvPr/>
        </p:nvSpPr>
        <p:spPr>
          <a:xfrm>
            <a:off x="165100" y="1013532"/>
            <a:ext cx="4255332"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特定保健指導実施率及び目標値</a:t>
            </a:r>
            <a:r>
              <a:rPr lang="en-US" altLang="ja-JP" sz="1000" dirty="0"/>
              <a:t>(※</a:t>
            </a:r>
            <a:r>
              <a:rPr lang="ja-JP" altLang="en-US" sz="1000" dirty="0">
                <a:latin typeface="ＭＳ 明朝" panose="02020609040205080304" pitchFamily="17" charset="-128"/>
                <a:ea typeface="ＭＳ 明朝" panose="02020609040205080304" pitchFamily="17" charset="-128"/>
              </a:rPr>
              <a:t>令和</a:t>
            </a:r>
            <a:r>
              <a:rPr lang="en-US" altLang="ja-JP" sz="1000" dirty="0">
                <a:latin typeface="ＭＳ 明朝" panose="02020609040205080304" pitchFamily="17" charset="-128"/>
                <a:ea typeface="ＭＳ 明朝" panose="02020609040205080304" pitchFamily="17" charset="-128"/>
              </a:rPr>
              <a:t>5</a:t>
            </a:r>
            <a:r>
              <a:rPr lang="ja-JP" altLang="en-US" sz="1000" dirty="0">
                <a:latin typeface="ＭＳ 明朝" panose="02020609040205080304" pitchFamily="17" charset="-128"/>
                <a:ea typeface="ＭＳ 明朝" panose="02020609040205080304" pitchFamily="17" charset="-128"/>
              </a:rPr>
              <a:t>年度は未確定のため未記載</a:t>
            </a:r>
            <a:r>
              <a:rPr lang="en-US" altLang="ja-JP" sz="1000" dirty="0">
                <a:latin typeface="ＭＳ 明朝" panose="02020609040205080304" pitchFamily="17" charset="-128"/>
                <a:ea typeface="ＭＳ 明朝" panose="02020609040205080304" pitchFamily="17" charset="-128"/>
              </a:rPr>
              <a:t>)</a:t>
            </a:r>
            <a:endParaRPr lang="ja-JP" altLang="en-US" sz="1000" dirty="0">
              <a:solidFill>
                <a:schemeClr val="tx1"/>
              </a:solidFill>
              <a:latin typeface="ＭＳ 明朝" panose="02020609040205080304" pitchFamily="17" charset="-128"/>
              <a:ea typeface="ＭＳ 明朝" panose="02020609040205080304" pitchFamily="17" charset="-128"/>
            </a:endParaRPr>
          </a:p>
        </p:txBody>
      </p:sp>
      <p:sp>
        <p:nvSpPr>
          <p:cNvPr id="24" name="正方形/長方形 23"/>
          <p:cNvSpPr>
            <a:spLocks noChangeAspect="1"/>
          </p:cNvSpPr>
          <p:nvPr/>
        </p:nvSpPr>
        <p:spPr>
          <a:xfrm>
            <a:off x="170434" y="2951402"/>
            <a:ext cx="6242400" cy="463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6800" rIns="90000" bIns="46800" rtlCol="0" anchor="t">
            <a:spAutoFit/>
          </a:bodyPr>
          <a:lstStyle/>
          <a:p>
            <a:r>
              <a:rPr lang="ja-JP" altLang="en-US" sz="800" dirty="0">
                <a:solidFill>
                  <a:schemeClr val="tx1"/>
                </a:solidFill>
                <a:latin typeface="ＭＳ 明朝" panose="02020609040205080304" pitchFamily="17" charset="-128"/>
                <a:ea typeface="ＭＳ 明朝" panose="02020609040205080304" pitchFamily="17" charset="-128"/>
              </a:rPr>
              <a:t>特定保健指導対象者数、特定保健指導利用者数、特定保健指導実施者数、特定保健指導実施率は法定報告値。</a:t>
            </a: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特定保健指導実施者数</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特定保健指導を終了した人数。</a:t>
            </a: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特定保健指導実施率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特定保健指導対象者に対する特定保健指導実施者の割合。</a:t>
            </a:r>
          </a:p>
        </p:txBody>
      </p:sp>
      <p:sp>
        <p:nvSpPr>
          <p:cNvPr id="25" name="正方形/長方形 24"/>
          <p:cNvSpPr>
            <a:spLocks noChangeAspect="1"/>
          </p:cNvSpPr>
          <p:nvPr/>
        </p:nvSpPr>
        <p:spPr>
          <a:xfrm>
            <a:off x="165100" y="3678158"/>
            <a:ext cx="2160207"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特定保健指導実施率及び目標値</a:t>
            </a:r>
          </a:p>
        </p:txBody>
      </p:sp>
      <p:sp>
        <p:nvSpPr>
          <p:cNvPr id="26" name="正方形/長方形 25"/>
          <p:cNvSpPr>
            <a:spLocks noChangeAspect="1"/>
          </p:cNvSpPr>
          <p:nvPr/>
        </p:nvSpPr>
        <p:spPr>
          <a:xfrm>
            <a:off x="170434" y="6460461"/>
            <a:ext cx="6242400" cy="340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6800" rIns="90000" bIns="46800" rtlCol="0" anchor="t">
            <a:spAutoFit/>
          </a:bodyPr>
          <a:lstStyle/>
          <a:p>
            <a:r>
              <a:rPr lang="ja-JP" altLang="en-US" sz="800" dirty="0">
                <a:solidFill>
                  <a:schemeClr val="tx1"/>
                </a:solidFill>
                <a:latin typeface="ＭＳ 明朝" panose="02020609040205080304" pitchFamily="17" charset="-128"/>
                <a:ea typeface="ＭＳ 明朝" panose="02020609040205080304" pitchFamily="17" charset="-128"/>
              </a:rPr>
              <a:t>特定保健指導実施率は法定報告値。</a:t>
            </a: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特定保健指導実施率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特定保健指導対象者に対する特定保健指導終了者の割合。</a:t>
            </a:r>
          </a:p>
        </p:txBody>
      </p:sp>
      <p:sp>
        <p:nvSpPr>
          <p:cNvPr id="5" name="スライド番号プレースホルダー 4">
            <a:extLst>
              <a:ext uri="{FF2B5EF4-FFF2-40B4-BE49-F238E27FC236}">
                <a16:creationId xmlns:a16="http://schemas.microsoft.com/office/drawing/2014/main" id="{2BE11D45-C0B4-E98C-E9C0-68EDD1CEA0D7}"/>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latin typeface="ＭＳ 明朝" panose="02020609040205080304" pitchFamily="17" charset="-128"/>
                <a:ea typeface="ＭＳ 明朝" panose="02020609040205080304" pitchFamily="17" charset="-128"/>
              </a:rPr>
              <a:pPr/>
              <a:t>64</a:t>
            </a:fld>
            <a:endParaRPr lang="ja-JP" altLang="en-US" sz="1000" dirty="0">
              <a:latin typeface="ＭＳ 明朝" panose="02020609040205080304" pitchFamily="17" charset="-128"/>
              <a:ea typeface="ＭＳ 明朝" panose="02020609040205080304" pitchFamily="17" charset="-128"/>
            </a:endParaRPr>
          </a:p>
        </p:txBody>
      </p:sp>
      <p:sp>
        <p:nvSpPr>
          <p:cNvPr id="2" name="テキスト ボックス 1">
            <a:extLst>
              <a:ext uri="{FF2B5EF4-FFF2-40B4-BE49-F238E27FC236}">
                <a16:creationId xmlns:a16="http://schemas.microsoft.com/office/drawing/2014/main" id="{1E683DA6-4957-E364-E05A-1508C4A5E52E}"/>
              </a:ext>
            </a:extLst>
          </p:cNvPr>
          <p:cNvSpPr txBox="1">
            <a:spLocks noChangeAspect="1"/>
          </p:cNvSpPr>
          <p:nvPr/>
        </p:nvSpPr>
        <p:spPr>
          <a:xfrm>
            <a:off x="50800" y="-4393"/>
            <a:ext cx="5782833" cy="338554"/>
          </a:xfrm>
          <a:prstGeom prst="rect">
            <a:avLst/>
          </a:prstGeom>
          <a:noFill/>
          <a:ln>
            <a:noFill/>
          </a:ln>
        </p:spPr>
        <p:txBody>
          <a:bodyPr wrap="square" lIns="0" rIns="90000" rtlCol="0" anchor="ctr" anchorCtr="0">
            <a:spAutoFit/>
          </a:bodyPr>
          <a:lstStyle/>
          <a:p>
            <a:r>
              <a:rPr lang="en-US" altLang="ja-JP" sz="1600" b="1" dirty="0">
                <a:latin typeface="ＭＳ 明朝" panose="02020609040205080304" pitchFamily="17" charset="-128"/>
                <a:ea typeface="ＭＳ 明朝" panose="02020609040205080304" pitchFamily="17" charset="-128"/>
              </a:rPr>
              <a:t>3.</a:t>
            </a:r>
            <a:r>
              <a:rPr lang="ja-JP" altLang="en-US" sz="1600" b="1" dirty="0">
                <a:latin typeface="ＭＳ 明朝" panose="02020609040205080304" pitchFamily="17" charset="-128"/>
                <a:ea typeface="ＭＳ 明朝" panose="02020609040205080304" pitchFamily="17" charset="-128"/>
              </a:rPr>
              <a:t>特定保健指導の実施状況</a:t>
            </a:r>
            <a:endParaRPr lang="en-US" altLang="ja-JP" sz="1600" b="1" dirty="0">
              <a:latin typeface="ＭＳ 明朝" panose="02020609040205080304" pitchFamily="17" charset="-128"/>
              <a:ea typeface="ＭＳ 明朝" panose="02020609040205080304" pitchFamily="17" charset="-128"/>
            </a:endParaRPr>
          </a:p>
        </p:txBody>
      </p:sp>
      <p:pic>
        <p:nvPicPr>
          <p:cNvPr id="3" name="図 2">
            <a:extLst>
              <a:ext uri="{FF2B5EF4-FFF2-40B4-BE49-F238E27FC236}">
                <a16:creationId xmlns:a16="http://schemas.microsoft.com/office/drawing/2014/main" id="{88AB3394-D782-10CA-AA52-C69F17BDD2FB}"/>
              </a:ext>
            </a:extLst>
          </p:cNvPr>
          <p:cNvPicPr>
            <a:picLocks noChangeAspect="1"/>
          </p:cNvPicPr>
          <p:nvPr/>
        </p:nvPicPr>
        <p:blipFill>
          <a:blip r:embed="rId2"/>
          <a:stretch>
            <a:fillRect/>
          </a:stretch>
        </p:blipFill>
        <p:spPr>
          <a:xfrm>
            <a:off x="165100" y="1306048"/>
            <a:ext cx="4982370" cy="1652072"/>
          </a:xfrm>
          <a:prstGeom prst="rect">
            <a:avLst/>
          </a:prstGeom>
        </p:spPr>
      </p:pic>
      <p:pic>
        <p:nvPicPr>
          <p:cNvPr id="4" name="図 3">
            <a:extLst>
              <a:ext uri="{FF2B5EF4-FFF2-40B4-BE49-F238E27FC236}">
                <a16:creationId xmlns:a16="http://schemas.microsoft.com/office/drawing/2014/main" id="{E3409632-A9F2-4ECC-BC57-2736DD080EE0}"/>
              </a:ext>
            </a:extLst>
          </p:cNvPr>
          <p:cNvPicPr>
            <a:picLocks noChangeAspect="1"/>
          </p:cNvPicPr>
          <p:nvPr/>
        </p:nvPicPr>
        <p:blipFill>
          <a:blip r:embed="rId3"/>
          <a:stretch>
            <a:fillRect/>
          </a:stretch>
        </p:blipFill>
        <p:spPr>
          <a:xfrm>
            <a:off x="133722" y="3950907"/>
            <a:ext cx="6174639" cy="2509243"/>
          </a:xfrm>
          <a:prstGeom prst="rect">
            <a:avLst/>
          </a:prstGeom>
        </p:spPr>
      </p:pic>
    </p:spTree>
    <p:extLst>
      <p:ext uri="{BB962C8B-B14F-4D97-AF65-F5344CB8AC3E}">
        <p14:creationId xmlns:p14="http://schemas.microsoft.com/office/powerpoint/2010/main" val="36755512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_小_1_3_1"/>
          <p:cNvSpPr txBox="1">
            <a:spLocks noChangeAspect="1"/>
          </p:cNvSpPr>
          <p:nvPr/>
        </p:nvSpPr>
        <p:spPr>
          <a:xfrm>
            <a:off x="165100" y="3042375"/>
            <a:ext cx="1390765"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t>積極的支援実施状況</a:t>
            </a:r>
            <a:endParaRPr lang="en-US" altLang="ja-JP" dirty="0"/>
          </a:p>
        </p:txBody>
      </p:sp>
      <p:sp>
        <p:nvSpPr>
          <p:cNvPr id="24" name="タイトル_小_1_3_1"/>
          <p:cNvSpPr txBox="1">
            <a:spLocks noChangeAspect="1"/>
          </p:cNvSpPr>
          <p:nvPr/>
        </p:nvSpPr>
        <p:spPr>
          <a:xfrm>
            <a:off x="165100" y="651555"/>
            <a:ext cx="3506729"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t>積極的支援実施状況</a:t>
            </a:r>
            <a:r>
              <a:rPr lang="en-US" altLang="ja-JP" sz="1000" dirty="0"/>
              <a:t>(※</a:t>
            </a:r>
            <a:r>
              <a:rPr lang="ja-JP" altLang="en-US" sz="1000" dirty="0">
                <a:latin typeface="ＭＳ 明朝" panose="02020609040205080304" pitchFamily="17" charset="-128"/>
                <a:ea typeface="ＭＳ 明朝" panose="02020609040205080304" pitchFamily="17" charset="-128"/>
              </a:rPr>
              <a:t>令和</a:t>
            </a:r>
            <a:r>
              <a:rPr lang="en-US" altLang="ja-JP" sz="1000" dirty="0">
                <a:latin typeface="ＭＳ 明朝" panose="02020609040205080304" pitchFamily="17" charset="-128"/>
                <a:ea typeface="ＭＳ 明朝" panose="02020609040205080304" pitchFamily="17" charset="-128"/>
              </a:rPr>
              <a:t>5</a:t>
            </a:r>
            <a:r>
              <a:rPr lang="ja-JP" altLang="en-US" sz="1000" dirty="0">
                <a:latin typeface="ＭＳ 明朝" panose="02020609040205080304" pitchFamily="17" charset="-128"/>
                <a:ea typeface="ＭＳ 明朝" panose="02020609040205080304" pitchFamily="17" charset="-128"/>
              </a:rPr>
              <a:t>年度は未確定のため未記載</a:t>
            </a:r>
            <a:r>
              <a:rPr lang="en-US" altLang="ja-JP" sz="1000" dirty="0">
                <a:latin typeface="ＭＳ 明朝" panose="02020609040205080304" pitchFamily="17" charset="-128"/>
                <a:ea typeface="ＭＳ 明朝" panose="02020609040205080304" pitchFamily="17" charset="-128"/>
              </a:rPr>
              <a:t>)</a:t>
            </a:r>
            <a:endParaRPr lang="en-US" altLang="ja-JP" sz="1000" dirty="0"/>
          </a:p>
        </p:txBody>
      </p:sp>
      <p:sp>
        <p:nvSpPr>
          <p:cNvPr id="22" name="テキスト ボックス 21"/>
          <p:cNvSpPr txBox="1">
            <a:spLocks noChangeAspect="1"/>
          </p:cNvSpPr>
          <p:nvPr/>
        </p:nvSpPr>
        <p:spPr>
          <a:xfrm>
            <a:off x="170434" y="190501"/>
            <a:ext cx="6238800" cy="306813"/>
          </a:xfrm>
          <a:prstGeom prst="rect">
            <a:avLst/>
          </a:prstGeom>
          <a:noFill/>
          <a:ln>
            <a:noFill/>
          </a:ln>
        </p:spPr>
        <p:txBody>
          <a:bodyPr wrap="square" lIns="0" rIns="90000" rtlCol="0">
            <a:noAutofit/>
          </a:bodyPr>
          <a:lstStyle/>
          <a:p>
            <a:pPr indent="1501" algn="just">
              <a:lnSpc>
                <a:spcPct val="125000"/>
              </a:lnSpc>
            </a:pPr>
            <a:r>
              <a:rPr lang="ja-JP" altLang="en-US" sz="1200" dirty="0">
                <a:latin typeface="ＭＳ 明朝" panose="02020609040205080304" pitchFamily="17" charset="-128"/>
                <a:ea typeface="ＭＳ 明朝" panose="02020609040205080304" pitchFamily="17" charset="-128"/>
              </a:rPr>
              <a:t>　以下は、支援レベル別の特定保健指導の実施状況を示したものです。</a:t>
            </a:r>
            <a:endParaRPr lang="en-US" altLang="ja-JP" sz="1200" dirty="0">
              <a:latin typeface="ＭＳ 明朝" panose="02020609040205080304" pitchFamily="17" charset="-128"/>
              <a:ea typeface="ＭＳ 明朝" panose="02020609040205080304" pitchFamily="17" charset="-128"/>
            </a:endParaRPr>
          </a:p>
          <a:p>
            <a:pPr indent="1501" algn="just">
              <a:lnSpc>
                <a:spcPct val="125000"/>
              </a:lnSpc>
            </a:pPr>
            <a:r>
              <a:rPr lang="ja-JP" altLang="en-US" sz="1200" dirty="0">
                <a:latin typeface="ＭＳ 明朝" panose="02020609040205080304" pitchFamily="17" charset="-128"/>
                <a:ea typeface="ＭＳ 明朝" panose="02020609040205080304" pitchFamily="17" charset="-128"/>
              </a:rPr>
              <a:t>　</a:t>
            </a:r>
            <a:r>
              <a:rPr lang="en-US" altLang="ja-JP" sz="1200" dirty="0">
                <a:latin typeface="ＭＳ 明朝" panose="02020609040205080304" pitchFamily="17" charset="-128"/>
                <a:ea typeface="ＭＳ 明朝" panose="02020609040205080304" pitchFamily="17" charset="-128"/>
              </a:rPr>
              <a:t> </a:t>
            </a:r>
          </a:p>
        </p:txBody>
      </p:sp>
      <p:sp>
        <p:nvSpPr>
          <p:cNvPr id="14" name="テキスト ボックス 13"/>
          <p:cNvSpPr txBox="1">
            <a:spLocks noChangeAspect="1"/>
          </p:cNvSpPr>
          <p:nvPr/>
        </p:nvSpPr>
        <p:spPr>
          <a:xfrm>
            <a:off x="170434" y="5805002"/>
            <a:ext cx="3560838" cy="338554"/>
          </a:xfrm>
          <a:prstGeom prst="rect">
            <a:avLst/>
          </a:prstGeom>
          <a:noFill/>
        </p:spPr>
        <p:txBody>
          <a:bodyPr wrap="none" lIns="0" rIns="90000" rtlCol="0">
            <a:spAutoFit/>
          </a:bodyPr>
          <a:lstStyle/>
          <a:p>
            <a:r>
              <a:rPr lang="ja-JP" altLang="en-US" sz="800" dirty="0">
                <a:latin typeface="ＭＳ 明朝" panose="02020609040205080304" pitchFamily="17" charset="-128"/>
                <a:ea typeface="ＭＳ 明朝" panose="02020609040205080304" pitchFamily="17" charset="-128"/>
              </a:rPr>
              <a:t>積極的支援実施率は法定報告値。</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積極的支援実施率</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積極的支援対象者に対する積極的支援実施者の割合。</a:t>
            </a:r>
          </a:p>
        </p:txBody>
      </p:sp>
      <p:sp>
        <p:nvSpPr>
          <p:cNvPr id="15" name="テキスト ボックス 14"/>
          <p:cNvSpPr txBox="1">
            <a:spLocks noChangeAspect="1"/>
          </p:cNvSpPr>
          <p:nvPr/>
        </p:nvSpPr>
        <p:spPr>
          <a:xfrm>
            <a:off x="170434" y="2317800"/>
            <a:ext cx="4689352" cy="461665"/>
          </a:xfrm>
          <a:prstGeom prst="rect">
            <a:avLst/>
          </a:prstGeom>
          <a:noFill/>
        </p:spPr>
        <p:txBody>
          <a:bodyPr wrap="none" lIns="0" rIns="90000" rtlCol="0">
            <a:spAutoFit/>
          </a:bodyPr>
          <a:lstStyle/>
          <a:p>
            <a:r>
              <a:rPr lang="ja-JP" altLang="en-US" sz="800" dirty="0">
                <a:latin typeface="ＭＳ 明朝" panose="02020609040205080304" pitchFamily="17" charset="-128"/>
                <a:ea typeface="ＭＳ 明朝" panose="02020609040205080304" pitchFamily="17" charset="-128"/>
              </a:rPr>
              <a:t>積極的支援対象者数、積極的支援利用者数、積極的支援実施者数、積極的支援実施率は法定報告値。</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積極的支援実施者数</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積極的支援を終了した人数。</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積極的支援実施率</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積極的支援対象者に対する積極的支援実施者の割合。</a:t>
            </a:r>
          </a:p>
        </p:txBody>
      </p:sp>
      <p:sp>
        <p:nvSpPr>
          <p:cNvPr id="2" name="スライド番号プレースホルダー 1">
            <a:extLst>
              <a:ext uri="{FF2B5EF4-FFF2-40B4-BE49-F238E27FC236}">
                <a16:creationId xmlns:a16="http://schemas.microsoft.com/office/drawing/2014/main" id="{003997F7-A912-B83A-6A45-5C08789C3498}"/>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latin typeface="ＭＳ 明朝" panose="02020609040205080304" pitchFamily="17" charset="-128"/>
                <a:ea typeface="ＭＳ 明朝" panose="02020609040205080304" pitchFamily="17" charset="-128"/>
              </a:rPr>
              <a:pPr/>
              <a:t>65</a:t>
            </a:fld>
            <a:endParaRPr lang="ja-JP" altLang="en-US" sz="1000" dirty="0">
              <a:latin typeface="ＭＳ 明朝" panose="02020609040205080304" pitchFamily="17" charset="-128"/>
              <a:ea typeface="ＭＳ 明朝" panose="02020609040205080304" pitchFamily="17" charset="-128"/>
            </a:endParaRPr>
          </a:p>
        </p:txBody>
      </p:sp>
      <p:pic>
        <p:nvPicPr>
          <p:cNvPr id="10" name="図 9">
            <a:extLst>
              <a:ext uri="{FF2B5EF4-FFF2-40B4-BE49-F238E27FC236}">
                <a16:creationId xmlns:a16="http://schemas.microsoft.com/office/drawing/2014/main" id="{0C8E108F-E61F-860A-D721-507F01867C10}"/>
              </a:ext>
            </a:extLst>
          </p:cNvPr>
          <p:cNvPicPr>
            <a:picLocks noChangeAspect="1"/>
          </p:cNvPicPr>
          <p:nvPr/>
        </p:nvPicPr>
        <p:blipFill>
          <a:blip r:embed="rId2"/>
          <a:stretch>
            <a:fillRect/>
          </a:stretch>
        </p:blipFill>
        <p:spPr>
          <a:xfrm>
            <a:off x="178958" y="947699"/>
            <a:ext cx="4978399" cy="1376355"/>
          </a:xfrm>
          <a:prstGeom prst="rect">
            <a:avLst/>
          </a:prstGeom>
        </p:spPr>
      </p:pic>
      <p:pic>
        <p:nvPicPr>
          <p:cNvPr id="3" name="図 2">
            <a:extLst>
              <a:ext uri="{FF2B5EF4-FFF2-40B4-BE49-F238E27FC236}">
                <a16:creationId xmlns:a16="http://schemas.microsoft.com/office/drawing/2014/main" id="{1B9A67C2-8373-4223-9786-A442223ECECD}"/>
              </a:ext>
            </a:extLst>
          </p:cNvPr>
          <p:cNvPicPr>
            <a:picLocks noChangeAspect="1"/>
          </p:cNvPicPr>
          <p:nvPr/>
        </p:nvPicPr>
        <p:blipFill>
          <a:blip r:embed="rId3"/>
          <a:stretch>
            <a:fillRect/>
          </a:stretch>
        </p:blipFill>
        <p:spPr>
          <a:xfrm>
            <a:off x="178958" y="3284155"/>
            <a:ext cx="6204552" cy="2521399"/>
          </a:xfrm>
          <a:prstGeom prst="rect">
            <a:avLst/>
          </a:prstGeom>
        </p:spPr>
      </p:pic>
    </p:spTree>
    <p:extLst>
      <p:ext uri="{BB962C8B-B14F-4D97-AF65-F5344CB8AC3E}">
        <p14:creationId xmlns:p14="http://schemas.microsoft.com/office/powerpoint/2010/main" val="40645143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_小_1_3_1"/>
          <p:cNvSpPr txBox="1">
            <a:spLocks noChangeAspect="1"/>
          </p:cNvSpPr>
          <p:nvPr/>
        </p:nvSpPr>
        <p:spPr>
          <a:xfrm>
            <a:off x="165100" y="651555"/>
            <a:ext cx="3660617"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t>動機付け支援実施状況</a:t>
            </a:r>
            <a:r>
              <a:rPr lang="en-US" altLang="ja-JP" sz="1000" dirty="0"/>
              <a:t>(※</a:t>
            </a:r>
            <a:r>
              <a:rPr lang="ja-JP" altLang="en-US" sz="1000" dirty="0">
                <a:latin typeface="ＭＳ 明朝" panose="02020609040205080304" pitchFamily="17" charset="-128"/>
                <a:ea typeface="ＭＳ 明朝" panose="02020609040205080304" pitchFamily="17" charset="-128"/>
              </a:rPr>
              <a:t>令和</a:t>
            </a:r>
            <a:r>
              <a:rPr lang="en-US" altLang="ja-JP" sz="1000" dirty="0">
                <a:latin typeface="ＭＳ 明朝" panose="02020609040205080304" pitchFamily="17" charset="-128"/>
                <a:ea typeface="ＭＳ 明朝" panose="02020609040205080304" pitchFamily="17" charset="-128"/>
              </a:rPr>
              <a:t>5</a:t>
            </a:r>
            <a:r>
              <a:rPr lang="ja-JP" altLang="en-US" sz="1000" dirty="0">
                <a:latin typeface="ＭＳ 明朝" panose="02020609040205080304" pitchFamily="17" charset="-128"/>
                <a:ea typeface="ＭＳ 明朝" panose="02020609040205080304" pitchFamily="17" charset="-128"/>
              </a:rPr>
              <a:t>年度は未確定のため未記載</a:t>
            </a:r>
            <a:r>
              <a:rPr lang="en-US" altLang="ja-JP" sz="1000" dirty="0">
                <a:latin typeface="ＭＳ 明朝" panose="02020609040205080304" pitchFamily="17" charset="-128"/>
                <a:ea typeface="ＭＳ 明朝" panose="02020609040205080304" pitchFamily="17" charset="-128"/>
              </a:rPr>
              <a:t>)</a:t>
            </a:r>
            <a:endParaRPr lang="en-US" altLang="ja-JP" sz="1000" dirty="0"/>
          </a:p>
        </p:txBody>
      </p:sp>
      <p:sp>
        <p:nvSpPr>
          <p:cNvPr id="25" name="タイトル_小_1_3_1"/>
          <p:cNvSpPr txBox="1">
            <a:spLocks noChangeAspect="1"/>
          </p:cNvSpPr>
          <p:nvPr/>
        </p:nvSpPr>
        <p:spPr>
          <a:xfrm>
            <a:off x="165100" y="3031396"/>
            <a:ext cx="1544654"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t>動機付け支援実施状況</a:t>
            </a:r>
            <a:endParaRPr lang="en-US" altLang="ja-JP" dirty="0"/>
          </a:p>
        </p:txBody>
      </p:sp>
      <p:sp>
        <p:nvSpPr>
          <p:cNvPr id="13" name="テキスト ボックス 12"/>
          <p:cNvSpPr txBox="1">
            <a:spLocks noChangeAspect="1"/>
          </p:cNvSpPr>
          <p:nvPr/>
        </p:nvSpPr>
        <p:spPr>
          <a:xfrm>
            <a:off x="170434" y="2306821"/>
            <a:ext cx="5169192" cy="461665"/>
          </a:xfrm>
          <a:prstGeom prst="rect">
            <a:avLst/>
          </a:prstGeom>
          <a:noFill/>
        </p:spPr>
        <p:txBody>
          <a:bodyPr wrap="none" lIns="0" rIns="90000" rtlCol="0">
            <a:spAutoFit/>
          </a:bodyPr>
          <a:lstStyle/>
          <a:p>
            <a:r>
              <a:rPr lang="ja-JP" altLang="en-US" sz="800" dirty="0">
                <a:latin typeface="ＭＳ 明朝" panose="02020609040205080304" pitchFamily="17" charset="-128"/>
                <a:ea typeface="ＭＳ 明朝" panose="02020609040205080304" pitchFamily="17" charset="-128"/>
              </a:rPr>
              <a:t>動機付け支援対象者数、動機付け支援利用者数、動機付け支援実施者数、動機付け支援実施率は法定報告値。 </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動機付け支援実施者数</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動機付け支援を終了した人数。</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動機付け支援実施率</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動機付け支援対象者に対する動機付け支援実施者の割合。</a:t>
            </a:r>
          </a:p>
        </p:txBody>
      </p:sp>
      <p:sp>
        <p:nvSpPr>
          <p:cNvPr id="14" name="テキスト ボックス 13"/>
          <p:cNvSpPr txBox="1">
            <a:spLocks noChangeAspect="1"/>
          </p:cNvSpPr>
          <p:nvPr/>
        </p:nvSpPr>
        <p:spPr>
          <a:xfrm>
            <a:off x="170434" y="5820504"/>
            <a:ext cx="3886790" cy="338554"/>
          </a:xfrm>
          <a:prstGeom prst="rect">
            <a:avLst/>
          </a:prstGeom>
          <a:noFill/>
        </p:spPr>
        <p:txBody>
          <a:bodyPr wrap="none" lIns="0" rIns="90000" rtlCol="0">
            <a:spAutoFit/>
          </a:bodyPr>
          <a:lstStyle/>
          <a:p>
            <a:r>
              <a:rPr lang="ja-JP" altLang="en-US" sz="800" dirty="0">
                <a:latin typeface="ＭＳ 明朝" panose="02020609040205080304" pitchFamily="17" charset="-128"/>
                <a:ea typeface="ＭＳ 明朝" panose="02020609040205080304" pitchFamily="17" charset="-128"/>
              </a:rPr>
              <a:t>動機付け支援実施率は法定報告値。 </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動機付け支援実施率</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動機付け支援対象者に対する動機付け支援実施者の割合。</a:t>
            </a:r>
          </a:p>
        </p:txBody>
      </p:sp>
      <p:sp>
        <p:nvSpPr>
          <p:cNvPr id="4" name="スライド番号プレースホルダー 3">
            <a:extLst>
              <a:ext uri="{FF2B5EF4-FFF2-40B4-BE49-F238E27FC236}">
                <a16:creationId xmlns:a16="http://schemas.microsoft.com/office/drawing/2014/main" id="{C007CA05-5468-1AC2-9F77-739BD60D615B}"/>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latin typeface="ＭＳ 明朝" panose="02020609040205080304" pitchFamily="17" charset="-128"/>
                <a:ea typeface="ＭＳ 明朝" panose="02020609040205080304" pitchFamily="17" charset="-128"/>
              </a:rPr>
              <a:pPr/>
              <a:t>66</a:t>
            </a:fld>
            <a:endParaRPr lang="ja-JP" altLang="en-US" sz="1000" dirty="0">
              <a:latin typeface="ＭＳ 明朝" panose="02020609040205080304" pitchFamily="17" charset="-128"/>
              <a:ea typeface="ＭＳ 明朝" panose="02020609040205080304" pitchFamily="17" charset="-128"/>
            </a:endParaRPr>
          </a:p>
        </p:txBody>
      </p:sp>
      <p:pic>
        <p:nvPicPr>
          <p:cNvPr id="10" name="図 9">
            <a:extLst>
              <a:ext uri="{FF2B5EF4-FFF2-40B4-BE49-F238E27FC236}">
                <a16:creationId xmlns:a16="http://schemas.microsoft.com/office/drawing/2014/main" id="{B2156C29-6600-0A4F-024C-A641E4483077}"/>
              </a:ext>
            </a:extLst>
          </p:cNvPr>
          <p:cNvPicPr>
            <a:picLocks noChangeAspect="1"/>
          </p:cNvPicPr>
          <p:nvPr/>
        </p:nvPicPr>
        <p:blipFill>
          <a:blip r:embed="rId2"/>
          <a:stretch>
            <a:fillRect/>
          </a:stretch>
        </p:blipFill>
        <p:spPr>
          <a:xfrm>
            <a:off x="165100" y="949164"/>
            <a:ext cx="4928091" cy="1362447"/>
          </a:xfrm>
          <a:prstGeom prst="rect">
            <a:avLst/>
          </a:prstGeom>
        </p:spPr>
      </p:pic>
      <p:pic>
        <p:nvPicPr>
          <p:cNvPr id="3" name="図 2">
            <a:extLst>
              <a:ext uri="{FF2B5EF4-FFF2-40B4-BE49-F238E27FC236}">
                <a16:creationId xmlns:a16="http://schemas.microsoft.com/office/drawing/2014/main" id="{F86A46EC-3E6D-48ED-AB93-1EB1A19F0DE6}"/>
              </a:ext>
            </a:extLst>
          </p:cNvPr>
          <p:cNvPicPr>
            <a:picLocks noChangeAspect="1"/>
          </p:cNvPicPr>
          <p:nvPr/>
        </p:nvPicPr>
        <p:blipFill>
          <a:blip r:embed="rId3"/>
          <a:stretch>
            <a:fillRect/>
          </a:stretch>
        </p:blipFill>
        <p:spPr>
          <a:xfrm>
            <a:off x="174679" y="3296034"/>
            <a:ext cx="6211939" cy="2524401"/>
          </a:xfrm>
          <a:prstGeom prst="rect">
            <a:avLst/>
          </a:prstGeom>
        </p:spPr>
      </p:pic>
    </p:spTree>
    <p:extLst>
      <p:ext uri="{BB962C8B-B14F-4D97-AF65-F5344CB8AC3E}">
        <p14:creationId xmlns:p14="http://schemas.microsoft.com/office/powerpoint/2010/main" val="19697133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注釈文章 9"/>
          <p:cNvSpPr txBox="1">
            <a:spLocks noChangeAspect="1"/>
          </p:cNvSpPr>
          <p:nvPr/>
        </p:nvSpPr>
        <p:spPr>
          <a:xfrm>
            <a:off x="170434" y="8821052"/>
            <a:ext cx="5782833" cy="215444"/>
          </a:xfrm>
          <a:prstGeom prst="rect">
            <a:avLst/>
          </a:prstGeom>
          <a:noFill/>
        </p:spPr>
        <p:txBody>
          <a:bodyPr wrap="square" l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21" name="注釈文章 9"/>
          <p:cNvSpPr txBox="1">
            <a:spLocks noChangeAspect="1"/>
          </p:cNvSpPr>
          <p:nvPr/>
        </p:nvSpPr>
        <p:spPr>
          <a:xfrm>
            <a:off x="170434" y="5779516"/>
            <a:ext cx="3061840" cy="215444"/>
          </a:xfrm>
          <a:prstGeom prst="rect">
            <a:avLst/>
          </a:prstGeom>
          <a:noFill/>
          <a:ln>
            <a:noFill/>
          </a:ln>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22" name="注釈文章 9"/>
          <p:cNvSpPr txBox="1">
            <a:spLocks noChangeAspect="1"/>
          </p:cNvSpPr>
          <p:nvPr/>
        </p:nvSpPr>
        <p:spPr>
          <a:xfrm>
            <a:off x="3299357" y="5768335"/>
            <a:ext cx="3061840" cy="215444"/>
          </a:xfrm>
          <a:prstGeom prst="rect">
            <a:avLst/>
          </a:prstGeom>
          <a:noFill/>
          <a:ln>
            <a:noFill/>
          </a:ln>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12" name="Rectangle 5"/>
          <p:cNvSpPr>
            <a:spLocks noChangeAspect="1" noChangeArrowheads="1"/>
          </p:cNvSpPr>
          <p:nvPr/>
        </p:nvSpPr>
        <p:spPr bwMode="auto">
          <a:xfrm>
            <a:off x="165100" y="838618"/>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特定保健指導実施</a:t>
            </a:r>
            <a:r>
              <a:rPr lang="ja-JP" altLang="en-US" sz="1200">
                <a:latin typeface="ＭＳ 明朝" panose="02020609040205080304" pitchFamily="17" charset="-128"/>
                <a:ea typeface="ＭＳ 明朝" panose="02020609040205080304" pitchFamily="17" charset="-128"/>
                <a:cs typeface="ＭＳ Ｐゴシック" pitchFamily="50" charset="-128"/>
              </a:rPr>
              <a:t>状況</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年度</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13" name="注釈文章 18"/>
          <p:cNvSpPr txBox="1">
            <a:spLocks noChangeAspect="1"/>
          </p:cNvSpPr>
          <p:nvPr/>
        </p:nvSpPr>
        <p:spPr>
          <a:xfrm>
            <a:off x="170434" y="2257111"/>
            <a:ext cx="5528265" cy="338554"/>
          </a:xfrm>
          <a:prstGeom prst="rect">
            <a:avLst/>
          </a:prstGeom>
          <a:noFill/>
          <a:ln>
            <a:noFill/>
          </a:ln>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動機付け支援対象者数割合･積極的支援対象者数割合･支援対象者数割合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特定健康診査を受診した人に対する割合。</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15" name="テキスト ボックス 14"/>
          <p:cNvSpPr txBox="1">
            <a:spLocks noChangeAspect="1"/>
          </p:cNvSpPr>
          <p:nvPr/>
        </p:nvSpPr>
        <p:spPr>
          <a:xfrm>
            <a:off x="3302809" y="3146969"/>
            <a:ext cx="3056869"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積極的支援対象者数</a:t>
            </a:r>
            <a:r>
              <a:rPr lang="ja-JP" altLang="en-US" sz="1200">
                <a:latin typeface="ＭＳ 明朝" panose="02020609040205080304" pitchFamily="17" charset="-128"/>
                <a:ea typeface="ＭＳ 明朝" panose="02020609040205080304" pitchFamily="17" charset="-128"/>
              </a:rPr>
              <a:t>割合</a:t>
            </a:r>
            <a:r>
              <a:rPr lang="en-US" altLang="ja-JP" sz="1200" dirty="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令和</a:t>
            </a:r>
            <a:r>
              <a:rPr lang="en-US" altLang="ja-JP" sz="1200" dirty="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年度</a:t>
            </a:r>
            <a:r>
              <a:rPr lang="en-US" altLang="ja-JP" sz="1200" dirty="0">
                <a:latin typeface="ＭＳ 明朝" panose="02020609040205080304" pitchFamily="17" charset="-128"/>
                <a:ea typeface="ＭＳ 明朝" panose="02020609040205080304" pitchFamily="17" charset="-128"/>
              </a:rPr>
              <a:t>)</a:t>
            </a:r>
            <a:endParaRPr lang="ja-JP" altLang="en-US" sz="1200" dirty="0">
              <a:latin typeface="ＭＳ 明朝" panose="02020609040205080304" pitchFamily="17" charset="-128"/>
              <a:ea typeface="ＭＳ 明朝" panose="02020609040205080304" pitchFamily="17" charset="-128"/>
            </a:endParaRPr>
          </a:p>
        </p:txBody>
      </p:sp>
      <p:sp>
        <p:nvSpPr>
          <p:cNvPr id="16" name="テキスト ボックス 15"/>
          <p:cNvSpPr txBox="1">
            <a:spLocks noChangeAspect="1"/>
          </p:cNvSpPr>
          <p:nvPr/>
        </p:nvSpPr>
        <p:spPr>
          <a:xfrm>
            <a:off x="165100" y="3146223"/>
            <a:ext cx="327899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動機付け支援対象者数</a:t>
            </a:r>
            <a:r>
              <a:rPr lang="ja-JP" altLang="en-US" sz="1200">
                <a:latin typeface="ＭＳ 明朝" panose="02020609040205080304" pitchFamily="17" charset="-128"/>
                <a:ea typeface="ＭＳ 明朝" panose="02020609040205080304" pitchFamily="17" charset="-128"/>
              </a:rPr>
              <a:t>割合</a:t>
            </a:r>
            <a:r>
              <a:rPr lang="en-US" altLang="ja-JP" sz="1200" dirty="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令和</a:t>
            </a:r>
            <a:r>
              <a:rPr lang="en-US" altLang="ja-JP" sz="1200" dirty="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年度</a:t>
            </a:r>
            <a:r>
              <a:rPr lang="en-US" altLang="ja-JP" sz="1200" dirty="0">
                <a:latin typeface="ＭＳ 明朝" panose="02020609040205080304" pitchFamily="17" charset="-128"/>
                <a:ea typeface="ＭＳ 明朝" panose="02020609040205080304" pitchFamily="17" charset="-128"/>
              </a:rPr>
              <a:t>)</a:t>
            </a:r>
            <a:endParaRPr lang="ja-JP" altLang="en-US" sz="1200" dirty="0">
              <a:latin typeface="ＭＳ 明朝" panose="02020609040205080304" pitchFamily="17" charset="-128"/>
              <a:ea typeface="ＭＳ 明朝" panose="02020609040205080304" pitchFamily="17" charset="-128"/>
            </a:endParaRPr>
          </a:p>
        </p:txBody>
      </p:sp>
      <p:sp>
        <p:nvSpPr>
          <p:cNvPr id="23" name="テキスト ボックス 22"/>
          <p:cNvSpPr txBox="1">
            <a:spLocks noChangeAspect="1"/>
          </p:cNvSpPr>
          <p:nvPr/>
        </p:nvSpPr>
        <p:spPr>
          <a:xfrm>
            <a:off x="165100" y="6192451"/>
            <a:ext cx="578283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特定保健指導</a:t>
            </a:r>
            <a:r>
              <a:rPr lang="ja-JP" altLang="en-US" sz="1200">
                <a:latin typeface="ＭＳ 明朝" panose="02020609040205080304" pitchFamily="17" charset="-128"/>
                <a:ea typeface="ＭＳ 明朝" panose="02020609040205080304" pitchFamily="17" charset="-128"/>
              </a:rPr>
              <a:t>実施率</a:t>
            </a:r>
            <a:r>
              <a:rPr lang="en-US" altLang="ja-JP" sz="1200" dirty="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令和</a:t>
            </a:r>
            <a:r>
              <a:rPr lang="en-US" altLang="ja-JP" sz="1200" dirty="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年度</a:t>
            </a:r>
            <a:r>
              <a:rPr lang="en-US" altLang="ja-JP" sz="1200" dirty="0">
                <a:latin typeface="ＭＳ 明朝" panose="02020609040205080304" pitchFamily="17" charset="-128"/>
                <a:ea typeface="ＭＳ 明朝" panose="02020609040205080304" pitchFamily="17" charset="-128"/>
              </a:rPr>
              <a:t>)</a:t>
            </a:r>
            <a:endParaRPr lang="ja-JP" altLang="en-US" sz="1200"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F60DB0E1-D88A-34A1-3E7F-55F40A96AD91}"/>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pPr/>
              <a:t>67</a:t>
            </a:fld>
            <a:endParaRPr lang="ja-JP" altLang="en-US" sz="1000" dirty="0"/>
          </a:p>
        </p:txBody>
      </p:sp>
      <p:sp>
        <p:nvSpPr>
          <p:cNvPr id="17" name="テキスト ボックス 16">
            <a:extLst>
              <a:ext uri="{FF2B5EF4-FFF2-40B4-BE49-F238E27FC236}">
                <a16:creationId xmlns:a16="http://schemas.microsoft.com/office/drawing/2014/main" id="{983E6CF6-9B72-4906-B1CA-8ECFCA5840BC}"/>
              </a:ext>
            </a:extLst>
          </p:cNvPr>
          <p:cNvSpPr txBox="1">
            <a:spLocks noChangeAspect="1"/>
          </p:cNvSpPr>
          <p:nvPr/>
        </p:nvSpPr>
        <p:spPr>
          <a:xfrm>
            <a:off x="165100" y="190500"/>
            <a:ext cx="6238800" cy="631387"/>
          </a:xfrm>
          <a:prstGeom prst="rect">
            <a:avLst/>
          </a:prstGeom>
          <a:noFill/>
          <a:ln>
            <a:noFill/>
          </a:ln>
        </p:spPr>
        <p:txBody>
          <a:bodyPr wrap="square" lIns="0" rIns="90000" rtlCol="0">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　</a:t>
            </a:r>
            <a:r>
              <a:rPr lang="ja-JP" altLang="en-US" sz="1200" dirty="0">
                <a:latin typeface="ＭＳ 明朝" panose="02020609040205080304" pitchFamily="17" charset="-128"/>
                <a:ea typeface="ＭＳ 明朝" panose="02020609040205080304" pitchFamily="17" charset="-128"/>
              </a:rPr>
              <a:t>国保データベース</a:t>
            </a:r>
            <a:r>
              <a:rPr lang="en-US" altLang="ja-JP" sz="1200" dirty="0">
                <a:latin typeface="ＭＳ 明朝" panose="02020609040205080304" pitchFamily="17" charset="-128"/>
                <a:ea typeface="ＭＳ 明朝" panose="02020609040205080304" pitchFamily="17" charset="-128"/>
              </a:rPr>
              <a:t>(KDB)</a:t>
            </a:r>
            <a:r>
              <a:rPr lang="ja-JP" altLang="en-US" sz="1200" dirty="0">
                <a:latin typeface="ＭＳ 明朝" panose="02020609040205080304" pitchFamily="17" charset="-128"/>
                <a:ea typeface="ＭＳ 明朝" panose="02020609040205080304" pitchFamily="17" charset="-128"/>
              </a:rPr>
              <a:t>システムより集計した、</a:t>
            </a:r>
            <a:r>
              <a:rPr lang="ja-JP" altLang="en-US" sz="1200" dirty="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年度における、特定保健指導の実施状況は以下のとおりです。</a:t>
            </a:r>
          </a:p>
        </p:txBody>
      </p:sp>
      <p:pic>
        <p:nvPicPr>
          <p:cNvPr id="18" name="図 17">
            <a:extLst>
              <a:ext uri="{FF2B5EF4-FFF2-40B4-BE49-F238E27FC236}">
                <a16:creationId xmlns:a16="http://schemas.microsoft.com/office/drawing/2014/main" id="{F1502F7F-922E-422F-B9A1-17A4F1E5F463}"/>
              </a:ext>
            </a:extLst>
          </p:cNvPr>
          <p:cNvPicPr>
            <a:picLocks noChangeAspect="1"/>
          </p:cNvPicPr>
          <p:nvPr/>
        </p:nvPicPr>
        <p:blipFill>
          <a:blip r:embed="rId2"/>
          <a:stretch>
            <a:fillRect/>
          </a:stretch>
        </p:blipFill>
        <p:spPr>
          <a:xfrm>
            <a:off x="165100" y="1117600"/>
            <a:ext cx="5309267" cy="1142279"/>
          </a:xfrm>
          <a:prstGeom prst="rect">
            <a:avLst/>
          </a:prstGeom>
        </p:spPr>
      </p:pic>
      <p:pic>
        <p:nvPicPr>
          <p:cNvPr id="19" name="図 18">
            <a:extLst>
              <a:ext uri="{FF2B5EF4-FFF2-40B4-BE49-F238E27FC236}">
                <a16:creationId xmlns:a16="http://schemas.microsoft.com/office/drawing/2014/main" id="{126376A2-E002-4A2D-9A9A-CE8EEF42C571}"/>
              </a:ext>
            </a:extLst>
          </p:cNvPr>
          <p:cNvPicPr>
            <a:picLocks noChangeAspect="1"/>
          </p:cNvPicPr>
          <p:nvPr/>
        </p:nvPicPr>
        <p:blipFill>
          <a:blip r:embed="rId3"/>
          <a:stretch>
            <a:fillRect/>
          </a:stretch>
        </p:blipFill>
        <p:spPr>
          <a:xfrm>
            <a:off x="165100" y="3429001"/>
            <a:ext cx="2933700" cy="2348613"/>
          </a:xfrm>
          <a:prstGeom prst="rect">
            <a:avLst/>
          </a:prstGeom>
        </p:spPr>
      </p:pic>
      <p:pic>
        <p:nvPicPr>
          <p:cNvPr id="24" name="図 23">
            <a:extLst>
              <a:ext uri="{FF2B5EF4-FFF2-40B4-BE49-F238E27FC236}">
                <a16:creationId xmlns:a16="http://schemas.microsoft.com/office/drawing/2014/main" id="{039D6D5E-B935-4BE4-9F78-9FF2DAE591C3}"/>
              </a:ext>
            </a:extLst>
          </p:cNvPr>
          <p:cNvPicPr>
            <a:picLocks noChangeAspect="1"/>
          </p:cNvPicPr>
          <p:nvPr/>
        </p:nvPicPr>
        <p:blipFill>
          <a:blip r:embed="rId4"/>
          <a:stretch>
            <a:fillRect/>
          </a:stretch>
        </p:blipFill>
        <p:spPr>
          <a:xfrm>
            <a:off x="3302000" y="3429001"/>
            <a:ext cx="2933700" cy="2348613"/>
          </a:xfrm>
          <a:prstGeom prst="rect">
            <a:avLst/>
          </a:prstGeom>
        </p:spPr>
      </p:pic>
      <p:pic>
        <p:nvPicPr>
          <p:cNvPr id="25" name="図 24">
            <a:extLst>
              <a:ext uri="{FF2B5EF4-FFF2-40B4-BE49-F238E27FC236}">
                <a16:creationId xmlns:a16="http://schemas.microsoft.com/office/drawing/2014/main" id="{099910B3-4755-421C-B62A-BD283E64BFB8}"/>
              </a:ext>
            </a:extLst>
          </p:cNvPr>
          <p:cNvPicPr>
            <a:picLocks noChangeAspect="1"/>
          </p:cNvPicPr>
          <p:nvPr/>
        </p:nvPicPr>
        <p:blipFill>
          <a:blip r:embed="rId5"/>
          <a:stretch>
            <a:fillRect/>
          </a:stretch>
        </p:blipFill>
        <p:spPr>
          <a:xfrm>
            <a:off x="165100" y="6477001"/>
            <a:ext cx="2933700" cy="2348613"/>
          </a:xfrm>
          <a:prstGeom prst="rect">
            <a:avLst/>
          </a:prstGeom>
        </p:spPr>
      </p:pic>
    </p:spTree>
    <p:extLst>
      <p:ext uri="{BB962C8B-B14F-4D97-AF65-F5344CB8AC3E}">
        <p14:creationId xmlns:p14="http://schemas.microsoft.com/office/powerpoint/2010/main" val="39589333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a:spLocks noChangeAspect="1"/>
          </p:cNvSpPr>
          <p:nvPr/>
        </p:nvSpPr>
        <p:spPr>
          <a:xfrm>
            <a:off x="165100" y="179512"/>
            <a:ext cx="6238800" cy="772660"/>
          </a:xfrm>
          <a:prstGeom prst="rect">
            <a:avLst/>
          </a:prstGeom>
          <a:noFill/>
          <a:ln>
            <a:noFill/>
          </a:ln>
        </p:spPr>
        <p:txBody>
          <a:bodyPr wrap="square" lIns="0" rIns="90000" rtlCol="0">
            <a:noAutofit/>
          </a:bodyPr>
          <a:lstStyle/>
          <a:p>
            <a:pPr indent="-90488" algn="just">
              <a:lnSpc>
                <a:spcPct val="125000"/>
              </a:lnSpc>
              <a:spcBef>
                <a:spcPct val="0"/>
              </a:spcBef>
              <a:tabLst>
                <a:tab pos="0" algn="l"/>
              </a:tabLst>
              <a:defRPr/>
            </a:pPr>
            <a:r>
              <a:rPr lang="ja-JP" altLang="en-US" sz="1200" dirty="0">
                <a:latin typeface="ＭＳ 明朝" panose="02020609040205080304" pitchFamily="17" charset="-128"/>
                <a:ea typeface="ＭＳ 明朝" panose="02020609040205080304" pitchFamily="17" charset="-128"/>
                <a:cs typeface="Times New Roman" pitchFamily="18" charset="0"/>
              </a:rPr>
              <a:t>　</a:t>
            </a:r>
            <a:r>
              <a:rPr lang="ja-JP" altLang="en-US" sz="1200" dirty="0">
                <a:latin typeface="ＭＳ 明朝" panose="02020609040205080304" pitchFamily="17" charset="-128"/>
                <a:ea typeface="ＭＳ 明朝" panose="02020609040205080304" pitchFamily="17" charset="-128"/>
              </a:rPr>
              <a:t>以下は、</a:t>
            </a:r>
            <a:r>
              <a:rPr lang="ja-JP" altLang="en-US" sz="1200" dirty="0">
                <a:latin typeface="ＭＳ 明朝" panose="02020609040205080304" pitchFamily="17" charset="-128"/>
                <a:ea typeface="ＭＳ 明朝" panose="02020609040205080304" pitchFamily="17" charset="-128"/>
                <a:cs typeface="Times New Roman" pitchFamily="18" charset="0"/>
              </a:rPr>
              <a:t>本町の</a:t>
            </a:r>
            <a:r>
              <a:rPr kumimoji="0" lang="ja-JP" altLang="en-US" sz="1200" kern="0" dirty="0">
                <a:solidFill>
                  <a:prstClr val="black"/>
                </a:solidFill>
                <a:latin typeface="ＭＳ 明朝" panose="02020609040205080304" pitchFamily="17" charset="-128"/>
                <a:ea typeface="ＭＳ 明朝" panose="02020609040205080304" pitchFamily="17" charset="-128"/>
              </a:rPr>
              <a:t>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年度から令和</a:t>
            </a:r>
            <a:r>
              <a:rPr kumimoji="0" lang="en-US" altLang="ja-JP" sz="1200" kern="0" dirty="0">
                <a:solidFill>
                  <a:prstClr val="black"/>
                </a:solidFill>
                <a:latin typeface="ＭＳ 明朝" panose="02020609040205080304" pitchFamily="17" charset="-128"/>
                <a:ea typeface="ＭＳ 明朝" panose="02020609040205080304" pitchFamily="17" charset="-128"/>
              </a:rPr>
              <a:t>4</a:t>
            </a:r>
            <a:r>
              <a:rPr kumimoji="0" lang="ja-JP" altLang="en-US" sz="1200" kern="0" dirty="0">
                <a:solidFill>
                  <a:prstClr val="black"/>
                </a:solidFill>
                <a:latin typeface="ＭＳ 明朝" panose="02020609040205080304" pitchFamily="17" charset="-128"/>
                <a:ea typeface="ＭＳ 明朝" panose="02020609040205080304" pitchFamily="17" charset="-128"/>
              </a:rPr>
              <a:t>年度における、特定保健指導の実施状況を年度別に示したものです。令和</a:t>
            </a:r>
            <a:r>
              <a:rPr kumimoji="0" lang="en-US" altLang="ja-JP" sz="1200" kern="0" dirty="0">
                <a:solidFill>
                  <a:prstClr val="black"/>
                </a:solidFill>
                <a:latin typeface="ＭＳ 明朝" panose="02020609040205080304" pitchFamily="17" charset="-128"/>
                <a:ea typeface="ＭＳ 明朝" panose="02020609040205080304" pitchFamily="17" charset="-128"/>
              </a:rPr>
              <a:t>4</a:t>
            </a:r>
            <a:r>
              <a:rPr kumimoji="0" lang="ja-JP" altLang="en-US" sz="1200" kern="0" dirty="0">
                <a:solidFill>
                  <a:prstClr val="black"/>
                </a:solidFill>
                <a:latin typeface="ＭＳ 明朝" panose="02020609040205080304" pitchFamily="17" charset="-128"/>
                <a:ea typeface="ＭＳ 明朝" panose="02020609040205080304" pitchFamily="17" charset="-128"/>
              </a:rPr>
              <a:t>年度の特定保健指導実施率</a:t>
            </a:r>
            <a:r>
              <a:rPr kumimoji="0" lang="en-US" altLang="ja-JP" sz="1200" kern="0" dirty="0">
                <a:solidFill>
                  <a:prstClr val="black"/>
                </a:solidFill>
                <a:latin typeface="ＭＳ 明朝" panose="02020609040205080304" pitchFamily="17" charset="-128"/>
                <a:ea typeface="ＭＳ 明朝" panose="02020609040205080304" pitchFamily="17" charset="-128"/>
              </a:rPr>
              <a:t>45.8%</a:t>
            </a:r>
            <a:r>
              <a:rPr kumimoji="0" lang="ja-JP" altLang="en-US" sz="1200" kern="0" dirty="0">
                <a:solidFill>
                  <a:prstClr val="black"/>
                </a:solidFill>
                <a:latin typeface="ＭＳ 明朝" panose="02020609040205080304" pitchFamily="17" charset="-128"/>
                <a:ea typeface="ＭＳ 明朝" panose="02020609040205080304" pitchFamily="17" charset="-128"/>
              </a:rPr>
              <a:t>は平成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a:t>
            </a:r>
            <a:r>
              <a:rPr kumimoji="0" lang="en-US" altLang="ja-JP" sz="1200" kern="0" dirty="0">
                <a:solidFill>
                  <a:prstClr val="black"/>
                </a:solidFill>
                <a:latin typeface="ＭＳ 明朝" panose="02020609040205080304" pitchFamily="17" charset="-128"/>
                <a:ea typeface="ＭＳ 明朝" panose="02020609040205080304" pitchFamily="17" charset="-128"/>
              </a:rPr>
              <a:t>51.3%</a:t>
            </a:r>
            <a:r>
              <a:rPr kumimoji="0" lang="ja-JP" altLang="en-US" sz="1200" kern="0" dirty="0">
                <a:solidFill>
                  <a:prstClr val="black"/>
                </a:solidFill>
                <a:latin typeface="ＭＳ 明朝" panose="02020609040205080304" pitchFamily="17" charset="-128"/>
                <a:ea typeface="ＭＳ 明朝" panose="02020609040205080304" pitchFamily="17" charset="-128"/>
              </a:rPr>
              <a:t>より</a:t>
            </a:r>
            <a:r>
              <a:rPr kumimoji="0" lang="en-US" altLang="ja-JP" sz="1200" kern="0" dirty="0">
                <a:solidFill>
                  <a:prstClr val="black"/>
                </a:solidFill>
                <a:latin typeface="ＭＳ 明朝" panose="02020609040205080304" pitchFamily="17" charset="-128"/>
                <a:ea typeface="ＭＳ 明朝" panose="02020609040205080304" pitchFamily="17" charset="-128"/>
              </a:rPr>
              <a:t>5.5</a:t>
            </a:r>
            <a:r>
              <a:rPr kumimoji="0" lang="ja-JP" altLang="en-US" sz="1200" kern="0" dirty="0">
                <a:solidFill>
                  <a:prstClr val="black"/>
                </a:solidFill>
                <a:latin typeface="ＭＳ 明朝" panose="02020609040205080304" pitchFamily="17" charset="-128"/>
                <a:ea typeface="ＭＳ 明朝" panose="02020609040205080304" pitchFamily="17" charset="-128"/>
              </a:rPr>
              <a:t>ポイント減少しています。</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096ACD66-33F1-4E71-A691-AAB16FD2D2AF}"/>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pPr/>
              <a:t>68</a:t>
            </a:fld>
            <a:endParaRPr lang="ja-JP" altLang="en-US" sz="1000" dirty="0"/>
          </a:p>
        </p:txBody>
      </p:sp>
      <p:sp>
        <p:nvSpPr>
          <p:cNvPr id="3" name="注釈文章 18">
            <a:extLst>
              <a:ext uri="{FF2B5EF4-FFF2-40B4-BE49-F238E27FC236}">
                <a16:creationId xmlns:a16="http://schemas.microsoft.com/office/drawing/2014/main" id="{085832C9-7096-67C3-E5E0-010DEEE17909}"/>
              </a:ext>
            </a:extLst>
          </p:cNvPr>
          <p:cNvSpPr txBox="1">
            <a:spLocks noChangeAspect="1"/>
          </p:cNvSpPr>
          <p:nvPr/>
        </p:nvSpPr>
        <p:spPr>
          <a:xfrm>
            <a:off x="156004" y="8157542"/>
            <a:ext cx="5782833" cy="338554"/>
          </a:xfrm>
          <a:prstGeom prst="rect">
            <a:avLst/>
          </a:prstGeom>
          <a:noFill/>
          <a:ln>
            <a:noFill/>
          </a:ln>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動機付け支援対象者数割合･積極的支援対象者数割合･支援対象者数割合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特定健康診査を受診した人に対する割合。</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4" name="テキスト ボックス 3">
            <a:extLst>
              <a:ext uri="{FF2B5EF4-FFF2-40B4-BE49-F238E27FC236}">
                <a16:creationId xmlns:a16="http://schemas.microsoft.com/office/drawing/2014/main" id="{40E0E8AF-6D13-3BEC-4830-1B06BA7D4F07}"/>
              </a:ext>
            </a:extLst>
          </p:cNvPr>
          <p:cNvSpPr txBox="1">
            <a:spLocks noChangeAspect="1"/>
          </p:cNvSpPr>
          <p:nvPr/>
        </p:nvSpPr>
        <p:spPr>
          <a:xfrm>
            <a:off x="156004" y="2917015"/>
            <a:ext cx="578283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年度別 積極的支援対象者数割合</a:t>
            </a:r>
          </a:p>
        </p:txBody>
      </p:sp>
      <p:sp>
        <p:nvSpPr>
          <p:cNvPr id="5" name="テキスト ボックス 4">
            <a:extLst>
              <a:ext uri="{FF2B5EF4-FFF2-40B4-BE49-F238E27FC236}">
                <a16:creationId xmlns:a16="http://schemas.microsoft.com/office/drawing/2014/main" id="{C1B14F7E-6784-ACA7-D330-92382A978BCA}"/>
              </a:ext>
            </a:extLst>
          </p:cNvPr>
          <p:cNvSpPr txBox="1">
            <a:spLocks noChangeAspect="1"/>
          </p:cNvSpPr>
          <p:nvPr/>
        </p:nvSpPr>
        <p:spPr>
          <a:xfrm>
            <a:off x="156004" y="4802134"/>
            <a:ext cx="578283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年度別 支援対象者数割合</a:t>
            </a:r>
          </a:p>
        </p:txBody>
      </p:sp>
      <p:sp>
        <p:nvSpPr>
          <p:cNvPr id="6" name="テキスト ボックス 5">
            <a:extLst>
              <a:ext uri="{FF2B5EF4-FFF2-40B4-BE49-F238E27FC236}">
                <a16:creationId xmlns:a16="http://schemas.microsoft.com/office/drawing/2014/main" id="{B56DE59E-5C66-BA4A-1AC5-65148CA0AFB3}"/>
              </a:ext>
            </a:extLst>
          </p:cNvPr>
          <p:cNvSpPr txBox="1">
            <a:spLocks noChangeAspect="1"/>
          </p:cNvSpPr>
          <p:nvPr/>
        </p:nvSpPr>
        <p:spPr>
          <a:xfrm>
            <a:off x="156004" y="6681229"/>
            <a:ext cx="578283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年度別 特定保健指導実施率</a:t>
            </a:r>
          </a:p>
        </p:txBody>
      </p:sp>
      <p:sp>
        <p:nvSpPr>
          <p:cNvPr id="7" name="テキスト ボックス 6">
            <a:extLst>
              <a:ext uri="{FF2B5EF4-FFF2-40B4-BE49-F238E27FC236}">
                <a16:creationId xmlns:a16="http://schemas.microsoft.com/office/drawing/2014/main" id="{E34B8E6F-D3A0-AEC3-61C8-C04FA37A6618}"/>
              </a:ext>
            </a:extLst>
          </p:cNvPr>
          <p:cNvSpPr txBox="1">
            <a:spLocks noChangeAspect="1"/>
          </p:cNvSpPr>
          <p:nvPr/>
        </p:nvSpPr>
        <p:spPr>
          <a:xfrm>
            <a:off x="156004" y="1036461"/>
            <a:ext cx="578283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年度別 動機付け支援対象者数割合</a:t>
            </a:r>
          </a:p>
        </p:txBody>
      </p:sp>
      <p:pic>
        <p:nvPicPr>
          <p:cNvPr id="8" name="図 7">
            <a:extLst>
              <a:ext uri="{FF2B5EF4-FFF2-40B4-BE49-F238E27FC236}">
                <a16:creationId xmlns:a16="http://schemas.microsoft.com/office/drawing/2014/main" id="{BC662866-A2E0-4A4C-B73A-B84188CDA92C}"/>
              </a:ext>
            </a:extLst>
          </p:cNvPr>
          <p:cNvPicPr>
            <a:picLocks noChangeAspect="1"/>
          </p:cNvPicPr>
          <p:nvPr/>
        </p:nvPicPr>
        <p:blipFill>
          <a:blip r:embed="rId2"/>
          <a:stretch>
            <a:fillRect/>
          </a:stretch>
        </p:blipFill>
        <p:spPr>
          <a:xfrm>
            <a:off x="165100" y="1320800"/>
            <a:ext cx="3665677" cy="1202800"/>
          </a:xfrm>
          <a:prstGeom prst="rect">
            <a:avLst/>
          </a:prstGeom>
        </p:spPr>
      </p:pic>
      <p:pic>
        <p:nvPicPr>
          <p:cNvPr id="9" name="図 8">
            <a:extLst>
              <a:ext uri="{FF2B5EF4-FFF2-40B4-BE49-F238E27FC236}">
                <a16:creationId xmlns:a16="http://schemas.microsoft.com/office/drawing/2014/main" id="{3A92808E-DECF-47F2-92EB-6E0DBB37EA10}"/>
              </a:ext>
            </a:extLst>
          </p:cNvPr>
          <p:cNvPicPr>
            <a:picLocks noChangeAspect="1"/>
          </p:cNvPicPr>
          <p:nvPr/>
        </p:nvPicPr>
        <p:blipFill>
          <a:blip r:embed="rId3"/>
          <a:stretch>
            <a:fillRect/>
          </a:stretch>
        </p:blipFill>
        <p:spPr>
          <a:xfrm>
            <a:off x="165100" y="3205480"/>
            <a:ext cx="3665677" cy="1202800"/>
          </a:xfrm>
          <a:prstGeom prst="rect">
            <a:avLst/>
          </a:prstGeom>
        </p:spPr>
      </p:pic>
      <p:pic>
        <p:nvPicPr>
          <p:cNvPr id="10" name="図 9">
            <a:extLst>
              <a:ext uri="{FF2B5EF4-FFF2-40B4-BE49-F238E27FC236}">
                <a16:creationId xmlns:a16="http://schemas.microsoft.com/office/drawing/2014/main" id="{1C766633-EE68-4569-ABFA-38F23B3F8D12}"/>
              </a:ext>
            </a:extLst>
          </p:cNvPr>
          <p:cNvPicPr>
            <a:picLocks noChangeAspect="1"/>
          </p:cNvPicPr>
          <p:nvPr/>
        </p:nvPicPr>
        <p:blipFill>
          <a:blip r:embed="rId4"/>
          <a:stretch>
            <a:fillRect/>
          </a:stretch>
        </p:blipFill>
        <p:spPr>
          <a:xfrm>
            <a:off x="165100" y="5080000"/>
            <a:ext cx="3665677" cy="1202800"/>
          </a:xfrm>
          <a:prstGeom prst="rect">
            <a:avLst/>
          </a:prstGeom>
        </p:spPr>
      </p:pic>
      <p:pic>
        <p:nvPicPr>
          <p:cNvPr id="11" name="図 10">
            <a:extLst>
              <a:ext uri="{FF2B5EF4-FFF2-40B4-BE49-F238E27FC236}">
                <a16:creationId xmlns:a16="http://schemas.microsoft.com/office/drawing/2014/main" id="{269D06B8-26F8-499D-B282-E927B43787A8}"/>
              </a:ext>
            </a:extLst>
          </p:cNvPr>
          <p:cNvPicPr>
            <a:picLocks noChangeAspect="1"/>
          </p:cNvPicPr>
          <p:nvPr/>
        </p:nvPicPr>
        <p:blipFill>
          <a:blip r:embed="rId5"/>
          <a:stretch>
            <a:fillRect/>
          </a:stretch>
        </p:blipFill>
        <p:spPr>
          <a:xfrm>
            <a:off x="165100" y="6955790"/>
            <a:ext cx="3665677" cy="1202800"/>
          </a:xfrm>
          <a:prstGeom prst="rect">
            <a:avLst/>
          </a:prstGeom>
        </p:spPr>
      </p:pic>
    </p:spTree>
    <p:extLst>
      <p:ext uri="{BB962C8B-B14F-4D97-AF65-F5344CB8AC3E}">
        <p14:creationId xmlns:p14="http://schemas.microsoft.com/office/powerpoint/2010/main" val="1886173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_大_3">
            <a:extLst>
              <a:ext uri="{FF2B5EF4-FFF2-40B4-BE49-F238E27FC236}">
                <a16:creationId xmlns:a16="http://schemas.microsoft.com/office/drawing/2014/main" id="{2F24F9C8-DE8D-3BC9-CA8F-E045D4EEAA58}"/>
              </a:ext>
            </a:extLst>
          </p:cNvPr>
          <p:cNvSpPr txBox="1">
            <a:spLocks noChangeAspect="1"/>
          </p:cNvSpPr>
          <p:nvPr/>
        </p:nvSpPr>
        <p:spPr>
          <a:xfrm>
            <a:off x="-1" y="-4836"/>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第</a:t>
            </a:r>
            <a:r>
              <a:rPr kumimoji="0" lang="en-US" altLang="ja-JP" b="1" kern="0" dirty="0">
                <a:solidFill>
                  <a:schemeClr val="tx1"/>
                </a:solidFill>
                <a:latin typeface="ＭＳ 明朝" panose="02020609040205080304" pitchFamily="17" charset="-128"/>
                <a:ea typeface="ＭＳ 明朝" panose="02020609040205080304" pitchFamily="17" charset="-128"/>
              </a:rPr>
              <a:t>1</a:t>
            </a:r>
            <a:r>
              <a:rPr kumimoji="0" lang="ja-JP" altLang="en-US" b="1" kern="0" dirty="0">
                <a:solidFill>
                  <a:schemeClr val="tx1"/>
                </a:solidFill>
                <a:latin typeface="ＭＳ 明朝" panose="02020609040205080304" pitchFamily="17" charset="-128"/>
                <a:ea typeface="ＭＳ 明朝" panose="02020609040205080304" pitchFamily="17" charset="-128"/>
              </a:rPr>
              <a:t>章　計画策定について</a:t>
            </a:r>
          </a:p>
        </p:txBody>
      </p:sp>
      <p:sp>
        <p:nvSpPr>
          <p:cNvPr id="16" name="テキスト ボックス 15">
            <a:extLst>
              <a:ext uri="{FF2B5EF4-FFF2-40B4-BE49-F238E27FC236}">
                <a16:creationId xmlns:a16="http://schemas.microsoft.com/office/drawing/2014/main" id="{A31499A0-2C35-F670-DB20-5B985A78870A}"/>
              </a:ext>
            </a:extLst>
          </p:cNvPr>
          <p:cNvSpPr txBox="1">
            <a:spLocks noChangeAspect="1"/>
          </p:cNvSpPr>
          <p:nvPr/>
        </p:nvSpPr>
        <p:spPr>
          <a:xfrm>
            <a:off x="50800" y="407500"/>
            <a:ext cx="6120000" cy="338554"/>
          </a:xfrm>
          <a:prstGeom prst="rect">
            <a:avLst/>
          </a:prstGeom>
          <a:noFill/>
          <a:ln>
            <a:noFill/>
          </a:ln>
        </p:spPr>
        <p:txBody>
          <a:bodyPr wrap="square" lIns="0" rtlCol="0">
            <a:spAutoFit/>
          </a:bodyPr>
          <a:lstStyle/>
          <a:p>
            <a:pPr>
              <a:defRPr/>
            </a:pPr>
            <a:r>
              <a:rPr kumimoji="0" lang="en-US" altLang="ja-JP" sz="1600" b="1" kern="0" dirty="0">
                <a:solidFill>
                  <a:sysClr val="windowText" lastClr="000000"/>
                </a:solidFill>
                <a:latin typeface="ＭＳ 明朝" panose="02020609040205080304" pitchFamily="17" charset="-128"/>
                <a:ea typeface="ＭＳ 明朝" panose="02020609040205080304" pitchFamily="17" charset="-128"/>
              </a:rPr>
              <a:t>1.</a:t>
            </a:r>
            <a:r>
              <a:rPr kumimoji="0" lang="ja-JP" altLang="en-US" sz="1600" b="1" kern="0" dirty="0">
                <a:solidFill>
                  <a:sysClr val="windowText" lastClr="000000"/>
                </a:solidFill>
                <a:latin typeface="ＭＳ 明朝" panose="02020609040205080304" pitchFamily="17" charset="-128"/>
                <a:ea typeface="ＭＳ 明朝" panose="02020609040205080304" pitchFamily="17" charset="-128"/>
              </a:rPr>
              <a:t>基本情報</a:t>
            </a:r>
            <a:endParaRPr lang="en-US" altLang="ja-JP" sz="1600" b="1" kern="0" dirty="0">
              <a:solidFill>
                <a:sysClr val="windowText" lastClr="000000"/>
              </a:solidFill>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827E1A87-9067-B7F0-5D8B-CC1BBDE00F38}"/>
              </a:ext>
            </a:extLst>
          </p:cNvPr>
          <p:cNvSpPr>
            <a:spLocks noGrp="1"/>
          </p:cNvSpPr>
          <p:nvPr>
            <p:ph type="sldNum" sz="quarter" idx="4"/>
          </p:nvPr>
        </p:nvSpPr>
        <p:spPr/>
        <p:txBody>
          <a:bodyPr/>
          <a:lstStyle/>
          <a:p>
            <a:fld id="{420EA04B-0610-44E1-BBA9-CB539F9A7CEB}" type="slidenum">
              <a:rPr lang="ja-JP" altLang="en-US" sz="1000" smtClean="0"/>
              <a:pPr/>
              <a:t>6</a:t>
            </a:fld>
            <a:endParaRPr lang="ja-JP" altLang="en-US" sz="1000" dirty="0"/>
          </a:p>
        </p:txBody>
      </p:sp>
      <p:graphicFrame>
        <p:nvGraphicFramePr>
          <p:cNvPr id="5" name="表 4">
            <a:extLst>
              <a:ext uri="{FF2B5EF4-FFF2-40B4-BE49-F238E27FC236}">
                <a16:creationId xmlns:a16="http://schemas.microsoft.com/office/drawing/2014/main" id="{0A11D45D-A9DA-8094-8864-5FEF2024F316}"/>
              </a:ext>
            </a:extLst>
          </p:cNvPr>
          <p:cNvGraphicFramePr>
            <a:graphicFrameLocks noGrp="1"/>
          </p:cNvGraphicFramePr>
          <p:nvPr>
            <p:extLst>
              <p:ext uri="{D42A27DB-BD31-4B8C-83A1-F6EECF244321}">
                <p14:modId xmlns:p14="http://schemas.microsoft.com/office/powerpoint/2010/main" val="4243068545"/>
              </p:ext>
            </p:extLst>
          </p:nvPr>
        </p:nvGraphicFramePr>
        <p:xfrm>
          <a:off x="61382" y="814066"/>
          <a:ext cx="6318096" cy="1183604"/>
        </p:xfrm>
        <a:graphic>
          <a:graphicData uri="http://schemas.openxmlformats.org/drawingml/2006/table">
            <a:tbl>
              <a:tblPr/>
              <a:tblGrid>
                <a:gridCol w="411190">
                  <a:extLst>
                    <a:ext uri="{9D8B030D-6E8A-4147-A177-3AD203B41FA5}">
                      <a16:colId xmlns:a16="http://schemas.microsoft.com/office/drawing/2014/main" val="570223172"/>
                    </a:ext>
                  </a:extLst>
                </a:gridCol>
                <a:gridCol w="284670">
                  <a:extLst>
                    <a:ext uri="{9D8B030D-6E8A-4147-A177-3AD203B41FA5}">
                      <a16:colId xmlns:a16="http://schemas.microsoft.com/office/drawing/2014/main" val="4134168565"/>
                    </a:ext>
                  </a:extLst>
                </a:gridCol>
                <a:gridCol w="835951">
                  <a:extLst>
                    <a:ext uri="{9D8B030D-6E8A-4147-A177-3AD203B41FA5}">
                      <a16:colId xmlns:a16="http://schemas.microsoft.com/office/drawing/2014/main" val="1209301428"/>
                    </a:ext>
                  </a:extLst>
                </a:gridCol>
                <a:gridCol w="864096">
                  <a:extLst>
                    <a:ext uri="{9D8B030D-6E8A-4147-A177-3AD203B41FA5}">
                      <a16:colId xmlns:a16="http://schemas.microsoft.com/office/drawing/2014/main" val="1949543333"/>
                    </a:ext>
                  </a:extLst>
                </a:gridCol>
                <a:gridCol w="936104">
                  <a:extLst>
                    <a:ext uri="{9D8B030D-6E8A-4147-A177-3AD203B41FA5}">
                      <a16:colId xmlns:a16="http://schemas.microsoft.com/office/drawing/2014/main" val="2377139917"/>
                    </a:ext>
                  </a:extLst>
                </a:gridCol>
                <a:gridCol w="792088">
                  <a:extLst>
                    <a:ext uri="{9D8B030D-6E8A-4147-A177-3AD203B41FA5}">
                      <a16:colId xmlns:a16="http://schemas.microsoft.com/office/drawing/2014/main" val="2715584163"/>
                    </a:ext>
                  </a:extLst>
                </a:gridCol>
                <a:gridCol w="720080">
                  <a:extLst>
                    <a:ext uri="{9D8B030D-6E8A-4147-A177-3AD203B41FA5}">
                      <a16:colId xmlns:a16="http://schemas.microsoft.com/office/drawing/2014/main" val="3827154812"/>
                    </a:ext>
                  </a:extLst>
                </a:gridCol>
                <a:gridCol w="864096">
                  <a:extLst>
                    <a:ext uri="{9D8B030D-6E8A-4147-A177-3AD203B41FA5}">
                      <a16:colId xmlns:a16="http://schemas.microsoft.com/office/drawing/2014/main" val="2461576594"/>
                    </a:ext>
                  </a:extLst>
                </a:gridCol>
                <a:gridCol w="609821">
                  <a:extLst>
                    <a:ext uri="{9D8B030D-6E8A-4147-A177-3AD203B41FA5}">
                      <a16:colId xmlns:a16="http://schemas.microsoft.com/office/drawing/2014/main" val="691127231"/>
                    </a:ext>
                  </a:extLst>
                </a:gridCol>
              </a:tblGrid>
              <a:tr h="295901">
                <a:tc gridSpan="3">
                  <a:txBody>
                    <a:bodyPr/>
                    <a:lstStyle/>
                    <a:p>
                      <a:pPr algn="l" fontAlgn="ctr"/>
                      <a:r>
                        <a:rPr lang="ja-JP" altLang="en-US" sz="900" b="1" i="0" u="none" strike="noStrike" dirty="0">
                          <a:solidFill>
                            <a:srgbClr val="000000"/>
                          </a:solidFill>
                          <a:effectLst/>
                          <a:latin typeface="ＭＳ 明朝" panose="02020609040205080304" pitchFamily="17" charset="-128"/>
                          <a:ea typeface="ＭＳ 明朝" panose="02020609040205080304" pitchFamily="17" charset="-128"/>
                        </a:rPr>
                        <a:t>　　人口･被保険者</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kumimoji="1" lang="ja-JP" altLang="en-US"/>
                    </a:p>
                  </a:txBody>
                  <a:tcPr/>
                </a:tc>
                <a:tc hMerge="1">
                  <a:txBody>
                    <a:bodyPr/>
                    <a:lstStyle/>
                    <a:p>
                      <a:endParaRPr kumimoji="1" lang="ja-JP" altLang="en-US"/>
                    </a:p>
                  </a:txBody>
                  <a:tcPr/>
                </a:tc>
                <a:tc gridSpan="6">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被保険者の基本情報</a:t>
                      </a:r>
                    </a:p>
                  </a:txBody>
                  <a:tcPr marL="4877" marR="4877" marT="4877"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01895595"/>
                  </a:ext>
                </a:extLst>
              </a:tr>
              <a:tr h="295901">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全体</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男性</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女性</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89701046"/>
                  </a:ext>
                </a:extLst>
              </a:tr>
              <a:tr h="295901">
                <a:tc gridSpan="3">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人口</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28.862</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15,140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52.46%</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13,722</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47.54%</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4579667"/>
                  </a:ext>
                </a:extLst>
              </a:tr>
              <a:tr h="295901">
                <a:tc gridSpan="3">
                  <a:txBody>
                    <a:bodyPr/>
                    <a:lstStyle/>
                    <a:p>
                      <a:pPr algn="l" fontAlgn="ctr"/>
                      <a:r>
                        <a:rPr lang="zh-CN" altLang="en-US" sz="900" b="0" i="0" u="none" strike="noStrike" dirty="0">
                          <a:solidFill>
                            <a:srgbClr val="000000"/>
                          </a:solidFill>
                          <a:effectLst/>
                          <a:latin typeface="ＭＳ 明朝" panose="02020609040205080304" pitchFamily="17" charset="-128"/>
                          <a:ea typeface="ＭＳ 明朝" panose="02020609040205080304" pitchFamily="17" charset="-128"/>
                        </a:rPr>
                        <a:t>　　国保被保険者数</a:t>
                      </a:r>
                      <a:r>
                        <a:rPr lang="en-US" altLang="zh-CN" sz="900" b="0" i="0" u="none" strike="noStrike" dirty="0">
                          <a:solidFill>
                            <a:srgbClr val="000000"/>
                          </a:solidFill>
                          <a:effectLst/>
                          <a:latin typeface="ＭＳ 明朝" panose="02020609040205080304" pitchFamily="17" charset="-128"/>
                          <a:ea typeface="ＭＳ 明朝" panose="02020609040205080304" pitchFamily="17" charset="-128"/>
                        </a:rPr>
                        <a:t>(</a:t>
                      </a:r>
                      <a:r>
                        <a:rPr lang="zh-CN"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zh-CN" sz="900" b="0" i="0" u="none" strike="noStrike" dirty="0">
                          <a:solidFill>
                            <a:srgbClr val="000000"/>
                          </a:solidFill>
                          <a:effectLst/>
                          <a:latin typeface="ＭＳ 明朝" panose="02020609040205080304" pitchFamily="17" charset="-128"/>
                          <a:ea typeface="ＭＳ 明朝" panose="02020609040205080304" pitchFamily="17" charset="-128"/>
                        </a:rPr>
                        <a:t>)</a:t>
                      </a:r>
                      <a:endParaRPr lang="zh-CN"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5,189</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2,662</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51.30%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2,527</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48.70%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035182"/>
                  </a:ext>
                </a:extLst>
              </a:tr>
            </a:tbl>
          </a:graphicData>
        </a:graphic>
      </p:graphicFrame>
      <p:sp>
        <p:nvSpPr>
          <p:cNvPr id="6" name="テキスト ボックス 13">
            <a:extLst>
              <a:ext uri="{FF2B5EF4-FFF2-40B4-BE49-F238E27FC236}">
                <a16:creationId xmlns:a16="http://schemas.microsoft.com/office/drawing/2014/main" id="{1102B5FA-7689-CA8C-72EE-FA0648D83205}"/>
              </a:ext>
            </a:extLst>
          </p:cNvPr>
          <p:cNvSpPr txBox="1">
            <a:spLocks noChangeAspect="1"/>
          </p:cNvSpPr>
          <p:nvPr/>
        </p:nvSpPr>
        <p:spPr>
          <a:xfrm>
            <a:off x="4753030" y="585653"/>
            <a:ext cx="1702527" cy="2308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900" dirty="0">
                <a:latin typeface="ＭＳ 明朝" panose="02020609040205080304" pitchFamily="17" charset="-128"/>
                <a:ea typeface="ＭＳ 明朝" panose="02020609040205080304" pitchFamily="17" charset="-128"/>
              </a:rPr>
              <a:t>(</a:t>
            </a:r>
            <a:r>
              <a:rPr lang="ja-JP" altLang="en-US" sz="900" dirty="0">
                <a:latin typeface="ＭＳ 明朝" panose="02020609040205080304" pitchFamily="17" charset="-128"/>
                <a:ea typeface="ＭＳ 明朝" panose="02020609040205080304" pitchFamily="17" charset="-128"/>
              </a:rPr>
              <a:t>令和</a:t>
            </a:r>
            <a:r>
              <a:rPr lang="en-US" altLang="ja-JP" sz="900" dirty="0">
                <a:latin typeface="ＭＳ 明朝" panose="02020609040205080304" pitchFamily="17" charset="-128"/>
                <a:ea typeface="ＭＳ 明朝" panose="02020609040205080304" pitchFamily="17" charset="-128"/>
              </a:rPr>
              <a:t>5</a:t>
            </a:r>
            <a:r>
              <a:rPr lang="ja-JP" altLang="en-US" sz="900" dirty="0">
                <a:latin typeface="ＭＳ 明朝" panose="02020609040205080304" pitchFamily="17" charset="-128"/>
                <a:ea typeface="ＭＳ 明朝" panose="02020609040205080304" pitchFamily="17" charset="-128"/>
              </a:rPr>
              <a:t>年</a:t>
            </a:r>
            <a:r>
              <a:rPr lang="en-US" altLang="ja-JP" sz="900" dirty="0">
                <a:latin typeface="ＭＳ 明朝" panose="02020609040205080304" pitchFamily="17" charset="-128"/>
                <a:ea typeface="ＭＳ 明朝" panose="02020609040205080304" pitchFamily="17" charset="-128"/>
              </a:rPr>
              <a:t>12</a:t>
            </a:r>
            <a:r>
              <a:rPr lang="ja-JP" altLang="en-US" sz="900" dirty="0">
                <a:latin typeface="ＭＳ 明朝" panose="02020609040205080304" pitchFamily="17" charset="-128"/>
                <a:ea typeface="ＭＳ 明朝" panose="02020609040205080304" pitchFamily="17" charset="-128"/>
              </a:rPr>
              <a:t>月</a:t>
            </a:r>
            <a:r>
              <a:rPr lang="en-US" altLang="ja-JP" sz="900" dirty="0">
                <a:latin typeface="ＭＳ 明朝" panose="02020609040205080304" pitchFamily="17" charset="-128"/>
                <a:ea typeface="ＭＳ 明朝" panose="02020609040205080304" pitchFamily="17" charset="-128"/>
              </a:rPr>
              <a:t>1</a:t>
            </a:r>
            <a:r>
              <a:rPr lang="ja-JP" altLang="en-US" sz="900" dirty="0">
                <a:latin typeface="ＭＳ 明朝" panose="02020609040205080304" pitchFamily="17" charset="-128"/>
                <a:ea typeface="ＭＳ 明朝" panose="02020609040205080304" pitchFamily="17" charset="-128"/>
              </a:rPr>
              <a:t>日時点</a:t>
            </a:r>
            <a:r>
              <a:rPr lang="en-US" altLang="ja-JP" sz="900" dirty="0">
                <a:latin typeface="ＭＳ 明朝" panose="02020609040205080304" pitchFamily="17" charset="-128"/>
                <a:ea typeface="ＭＳ 明朝" panose="02020609040205080304" pitchFamily="17" charset="-128"/>
              </a:rPr>
              <a:t>)</a:t>
            </a:r>
            <a:endParaRPr lang="ja-JP" altLang="en-US" sz="900" dirty="0">
              <a:latin typeface="ＭＳ 明朝" panose="02020609040205080304" pitchFamily="17" charset="-128"/>
              <a:ea typeface="ＭＳ 明朝" panose="02020609040205080304" pitchFamily="17" charset="-128"/>
            </a:endParaRPr>
          </a:p>
        </p:txBody>
      </p:sp>
      <p:sp>
        <p:nvSpPr>
          <p:cNvPr id="8" name="テキスト ボックス 7">
            <a:extLst>
              <a:ext uri="{FF2B5EF4-FFF2-40B4-BE49-F238E27FC236}">
                <a16:creationId xmlns:a16="http://schemas.microsoft.com/office/drawing/2014/main" id="{FDE5C4C6-5617-944A-9B1D-64C8316EA91C}"/>
              </a:ext>
            </a:extLst>
          </p:cNvPr>
          <p:cNvSpPr txBox="1">
            <a:spLocks/>
          </p:cNvSpPr>
          <p:nvPr/>
        </p:nvSpPr>
        <p:spPr>
          <a:xfrm>
            <a:off x="24617" y="2051720"/>
            <a:ext cx="6242400" cy="338554"/>
          </a:xfrm>
          <a:prstGeom prst="rect">
            <a:avLst/>
          </a:prstGeom>
          <a:noFill/>
          <a:ln>
            <a:noFill/>
          </a:ln>
        </p:spPr>
        <p:txBody>
          <a:bodyPr wrap="square" lIns="0" rIns="90000" rtlCol="0">
            <a:spAutoFit/>
          </a:bodyPr>
          <a:lstStyle/>
          <a:p>
            <a:r>
              <a:rPr lang="en-US" altLang="ja-JP" sz="1600" b="1" dirty="0">
                <a:latin typeface="ＭＳ 明朝" panose="02020609040205080304" pitchFamily="17" charset="-128"/>
                <a:ea typeface="ＭＳ 明朝" panose="02020609040205080304" pitchFamily="17" charset="-128"/>
              </a:rPr>
              <a:t>2.</a:t>
            </a:r>
            <a:r>
              <a:rPr lang="ja-JP" altLang="en-US" sz="1600" b="1" dirty="0">
                <a:latin typeface="ＭＳ 明朝" panose="02020609040205080304" pitchFamily="17" charset="-128"/>
                <a:ea typeface="ＭＳ 明朝" panose="02020609040205080304" pitchFamily="17" charset="-128"/>
              </a:rPr>
              <a:t>基本的事項</a:t>
            </a:r>
            <a:endParaRPr lang="ja-JP" altLang="ja-JP" sz="1600" dirty="0">
              <a:latin typeface="ＭＳ 明朝" panose="02020609040205080304" pitchFamily="17" charset="-128"/>
              <a:ea typeface="ＭＳ 明朝" panose="02020609040205080304" pitchFamily="17" charset="-128"/>
            </a:endParaRPr>
          </a:p>
        </p:txBody>
      </p:sp>
      <p:graphicFrame>
        <p:nvGraphicFramePr>
          <p:cNvPr id="9" name="表 8">
            <a:extLst>
              <a:ext uri="{FF2B5EF4-FFF2-40B4-BE49-F238E27FC236}">
                <a16:creationId xmlns:a16="http://schemas.microsoft.com/office/drawing/2014/main" id="{A4788778-9D5C-08C9-7587-ACA508D35FC0}"/>
              </a:ext>
            </a:extLst>
          </p:cNvPr>
          <p:cNvGraphicFramePr>
            <a:graphicFrameLocks noGrp="1"/>
          </p:cNvGraphicFramePr>
          <p:nvPr>
            <p:extLst>
              <p:ext uri="{D42A27DB-BD31-4B8C-83A1-F6EECF244321}">
                <p14:modId xmlns:p14="http://schemas.microsoft.com/office/powerpoint/2010/main" val="3880325671"/>
              </p:ext>
            </p:extLst>
          </p:nvPr>
        </p:nvGraphicFramePr>
        <p:xfrm>
          <a:off x="88869" y="2390274"/>
          <a:ext cx="6290609" cy="2749376"/>
        </p:xfrm>
        <a:graphic>
          <a:graphicData uri="http://schemas.openxmlformats.org/drawingml/2006/table">
            <a:tbl>
              <a:tblPr/>
              <a:tblGrid>
                <a:gridCol w="1495034">
                  <a:extLst>
                    <a:ext uri="{9D8B030D-6E8A-4147-A177-3AD203B41FA5}">
                      <a16:colId xmlns:a16="http://schemas.microsoft.com/office/drawing/2014/main" val="1735477579"/>
                    </a:ext>
                  </a:extLst>
                </a:gridCol>
                <a:gridCol w="4795575">
                  <a:extLst>
                    <a:ext uri="{9D8B030D-6E8A-4147-A177-3AD203B41FA5}">
                      <a16:colId xmlns:a16="http://schemas.microsoft.com/office/drawing/2014/main" val="2343204602"/>
                    </a:ext>
                  </a:extLst>
                </a:gridCol>
              </a:tblGrid>
              <a:tr h="975548">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①計画の趣旨</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本計画は、第</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期及び第</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期計画における実施結果等を踏まえた、保健事業の展開、達成すべき目標やその指標等を定めたものです。計画の推進に当たっては、医療介護分野における連携を強化し、地域の実情に根差したきめ細かな支援の実現を目指し、地域で一体となって被保険者を支える地域包括ケアの充実･強化に努めるものとします。</a:t>
                      </a: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課題に応じた保健事業を実施することにより、健康の保持増進、生活の質</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(QOL)</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の維持及び向上が図られ、結果として、医療費の適正化に資すると考えられます。</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0519108"/>
                  </a:ext>
                </a:extLst>
              </a:tr>
              <a:tr h="366116">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②計画期間</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年度から令和</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年度までの</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年間とします。</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2730248"/>
                  </a:ext>
                </a:extLst>
              </a:tr>
              <a:tr h="569988">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③実施体制</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高根沢町国民健康保険における健康課題の分析や計画の策定、保健事業の実施、評価等は、保健衛生部局等の関係部局や県、保健所、国民健康保険団体連合会等の関係機関の協力を得て、国保部局が主体となって行います。</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4286022"/>
                  </a:ext>
                </a:extLst>
              </a:tr>
              <a:tr h="837724">
                <a:tc>
                  <a:txBody>
                    <a:bodyPr/>
                    <a:lstStyle/>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④</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関係者連携</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共同保険者である栃木県のほか、国民健康保険団体連合会や連合会内に設置される支援･評価委員会、地域の医師会、歯科医師会、薬剤師会、看護協会、栄養士会等の保健医療関係者等、保険者協議会、後期高齢者医療広域連合、健康保険組合等の他の医療保険者、地域の医療機関や大学等の社会資源等と健康課題を共有し、連携強化に努めます。</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1395021"/>
                  </a:ext>
                </a:extLst>
              </a:tr>
            </a:tbl>
          </a:graphicData>
        </a:graphic>
      </p:graphicFrame>
      <p:graphicFrame>
        <p:nvGraphicFramePr>
          <p:cNvPr id="11" name="表 10">
            <a:extLst>
              <a:ext uri="{FF2B5EF4-FFF2-40B4-BE49-F238E27FC236}">
                <a16:creationId xmlns:a16="http://schemas.microsoft.com/office/drawing/2014/main" id="{8FA40729-DC32-3983-B4E5-FDB10CC66164}"/>
              </a:ext>
            </a:extLst>
          </p:cNvPr>
          <p:cNvGraphicFramePr>
            <a:graphicFrameLocks noGrp="1"/>
          </p:cNvGraphicFramePr>
          <p:nvPr>
            <p:extLst>
              <p:ext uri="{D42A27DB-BD31-4B8C-83A1-F6EECF244321}">
                <p14:modId xmlns:p14="http://schemas.microsoft.com/office/powerpoint/2010/main" val="4215831274"/>
              </p:ext>
            </p:extLst>
          </p:nvPr>
        </p:nvGraphicFramePr>
        <p:xfrm>
          <a:off x="88868" y="5205710"/>
          <a:ext cx="6290609" cy="3686768"/>
        </p:xfrm>
        <a:graphic>
          <a:graphicData uri="http://schemas.openxmlformats.org/drawingml/2006/table">
            <a:tbl>
              <a:tblPr/>
              <a:tblGrid>
                <a:gridCol w="1495035">
                  <a:extLst>
                    <a:ext uri="{9D8B030D-6E8A-4147-A177-3AD203B41FA5}">
                      <a16:colId xmlns:a16="http://schemas.microsoft.com/office/drawing/2014/main" val="2588059192"/>
                    </a:ext>
                  </a:extLst>
                </a:gridCol>
                <a:gridCol w="4795574">
                  <a:extLst>
                    <a:ext uri="{9D8B030D-6E8A-4147-A177-3AD203B41FA5}">
                      <a16:colId xmlns:a16="http://schemas.microsoft.com/office/drawing/2014/main" val="609567884"/>
                    </a:ext>
                  </a:extLst>
                </a:gridCol>
              </a:tblGrid>
              <a:tr h="395749">
                <a:tc>
                  <a:txBody>
                    <a:bodyPr/>
                    <a:lstStyle/>
                    <a:p>
                      <a:endParaRPr kumimoji="1" lang="ja-JP" altLang="en-US" dirty="0">
                        <a:latin typeface="ＭＳ 明朝" panose="02020609040205080304" pitchFamily="17" charset="-128"/>
                        <a:ea typeface="ＭＳ 明朝" panose="02020609040205080304" pitchFamily="17" charset="-128"/>
                      </a:endParaRPr>
                    </a:p>
                  </a:txBody>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具体的な役割、連携内容</a:t>
                      </a:r>
                    </a:p>
                  </a:txBody>
                  <a:tcPr marL="4877" marR="4877" marT="487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254514716"/>
                  </a:ext>
                </a:extLst>
              </a:tr>
              <a:tr h="535876">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①市町国保</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被保険者の健康の保持増進を図り、病気の予防や早期回復を図るために、関係部局や関係機関の協力を得て、主体的に健康課題の分析を行い計画を策定し、それに伴う保健事業の実施、評価等を行います。</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127936"/>
                  </a:ext>
                </a:extLst>
              </a:tr>
              <a:tr h="598184">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②県</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国保医療課･健康増進課</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県の保有する保険者の、健康･医療等のデータを町に提供するとともに、課題解決に向けた戦略を提示するなど、計画策定における支援や評価等を行います。また、保健事業を行う人材の育成のため研修の実施や意見交換の場を設けます。</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5587246"/>
                  </a:ext>
                </a:extLst>
              </a:tr>
              <a:tr h="499679">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③県広域健康福祉センター</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保健所</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県や国保連、</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郡市医</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師会等の地域の保健医療関係者と連携や調整を行い、地域の社会資源の状況等を踏まえた上で地域の実情に応じた支援を行います。</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2317655"/>
                  </a:ext>
                </a:extLst>
              </a:tr>
              <a:tr h="499679">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④国民健康保険団体連合会及び保健事業支援･評価委員会、国保中央会</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町の計画の策定等の一連の流れに対して、計画立案の考え方や評価指標の設定の考え方を提示するなど、保険者の地域の特性に応じた支援を行います。また、県と共に研修会や意見交換の場を開催するなど県との積極的な連携に努めます。</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8437318"/>
                  </a:ext>
                </a:extLst>
              </a:tr>
              <a:tr h="657922">
                <a:tc>
                  <a:txBody>
                    <a:bodyPr/>
                    <a:lstStyle/>
                    <a:p>
                      <a:pPr algn="l"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⑤後期高齢者医療広域連合</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構成市町の意見等を十分に聴取しながら計画の策定に努めます。その上で町が地域の世代間の疾病構造や医療費等の動向を連続して把握することができるよう、必要な情報を町と共有します。また、町は、与えられたデータ等を効果的に活用し、健康課題の明確化や保健事業の効果検証等に努めます。</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0190926"/>
                  </a:ext>
                </a:extLst>
              </a:tr>
              <a:tr h="499679">
                <a:tc>
                  <a:txBody>
                    <a:bodyPr/>
                    <a:lstStyle/>
                    <a:p>
                      <a:pPr algn="l"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⑥保健医療関係者</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計画策定時のみならず、保健事業の実施や評価、保健事業を実施する者の人材育成等においても、保健医療に係る専門的な見地から、積極的に町への支援を行います。</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9185725"/>
                  </a:ext>
                </a:extLst>
              </a:tr>
            </a:tbl>
          </a:graphicData>
        </a:graphic>
      </p:graphicFrame>
    </p:spTree>
    <p:extLst>
      <p:ext uri="{BB962C8B-B14F-4D97-AF65-F5344CB8AC3E}">
        <p14:creationId xmlns:p14="http://schemas.microsoft.com/office/powerpoint/2010/main" val="4952208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スライド番号プレースホルダ 9"/>
          <p:cNvSpPr>
            <a:spLocks noGrp="1" noChangeAspect="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z="1000" smtClean="0">
                <a:latin typeface="ＭＳ 明朝" panose="02020609040205080304" pitchFamily="17" charset="-128"/>
                <a:ea typeface="ＭＳ 明朝" panose="02020609040205080304" pitchFamily="17" charset="-128"/>
              </a:rPr>
              <a:pPr/>
              <a:t>69</a:t>
            </a:fld>
            <a:endParaRPr kumimoji="1" lang="ja-JP" altLang="en-US" sz="1000" dirty="0">
              <a:latin typeface="ＭＳ 明朝" panose="02020609040205080304" pitchFamily="17" charset="-128"/>
              <a:ea typeface="ＭＳ 明朝" panose="02020609040205080304" pitchFamily="17" charset="-128"/>
            </a:endParaRPr>
          </a:p>
        </p:txBody>
      </p:sp>
      <p:sp>
        <p:nvSpPr>
          <p:cNvPr id="14" name="テキスト ボックス 13"/>
          <p:cNvSpPr txBox="1">
            <a:spLocks noChangeAspect="1"/>
          </p:cNvSpPr>
          <p:nvPr/>
        </p:nvSpPr>
        <p:spPr>
          <a:xfrm>
            <a:off x="165100" y="1036461"/>
            <a:ext cx="578283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年度別 動機付け支援対象者数割合</a:t>
            </a:r>
          </a:p>
        </p:txBody>
      </p:sp>
      <p:sp>
        <p:nvSpPr>
          <p:cNvPr id="22" name="注釈文章 18"/>
          <p:cNvSpPr txBox="1">
            <a:spLocks noChangeAspect="1"/>
          </p:cNvSpPr>
          <p:nvPr/>
        </p:nvSpPr>
        <p:spPr>
          <a:xfrm>
            <a:off x="165100" y="8132871"/>
            <a:ext cx="5782833" cy="215444"/>
          </a:xfrm>
          <a:prstGeom prst="rect">
            <a:avLst/>
          </a:prstGeom>
          <a:noFill/>
          <a:ln>
            <a:noFill/>
          </a:ln>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11" name="テキスト ボックス 10"/>
          <p:cNvSpPr txBox="1">
            <a:spLocks noChangeAspect="1"/>
          </p:cNvSpPr>
          <p:nvPr/>
        </p:nvSpPr>
        <p:spPr>
          <a:xfrm>
            <a:off x="165100" y="3525758"/>
            <a:ext cx="578283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年度別 積極的支援対象者数割合</a:t>
            </a:r>
          </a:p>
        </p:txBody>
      </p:sp>
      <p:sp>
        <p:nvSpPr>
          <p:cNvPr id="15" name="テキスト ボックス 14"/>
          <p:cNvSpPr txBox="1">
            <a:spLocks noChangeAspect="1"/>
          </p:cNvSpPr>
          <p:nvPr/>
        </p:nvSpPr>
        <p:spPr>
          <a:xfrm>
            <a:off x="165100" y="6016106"/>
            <a:ext cx="578283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年度別 特定保健指導実施率</a:t>
            </a:r>
          </a:p>
        </p:txBody>
      </p:sp>
      <p:sp>
        <p:nvSpPr>
          <p:cNvPr id="17" name="注釈文章 18"/>
          <p:cNvSpPr txBox="1">
            <a:spLocks noChangeAspect="1"/>
          </p:cNvSpPr>
          <p:nvPr/>
        </p:nvSpPr>
        <p:spPr>
          <a:xfrm>
            <a:off x="165100" y="5642535"/>
            <a:ext cx="5782833" cy="215444"/>
          </a:xfrm>
          <a:prstGeom prst="rect">
            <a:avLst/>
          </a:prstGeom>
          <a:noFill/>
          <a:ln>
            <a:noFill/>
          </a:ln>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18" name="注釈文章 18"/>
          <p:cNvSpPr txBox="1">
            <a:spLocks noChangeAspect="1"/>
          </p:cNvSpPr>
          <p:nvPr/>
        </p:nvSpPr>
        <p:spPr>
          <a:xfrm>
            <a:off x="165100" y="3162820"/>
            <a:ext cx="5782833" cy="215444"/>
          </a:xfrm>
          <a:prstGeom prst="rect">
            <a:avLst/>
          </a:prstGeom>
          <a:noFill/>
          <a:ln>
            <a:noFill/>
          </a:ln>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pic>
        <p:nvPicPr>
          <p:cNvPr id="5" name="図 4">
            <a:extLst>
              <a:ext uri="{FF2B5EF4-FFF2-40B4-BE49-F238E27FC236}">
                <a16:creationId xmlns:a16="http://schemas.microsoft.com/office/drawing/2014/main" id="{8F9B0F59-B82D-464A-92B0-0175E1201ABE}"/>
              </a:ext>
            </a:extLst>
          </p:cNvPr>
          <p:cNvPicPr>
            <a:picLocks noChangeAspect="1"/>
          </p:cNvPicPr>
          <p:nvPr/>
        </p:nvPicPr>
        <p:blipFill>
          <a:blip r:embed="rId2"/>
          <a:stretch>
            <a:fillRect/>
          </a:stretch>
        </p:blipFill>
        <p:spPr>
          <a:xfrm>
            <a:off x="165102" y="1320800"/>
            <a:ext cx="3689017" cy="1846736"/>
          </a:xfrm>
          <a:prstGeom prst="rect">
            <a:avLst/>
          </a:prstGeom>
        </p:spPr>
      </p:pic>
      <p:pic>
        <p:nvPicPr>
          <p:cNvPr id="6" name="図 5">
            <a:extLst>
              <a:ext uri="{FF2B5EF4-FFF2-40B4-BE49-F238E27FC236}">
                <a16:creationId xmlns:a16="http://schemas.microsoft.com/office/drawing/2014/main" id="{531E0B5C-604A-4301-A8DA-E95815DEDC8D}"/>
              </a:ext>
            </a:extLst>
          </p:cNvPr>
          <p:cNvPicPr>
            <a:picLocks noChangeAspect="1"/>
          </p:cNvPicPr>
          <p:nvPr/>
        </p:nvPicPr>
        <p:blipFill>
          <a:blip r:embed="rId3"/>
          <a:stretch>
            <a:fillRect/>
          </a:stretch>
        </p:blipFill>
        <p:spPr>
          <a:xfrm>
            <a:off x="165102" y="3810000"/>
            <a:ext cx="3689017" cy="1846736"/>
          </a:xfrm>
          <a:prstGeom prst="rect">
            <a:avLst/>
          </a:prstGeom>
        </p:spPr>
      </p:pic>
      <p:pic>
        <p:nvPicPr>
          <p:cNvPr id="7" name="図 6">
            <a:extLst>
              <a:ext uri="{FF2B5EF4-FFF2-40B4-BE49-F238E27FC236}">
                <a16:creationId xmlns:a16="http://schemas.microsoft.com/office/drawing/2014/main" id="{3E62DAF2-9321-4ED7-B1C6-2D44DE62DBE2}"/>
              </a:ext>
            </a:extLst>
          </p:cNvPr>
          <p:cNvPicPr>
            <a:picLocks noChangeAspect="1"/>
          </p:cNvPicPr>
          <p:nvPr/>
        </p:nvPicPr>
        <p:blipFill>
          <a:blip r:embed="rId4"/>
          <a:stretch>
            <a:fillRect/>
          </a:stretch>
        </p:blipFill>
        <p:spPr>
          <a:xfrm>
            <a:off x="165102" y="6286500"/>
            <a:ext cx="3689017" cy="1846736"/>
          </a:xfrm>
          <a:prstGeom prst="rect">
            <a:avLst/>
          </a:prstGeom>
        </p:spPr>
      </p:pic>
    </p:spTree>
    <p:extLst>
      <p:ext uri="{BB962C8B-B14F-4D97-AF65-F5344CB8AC3E}">
        <p14:creationId xmlns:p14="http://schemas.microsoft.com/office/powerpoint/2010/main" val="31885321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_小_1_3_1"/>
          <p:cNvSpPr txBox="1">
            <a:spLocks noChangeAspect="1"/>
          </p:cNvSpPr>
          <p:nvPr/>
        </p:nvSpPr>
        <p:spPr>
          <a:xfrm>
            <a:off x="170434" y="2284964"/>
            <a:ext cx="5341644" cy="47315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4343"/>
            <a:r>
              <a:rPr lang="ja-JP" altLang="en-US" sz="800" dirty="0">
                <a:solidFill>
                  <a:schemeClr val="tx1"/>
                </a:solidFill>
                <a:latin typeface="ＭＳ 明朝" panose="02020609040205080304" pitchFamily="17" charset="-128"/>
                <a:ea typeface="ＭＳ 明朝" panose="02020609040205080304" pitchFamily="17" charset="-128"/>
              </a:rPr>
              <a:t>データ化範囲</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分析対象</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健康診査データは令和</a:t>
            </a:r>
            <a:r>
              <a:rPr lang="en-US" altLang="ja-JP" sz="800" dirty="0">
                <a:latin typeface="ＭＳ 明朝" panose="02020609040205080304" pitchFamily="17" charset="-128"/>
                <a:ea typeface="ＭＳ 明朝" panose="02020609040205080304" pitchFamily="17" charset="-128"/>
              </a:rPr>
              <a:t>4</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4</a:t>
            </a:r>
            <a:r>
              <a:rPr lang="ja-JP" altLang="en-US" sz="800" dirty="0">
                <a:latin typeface="ＭＳ 明朝" panose="02020609040205080304" pitchFamily="17" charset="-128"/>
                <a:ea typeface="ＭＳ 明朝" panose="02020609040205080304" pitchFamily="17" charset="-128"/>
              </a:rPr>
              <a:t>月～令和</a:t>
            </a:r>
            <a:r>
              <a:rPr lang="en-US" altLang="ja-JP" sz="800" dirty="0">
                <a:latin typeface="ＭＳ 明朝" panose="02020609040205080304" pitchFamily="17" charset="-128"/>
                <a:ea typeface="ＭＳ 明朝" panose="02020609040205080304" pitchFamily="17" charset="-128"/>
              </a:rPr>
              <a:t>5</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月健診分</a:t>
            </a:r>
            <a:r>
              <a:rPr lang="en-US" altLang="ja-JP" sz="800" dirty="0">
                <a:latin typeface="ＭＳ 明朝" panose="02020609040205080304" pitchFamily="17" charset="-128"/>
                <a:ea typeface="ＭＳ 明朝" panose="02020609040205080304" pitchFamily="17" charset="-128"/>
              </a:rPr>
              <a:t>(12</a:t>
            </a:r>
            <a:r>
              <a:rPr lang="ja-JP" altLang="en-US" sz="800" dirty="0">
                <a:latin typeface="ＭＳ 明朝" panose="02020609040205080304" pitchFamily="17" charset="-128"/>
                <a:ea typeface="ＭＳ 明朝" panose="02020609040205080304" pitchFamily="17" charset="-128"/>
              </a:rPr>
              <a:t>カ月分</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a:t>
            </a:r>
            <a:endParaRPr lang="en-US" altLang="ja-JP" sz="800" dirty="0">
              <a:latin typeface="ＭＳ 明朝" panose="02020609040205080304" pitchFamily="17" charset="-128"/>
              <a:ea typeface="ＭＳ 明朝" panose="02020609040205080304" pitchFamily="17" charset="-128"/>
            </a:endParaRPr>
          </a:p>
          <a:p>
            <a:pPr marR="4343"/>
            <a:r>
              <a:rPr lang="ja-JP" altLang="en-US" sz="800" dirty="0">
                <a:latin typeface="ＭＳ 明朝" panose="02020609040205080304" pitchFamily="17" charset="-128"/>
                <a:ea typeface="ＭＳ 明朝" panose="02020609040205080304" pitchFamily="17" charset="-128"/>
              </a:rPr>
              <a:t>資格確認日</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令和</a:t>
            </a:r>
            <a:r>
              <a:rPr lang="en-US" altLang="ja-JP" sz="800" dirty="0">
                <a:latin typeface="ＭＳ 明朝" panose="02020609040205080304" pitchFamily="17" charset="-128"/>
                <a:ea typeface="ＭＳ 明朝" panose="02020609040205080304" pitchFamily="17" charset="-128"/>
              </a:rPr>
              <a:t>5</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月</a:t>
            </a:r>
            <a:r>
              <a:rPr lang="en-US" altLang="ja-JP" sz="800" dirty="0">
                <a:latin typeface="ＭＳ 明朝" panose="02020609040205080304" pitchFamily="17" charset="-128"/>
                <a:ea typeface="ＭＳ 明朝" panose="02020609040205080304" pitchFamily="17" charset="-128"/>
              </a:rPr>
              <a:t>31</a:t>
            </a:r>
            <a:r>
              <a:rPr lang="ja-JP" altLang="en-US" sz="800" dirty="0">
                <a:latin typeface="ＭＳ 明朝" panose="02020609040205080304" pitchFamily="17" charset="-128"/>
                <a:ea typeface="ＭＳ 明朝" panose="02020609040205080304" pitchFamily="17" charset="-128"/>
              </a:rPr>
              <a:t>日時点。 </a:t>
            </a:r>
            <a:endParaRPr lang="en-US" altLang="ja-JP" sz="800" dirty="0">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15" name="タイトル_小_1_3_1"/>
          <p:cNvSpPr txBox="1">
            <a:spLocks noChangeAspect="1"/>
          </p:cNvSpPr>
          <p:nvPr/>
        </p:nvSpPr>
        <p:spPr>
          <a:xfrm>
            <a:off x="170434" y="5698175"/>
            <a:ext cx="5341644" cy="46170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4343"/>
            <a:r>
              <a:rPr lang="ja-JP" altLang="en-US" sz="800" dirty="0">
                <a:solidFill>
                  <a:schemeClr val="tx1"/>
                </a:solidFill>
                <a:latin typeface="ＭＳ 明朝" panose="02020609040205080304" pitchFamily="17" charset="-128"/>
                <a:ea typeface="ＭＳ 明朝" panose="02020609040205080304" pitchFamily="17" charset="-128"/>
              </a:rPr>
              <a:t>データ化範囲</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分析対象</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健康診査データは令和</a:t>
            </a:r>
            <a:r>
              <a:rPr lang="en-US" altLang="ja-JP" sz="800" dirty="0">
                <a:latin typeface="ＭＳ 明朝" panose="02020609040205080304" pitchFamily="17" charset="-128"/>
                <a:ea typeface="ＭＳ 明朝" panose="02020609040205080304" pitchFamily="17" charset="-128"/>
              </a:rPr>
              <a:t>4</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4</a:t>
            </a:r>
            <a:r>
              <a:rPr lang="ja-JP" altLang="en-US" sz="800" dirty="0">
                <a:latin typeface="ＭＳ 明朝" panose="02020609040205080304" pitchFamily="17" charset="-128"/>
                <a:ea typeface="ＭＳ 明朝" panose="02020609040205080304" pitchFamily="17" charset="-128"/>
              </a:rPr>
              <a:t>月～令和</a:t>
            </a:r>
            <a:r>
              <a:rPr lang="en-US" altLang="ja-JP" sz="800" dirty="0">
                <a:latin typeface="ＭＳ 明朝" panose="02020609040205080304" pitchFamily="17" charset="-128"/>
                <a:ea typeface="ＭＳ 明朝" panose="02020609040205080304" pitchFamily="17" charset="-128"/>
              </a:rPr>
              <a:t>5</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月健診分</a:t>
            </a:r>
            <a:r>
              <a:rPr lang="en-US" altLang="ja-JP" sz="800" dirty="0">
                <a:latin typeface="ＭＳ 明朝" panose="02020609040205080304" pitchFamily="17" charset="-128"/>
                <a:ea typeface="ＭＳ 明朝" panose="02020609040205080304" pitchFamily="17" charset="-128"/>
              </a:rPr>
              <a:t>(12</a:t>
            </a:r>
            <a:r>
              <a:rPr lang="ja-JP" altLang="en-US" sz="800" dirty="0">
                <a:latin typeface="ＭＳ 明朝" panose="02020609040205080304" pitchFamily="17" charset="-128"/>
                <a:ea typeface="ＭＳ 明朝" panose="02020609040205080304" pitchFamily="17" charset="-128"/>
              </a:rPr>
              <a:t>カ月分</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a:t>
            </a:r>
            <a:endParaRPr lang="en-US" altLang="ja-JP" sz="800" dirty="0">
              <a:latin typeface="ＭＳ 明朝" panose="02020609040205080304" pitchFamily="17" charset="-128"/>
              <a:ea typeface="ＭＳ 明朝" panose="02020609040205080304" pitchFamily="17" charset="-128"/>
            </a:endParaRPr>
          </a:p>
          <a:p>
            <a:pPr marR="4343"/>
            <a:r>
              <a:rPr lang="ja-JP" altLang="en-US" sz="800" dirty="0">
                <a:latin typeface="ＭＳ 明朝" panose="02020609040205080304" pitchFamily="17" charset="-128"/>
                <a:ea typeface="ＭＳ 明朝" panose="02020609040205080304" pitchFamily="17" charset="-128"/>
              </a:rPr>
              <a:t>資格確認日</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令和</a:t>
            </a:r>
            <a:r>
              <a:rPr lang="en-US" altLang="ja-JP" sz="800" dirty="0">
                <a:latin typeface="ＭＳ 明朝" panose="02020609040205080304" pitchFamily="17" charset="-128"/>
                <a:ea typeface="ＭＳ 明朝" panose="02020609040205080304" pitchFamily="17" charset="-128"/>
              </a:rPr>
              <a:t>5</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月</a:t>
            </a:r>
            <a:r>
              <a:rPr lang="en-US" altLang="ja-JP" sz="800" dirty="0">
                <a:latin typeface="ＭＳ 明朝" panose="02020609040205080304" pitchFamily="17" charset="-128"/>
                <a:ea typeface="ＭＳ 明朝" panose="02020609040205080304" pitchFamily="17" charset="-128"/>
              </a:rPr>
              <a:t>31</a:t>
            </a:r>
            <a:r>
              <a:rPr lang="ja-JP" altLang="en-US" sz="800" dirty="0">
                <a:latin typeface="ＭＳ 明朝" panose="02020609040205080304" pitchFamily="17" charset="-128"/>
                <a:ea typeface="ＭＳ 明朝" panose="02020609040205080304" pitchFamily="17" charset="-128"/>
              </a:rPr>
              <a:t>日時点。</a:t>
            </a:r>
            <a:endParaRPr lang="en-US" altLang="ja-JP" sz="800" dirty="0">
              <a:latin typeface="ＭＳ 明朝" panose="02020609040205080304" pitchFamily="17" charset="-128"/>
              <a:ea typeface="ＭＳ 明朝" panose="02020609040205080304" pitchFamily="17" charset="-128"/>
            </a:endParaRPr>
          </a:p>
          <a:p>
            <a:pPr marR="4343"/>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割合</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rgbClr val="000000"/>
              </a:solidFill>
              <a:latin typeface="ＭＳ 明朝" panose="02020609040205080304" pitchFamily="17" charset="-128"/>
              <a:ea typeface="ＭＳ 明朝" panose="02020609040205080304" pitchFamily="17" charset="-128"/>
            </a:endParaRPr>
          </a:p>
          <a:p>
            <a:pPr marR="4343"/>
            <a:endParaRPr lang="en-US" altLang="ja-JP" sz="800" b="1" dirty="0">
              <a:latin typeface="ＭＳ 明朝" panose="02020609040205080304" pitchFamily="17" charset="-128"/>
              <a:ea typeface="ＭＳ 明朝" panose="02020609040205080304" pitchFamily="17" charset="-128"/>
            </a:endParaRPr>
          </a:p>
        </p:txBody>
      </p:sp>
      <p:sp>
        <p:nvSpPr>
          <p:cNvPr id="19" name="Rectangle 5"/>
          <p:cNvSpPr>
            <a:spLocks noChangeAspect="1" noChangeArrowheads="1"/>
          </p:cNvSpPr>
          <p:nvPr/>
        </p:nvSpPr>
        <p:spPr bwMode="auto">
          <a:xfrm>
            <a:off x="165100" y="1214637"/>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R="5429"/>
            <a:r>
              <a:rPr lang="ja-JP" altLang="en-US" sz="1200" dirty="0">
                <a:latin typeface="ＭＳ 明朝" panose="02020609040205080304" pitchFamily="17" charset="-128"/>
                <a:ea typeface="ＭＳ 明朝" panose="02020609040205080304" pitchFamily="17" charset="-128"/>
              </a:rPr>
              <a:t>メタボリックシンドローム該当状況</a:t>
            </a:r>
          </a:p>
        </p:txBody>
      </p:sp>
      <p:sp>
        <p:nvSpPr>
          <p:cNvPr id="20" name="Rectangle 5"/>
          <p:cNvSpPr>
            <a:spLocks noChangeAspect="1" noChangeArrowheads="1"/>
          </p:cNvSpPr>
          <p:nvPr/>
        </p:nvSpPr>
        <p:spPr bwMode="auto">
          <a:xfrm>
            <a:off x="165100" y="3045153"/>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R="5429"/>
            <a:r>
              <a:rPr lang="ja-JP" altLang="en-US" sz="1200" dirty="0">
                <a:latin typeface="ＭＳ 明朝" panose="02020609040205080304" pitchFamily="17" charset="-128"/>
                <a:ea typeface="ＭＳ 明朝" panose="02020609040205080304" pitchFamily="17" charset="-128"/>
              </a:rPr>
              <a:t>メタボリックシンドローム該当状況</a:t>
            </a:r>
          </a:p>
        </p:txBody>
      </p:sp>
      <p:sp>
        <p:nvSpPr>
          <p:cNvPr id="2" name="スライド番号プレースホルダー 1">
            <a:extLst>
              <a:ext uri="{FF2B5EF4-FFF2-40B4-BE49-F238E27FC236}">
                <a16:creationId xmlns:a16="http://schemas.microsoft.com/office/drawing/2014/main" id="{F28A6FA1-9E1A-4043-A70A-BAA5F2CC449C}"/>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pPr/>
              <a:t>70</a:t>
            </a:fld>
            <a:endParaRPr lang="ja-JP" altLang="en-US" sz="1000" dirty="0"/>
          </a:p>
        </p:txBody>
      </p:sp>
      <p:sp>
        <p:nvSpPr>
          <p:cNvPr id="12" name="テキスト ボックス 11">
            <a:extLst>
              <a:ext uri="{FF2B5EF4-FFF2-40B4-BE49-F238E27FC236}">
                <a16:creationId xmlns:a16="http://schemas.microsoft.com/office/drawing/2014/main" id="{8638B8EA-A73C-4B49-87A5-E6F1E6FE7968}"/>
              </a:ext>
            </a:extLst>
          </p:cNvPr>
          <p:cNvSpPr txBox="1">
            <a:spLocks noChangeAspect="1"/>
          </p:cNvSpPr>
          <p:nvPr/>
        </p:nvSpPr>
        <p:spPr>
          <a:xfrm>
            <a:off x="50800" y="0"/>
            <a:ext cx="5782833" cy="338554"/>
          </a:xfrm>
          <a:prstGeom prst="rect">
            <a:avLst/>
          </a:prstGeom>
          <a:noFill/>
          <a:ln>
            <a:noFill/>
          </a:ln>
        </p:spPr>
        <p:txBody>
          <a:bodyPr wrap="square" lIns="0" rIns="0" rtlCol="0" anchor="ctr" anchorCtr="0">
            <a:spAutoFit/>
          </a:bodyPr>
          <a:lstStyle/>
          <a:p>
            <a:r>
              <a:rPr lang="en-US" altLang="ja-JP" sz="1600" b="1" dirty="0">
                <a:latin typeface="ＭＳ 明朝"/>
                <a:ea typeface="ＭＳ 明朝"/>
              </a:rPr>
              <a:t>4.</a:t>
            </a:r>
            <a:r>
              <a:rPr lang="ja-JP" altLang="en-US" sz="1600" b="1" dirty="0">
                <a:latin typeface="ＭＳ 明朝"/>
                <a:ea typeface="ＭＳ 明朝"/>
              </a:rPr>
              <a:t>メタボリックシンドローム該当状況</a:t>
            </a:r>
          </a:p>
        </p:txBody>
      </p:sp>
      <p:sp>
        <p:nvSpPr>
          <p:cNvPr id="21" name="テキスト ボックス 20">
            <a:extLst>
              <a:ext uri="{FF2B5EF4-FFF2-40B4-BE49-F238E27FC236}">
                <a16:creationId xmlns:a16="http://schemas.microsoft.com/office/drawing/2014/main" id="{0DB08ED0-9837-4060-B065-C60C431B6701}"/>
              </a:ext>
            </a:extLst>
          </p:cNvPr>
          <p:cNvSpPr txBox="1">
            <a:spLocks noChangeAspect="1"/>
          </p:cNvSpPr>
          <p:nvPr/>
        </p:nvSpPr>
        <p:spPr>
          <a:xfrm>
            <a:off x="165100" y="340439"/>
            <a:ext cx="6238800" cy="837200"/>
          </a:xfrm>
          <a:prstGeom prst="rect">
            <a:avLst/>
          </a:prstGeom>
          <a:noFill/>
          <a:ln>
            <a:noFill/>
          </a:ln>
        </p:spPr>
        <p:txBody>
          <a:bodyPr wrap="square" lIns="0" rIns="90000" rtlCol="0">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　以下は、令和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dirty="0">
                <a:latin typeface="ＭＳ 明朝" panose="02020609040205080304" pitchFamily="17" charset="-128"/>
                <a:ea typeface="ＭＳ 明朝" panose="02020609040205080304" pitchFamily="17" charset="-128"/>
                <a:cs typeface="ＭＳ Ｐゴシック" pitchFamily="50" charset="-128"/>
              </a:rPr>
              <a:t>年</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dirty="0">
                <a:latin typeface="ＭＳ 明朝" panose="02020609040205080304" pitchFamily="17" charset="-128"/>
                <a:ea typeface="ＭＳ 明朝" panose="02020609040205080304" pitchFamily="17" charset="-128"/>
                <a:cs typeface="ＭＳ Ｐゴシック" pitchFamily="50" charset="-128"/>
              </a:rPr>
              <a:t>月～令和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5</a:t>
            </a:r>
            <a:r>
              <a:rPr lang="ja-JP" altLang="en-US" sz="1200" dirty="0">
                <a:latin typeface="ＭＳ 明朝" panose="02020609040205080304" pitchFamily="17" charset="-128"/>
                <a:ea typeface="ＭＳ 明朝" panose="02020609040205080304" pitchFamily="17" charset="-128"/>
                <a:cs typeface="ＭＳ Ｐゴシック" pitchFamily="50" charset="-128"/>
              </a:rPr>
              <a:t>年</a:t>
            </a:r>
            <a:r>
              <a:rPr lang="en-US" altLang="ja-JP" sz="1200" dirty="0">
                <a:latin typeface="ＭＳ 明朝" panose="02020609040205080304" pitchFamily="17" charset="-128"/>
                <a:ea typeface="ＭＳ 明朝" panose="02020609040205080304" pitchFamily="17" charset="-128"/>
                <a:cs typeface="ＭＳ Ｐゴシック" pitchFamily="50" charset="-128"/>
              </a:rPr>
              <a:t>3</a:t>
            </a:r>
            <a:r>
              <a:rPr lang="ja-JP" altLang="en-US" sz="1200" dirty="0">
                <a:latin typeface="ＭＳ 明朝" panose="02020609040205080304" pitchFamily="17" charset="-128"/>
                <a:ea typeface="ＭＳ 明朝" panose="02020609040205080304" pitchFamily="17" charset="-128"/>
                <a:cs typeface="ＭＳ Ｐゴシック" pitchFamily="50" charset="-128"/>
              </a:rPr>
              <a:t>月健診分</a:t>
            </a:r>
            <a:r>
              <a:rPr lang="en-US" altLang="ja-JP" sz="1200" dirty="0">
                <a:latin typeface="ＭＳ 明朝" panose="02020609040205080304" pitchFamily="17" charset="-128"/>
                <a:ea typeface="ＭＳ 明朝" panose="02020609040205080304" pitchFamily="17" charset="-128"/>
                <a:cs typeface="ＭＳ Ｐゴシック" pitchFamily="50" charset="-128"/>
              </a:rPr>
              <a:t>(12</a:t>
            </a:r>
            <a:r>
              <a:rPr lang="ja-JP" altLang="en-US" sz="1200" dirty="0">
                <a:latin typeface="ＭＳ 明朝" panose="02020609040205080304" pitchFamily="17" charset="-128"/>
                <a:ea typeface="ＭＳ 明朝" panose="02020609040205080304" pitchFamily="17" charset="-128"/>
                <a:cs typeface="ＭＳ Ｐゴシック" pitchFamily="50" charset="-128"/>
              </a:rPr>
              <a:t>カ月分</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における、特定健康診査受診者のメタボリックシンドローム該当状況を示したものです。基準該当は</a:t>
            </a:r>
            <a:r>
              <a:rPr lang="en-US" altLang="ja-JP" sz="1200" dirty="0">
                <a:latin typeface="ＭＳ 明朝" panose="02020609040205080304" pitchFamily="17" charset="-128"/>
                <a:ea typeface="ＭＳ 明朝" panose="02020609040205080304" pitchFamily="17" charset="-128"/>
              </a:rPr>
              <a:t>18.2%</a:t>
            </a:r>
            <a:r>
              <a:rPr lang="ja-JP" altLang="en-US" sz="1200" dirty="0">
                <a:latin typeface="ＭＳ 明朝" panose="02020609040205080304" pitchFamily="17" charset="-128"/>
                <a:ea typeface="ＭＳ 明朝" panose="02020609040205080304" pitchFamily="17" charset="-128"/>
                <a:cs typeface="ＭＳ Ｐゴシック" pitchFamily="50" charset="-128"/>
              </a:rPr>
              <a:t>、予備群該当は</a:t>
            </a:r>
            <a:r>
              <a:rPr lang="en-US" altLang="ja-JP" sz="1200" dirty="0">
                <a:latin typeface="ＭＳ 明朝" panose="02020609040205080304" pitchFamily="17" charset="-128"/>
                <a:ea typeface="ＭＳ 明朝" panose="02020609040205080304" pitchFamily="17" charset="-128"/>
              </a:rPr>
              <a:t>14.0%</a:t>
            </a:r>
            <a:r>
              <a:rPr lang="ja-JP" altLang="en-US" sz="1200" dirty="0">
                <a:latin typeface="ＭＳ 明朝" panose="02020609040205080304" pitchFamily="17" charset="-128"/>
                <a:ea typeface="ＭＳ 明朝" panose="02020609040205080304" pitchFamily="17" charset="-128"/>
                <a:cs typeface="ＭＳ Ｐゴシック" pitchFamily="50" charset="-128"/>
              </a:rPr>
              <a:t>です。</a:t>
            </a:r>
          </a:p>
          <a:p>
            <a:pPr lvl="0" algn="just" fontAlgn="base">
              <a:lnSpc>
                <a:spcPct val="125000"/>
              </a:lnSpc>
              <a:spcBef>
                <a:spcPct val="0"/>
              </a:spcBef>
              <a:spcAft>
                <a:spcPct val="0"/>
              </a:spcAft>
            </a:pP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3" name="タイトル_小_1_3_1">
            <a:extLst>
              <a:ext uri="{FF2B5EF4-FFF2-40B4-BE49-F238E27FC236}">
                <a16:creationId xmlns:a16="http://schemas.microsoft.com/office/drawing/2014/main" id="{2A05514B-777D-CA0D-13FB-A0B6D33602E6}"/>
              </a:ext>
            </a:extLst>
          </p:cNvPr>
          <p:cNvSpPr txBox="1">
            <a:spLocks/>
          </p:cNvSpPr>
          <p:nvPr/>
        </p:nvSpPr>
        <p:spPr>
          <a:xfrm>
            <a:off x="192601" y="6274880"/>
            <a:ext cx="5653087" cy="215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メタボリックシンドローム判定基準</a:t>
            </a:r>
            <a:endParaRPr lang="en-US" altLang="ja-JP" sz="800" dirty="0">
              <a:solidFill>
                <a:schemeClr val="tx1"/>
              </a:solidFill>
              <a:latin typeface="ＭＳ 明朝" panose="02020609040205080304" pitchFamily="17" charset="-128"/>
              <a:ea typeface="ＭＳ 明朝" panose="02020609040205080304" pitchFamily="17" charset="-128"/>
            </a:endParaRPr>
          </a:p>
        </p:txBody>
      </p:sp>
      <p:pic>
        <p:nvPicPr>
          <p:cNvPr id="4" name="Picture 249">
            <a:extLst>
              <a:ext uri="{FF2B5EF4-FFF2-40B4-BE49-F238E27FC236}">
                <a16:creationId xmlns:a16="http://schemas.microsoft.com/office/drawing/2014/main" id="{B5364474-6561-80EC-85F8-AC320CF8F3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601" y="6424413"/>
            <a:ext cx="5286375"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タイトル_小_1_3_1">
            <a:extLst>
              <a:ext uri="{FF2B5EF4-FFF2-40B4-BE49-F238E27FC236}">
                <a16:creationId xmlns:a16="http://schemas.microsoft.com/office/drawing/2014/main" id="{8682477C-2443-1039-043A-EDA714339F0C}"/>
              </a:ext>
            </a:extLst>
          </p:cNvPr>
          <p:cNvSpPr txBox="1">
            <a:spLocks/>
          </p:cNvSpPr>
          <p:nvPr/>
        </p:nvSpPr>
        <p:spPr>
          <a:xfrm>
            <a:off x="192601" y="6966398"/>
            <a:ext cx="5814305" cy="69832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追加リスクの基準値は以下のとおりである。</a:t>
            </a:r>
          </a:p>
          <a:p>
            <a:pPr marL="288000" marR="4343"/>
            <a:r>
              <a:rPr lang="ja-JP" altLang="en-US" sz="800" dirty="0">
                <a:solidFill>
                  <a:schemeClr val="tx1"/>
                </a:solidFill>
                <a:latin typeface="ＭＳ 明朝" panose="02020609040205080304" pitchFamily="17" charset="-128"/>
                <a:ea typeface="ＭＳ 明朝" panose="02020609040205080304" pitchFamily="17" charset="-128"/>
              </a:rPr>
              <a:t>　①血糖</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空腹時血糖が</a:t>
            </a:r>
            <a:r>
              <a:rPr lang="en-US" altLang="ja-JP" sz="800" dirty="0">
                <a:solidFill>
                  <a:schemeClr val="tx1"/>
                </a:solidFill>
                <a:latin typeface="ＭＳ 明朝" panose="02020609040205080304" pitchFamily="17" charset="-128"/>
                <a:ea typeface="ＭＳ 明朝" panose="02020609040205080304" pitchFamily="17" charset="-128"/>
              </a:rPr>
              <a:t>110mg/dl</a:t>
            </a:r>
            <a:r>
              <a:rPr lang="ja-JP" altLang="en-US" sz="800" dirty="0">
                <a:solidFill>
                  <a:schemeClr val="tx1"/>
                </a:solidFill>
                <a:latin typeface="ＭＳ 明朝" panose="02020609040205080304" pitchFamily="17" charset="-128"/>
                <a:ea typeface="ＭＳ 明朝" panose="02020609040205080304" pitchFamily="17" charset="-128"/>
              </a:rPr>
              <a:t>以上</a:t>
            </a:r>
          </a:p>
          <a:p>
            <a:pPr marL="288000" marR="4343"/>
            <a:r>
              <a:rPr lang="ja-JP" altLang="en-US" sz="800" dirty="0">
                <a:solidFill>
                  <a:schemeClr val="tx1"/>
                </a:solidFill>
                <a:latin typeface="ＭＳ 明朝" panose="02020609040205080304" pitchFamily="17" charset="-128"/>
                <a:ea typeface="ＭＳ 明朝" panose="02020609040205080304" pitchFamily="17" charset="-128"/>
              </a:rPr>
              <a:t>　②脂質</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中性脂肪</a:t>
            </a:r>
            <a:r>
              <a:rPr lang="en-US" altLang="ja-JP" sz="800" dirty="0">
                <a:solidFill>
                  <a:schemeClr val="tx1"/>
                </a:solidFill>
                <a:latin typeface="ＭＳ 明朝" panose="02020609040205080304" pitchFamily="17" charset="-128"/>
                <a:ea typeface="ＭＳ 明朝" panose="02020609040205080304" pitchFamily="17" charset="-128"/>
              </a:rPr>
              <a:t>150mg/dl</a:t>
            </a:r>
            <a:r>
              <a:rPr lang="ja-JP" altLang="en-US" sz="800" dirty="0">
                <a:solidFill>
                  <a:schemeClr val="tx1"/>
                </a:solidFill>
                <a:latin typeface="ＭＳ 明朝" panose="02020609040205080304" pitchFamily="17" charset="-128"/>
                <a:ea typeface="ＭＳ 明朝" panose="02020609040205080304" pitchFamily="17" charset="-128"/>
              </a:rPr>
              <a:t>以上 または </a:t>
            </a:r>
            <a:r>
              <a:rPr lang="en-US" altLang="ja-JP" sz="800" dirty="0">
                <a:solidFill>
                  <a:schemeClr val="tx1"/>
                </a:solidFill>
                <a:latin typeface="ＭＳ 明朝" panose="02020609040205080304" pitchFamily="17" charset="-128"/>
                <a:ea typeface="ＭＳ 明朝" panose="02020609040205080304" pitchFamily="17" charset="-128"/>
              </a:rPr>
              <a:t>HDL</a:t>
            </a:r>
            <a:r>
              <a:rPr lang="ja-JP" altLang="en-US" sz="800" dirty="0">
                <a:solidFill>
                  <a:schemeClr val="tx1"/>
                </a:solidFill>
                <a:latin typeface="ＭＳ 明朝" panose="02020609040205080304" pitchFamily="17" charset="-128"/>
                <a:ea typeface="ＭＳ 明朝" panose="02020609040205080304" pitchFamily="17" charset="-128"/>
              </a:rPr>
              <a:t>コレステロール</a:t>
            </a:r>
            <a:r>
              <a:rPr lang="en-US" altLang="ja-JP" sz="800" dirty="0">
                <a:solidFill>
                  <a:schemeClr val="tx1"/>
                </a:solidFill>
                <a:latin typeface="ＭＳ 明朝" panose="02020609040205080304" pitchFamily="17" charset="-128"/>
                <a:ea typeface="ＭＳ 明朝" panose="02020609040205080304" pitchFamily="17" charset="-128"/>
              </a:rPr>
              <a:t>40mg/dl</a:t>
            </a:r>
            <a:r>
              <a:rPr lang="ja-JP" altLang="en-US" sz="800" dirty="0">
                <a:solidFill>
                  <a:schemeClr val="tx1"/>
                </a:solidFill>
                <a:latin typeface="ＭＳ 明朝" panose="02020609040205080304" pitchFamily="17" charset="-128"/>
                <a:ea typeface="ＭＳ 明朝" panose="02020609040205080304" pitchFamily="17" charset="-128"/>
              </a:rPr>
              <a:t>未満			</a:t>
            </a:r>
            <a:endParaRPr lang="en-US" altLang="ja-JP" sz="800" dirty="0">
              <a:solidFill>
                <a:schemeClr val="tx1"/>
              </a:solidFill>
              <a:latin typeface="ＭＳ 明朝" panose="02020609040205080304" pitchFamily="17" charset="-128"/>
              <a:ea typeface="ＭＳ 明朝" panose="02020609040205080304" pitchFamily="17" charset="-128"/>
            </a:endParaRPr>
          </a:p>
          <a:p>
            <a:pPr marL="288000" marR="4343">
              <a:spcAft>
                <a:spcPts val="400"/>
              </a:spcAft>
            </a:pPr>
            <a:r>
              <a:rPr lang="ja-JP" altLang="en-US" sz="800" dirty="0">
                <a:solidFill>
                  <a:schemeClr val="tx1"/>
                </a:solidFill>
                <a:latin typeface="ＭＳ 明朝" panose="02020609040205080304" pitchFamily="17" charset="-128"/>
                <a:ea typeface="ＭＳ 明朝" panose="02020609040205080304" pitchFamily="17" charset="-128"/>
              </a:rPr>
              <a:t>　③血圧</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収縮期血圧</a:t>
            </a:r>
            <a:r>
              <a:rPr lang="en-US" altLang="ja-JP" sz="800" dirty="0">
                <a:solidFill>
                  <a:schemeClr val="tx1"/>
                </a:solidFill>
                <a:latin typeface="ＭＳ 明朝" panose="02020609040205080304" pitchFamily="17" charset="-128"/>
                <a:ea typeface="ＭＳ 明朝" panose="02020609040205080304" pitchFamily="17" charset="-128"/>
              </a:rPr>
              <a:t>130mmHg</a:t>
            </a:r>
            <a:r>
              <a:rPr lang="ja-JP" altLang="en-US" sz="800" dirty="0">
                <a:solidFill>
                  <a:schemeClr val="tx1"/>
                </a:solidFill>
                <a:latin typeface="ＭＳ 明朝" panose="02020609040205080304" pitchFamily="17" charset="-128"/>
                <a:ea typeface="ＭＳ 明朝" panose="02020609040205080304" pitchFamily="17" charset="-128"/>
              </a:rPr>
              <a:t>以上 または 拡張期血圧</a:t>
            </a:r>
            <a:r>
              <a:rPr lang="en-US" altLang="ja-JP" sz="800" dirty="0">
                <a:solidFill>
                  <a:schemeClr val="tx1"/>
                </a:solidFill>
                <a:latin typeface="ＭＳ 明朝" panose="02020609040205080304" pitchFamily="17" charset="-128"/>
                <a:ea typeface="ＭＳ 明朝" panose="02020609040205080304" pitchFamily="17" charset="-128"/>
              </a:rPr>
              <a:t>85mmHg</a:t>
            </a:r>
            <a:r>
              <a:rPr lang="ja-JP" altLang="en-US" sz="800" dirty="0">
                <a:solidFill>
                  <a:schemeClr val="tx1"/>
                </a:solidFill>
                <a:latin typeface="ＭＳ 明朝" panose="02020609040205080304" pitchFamily="17" charset="-128"/>
                <a:ea typeface="ＭＳ 明朝" panose="02020609040205080304" pitchFamily="17" charset="-128"/>
              </a:rPr>
              <a:t>以上			</a:t>
            </a: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糖尿病、高血圧症または脂質異常症の治療に係る薬剤を服用している者も対象となる。</a:t>
            </a:r>
            <a:endParaRPr lang="ja-JP" altLang="en-US" sz="800" b="1" dirty="0">
              <a:solidFill>
                <a:schemeClr val="tx1"/>
              </a:solidFill>
              <a:latin typeface="ＭＳ 明朝" panose="02020609040205080304" pitchFamily="17" charset="-128"/>
              <a:ea typeface="ＭＳ 明朝" panose="02020609040205080304" pitchFamily="17" charset="-128"/>
            </a:endParaRPr>
          </a:p>
        </p:txBody>
      </p:sp>
      <p:pic>
        <p:nvPicPr>
          <p:cNvPr id="6" name="table162">
            <a:extLst>
              <a:ext uri="{FF2B5EF4-FFF2-40B4-BE49-F238E27FC236}">
                <a16:creationId xmlns:a16="http://schemas.microsoft.com/office/drawing/2014/main" id="{24BE3676-8D7F-4959-BAE7-DB3B4DDD2580}"/>
              </a:ext>
            </a:extLst>
          </p:cNvPr>
          <p:cNvPicPr>
            <a:picLocks/>
          </p:cNvPicPr>
          <p:nvPr/>
        </p:nvPicPr>
        <p:blipFill>
          <a:blip r:embed="rId3"/>
          <a:stretch>
            <a:fillRect/>
          </a:stretch>
        </p:blipFill>
        <p:spPr>
          <a:xfrm>
            <a:off x="165100" y="1511300"/>
            <a:ext cx="6032500" cy="736600"/>
          </a:xfrm>
          <a:prstGeom prst="rect">
            <a:avLst/>
          </a:prstGeom>
        </p:spPr>
      </p:pic>
      <p:pic>
        <p:nvPicPr>
          <p:cNvPr id="7" name="table163">
            <a:extLst>
              <a:ext uri="{FF2B5EF4-FFF2-40B4-BE49-F238E27FC236}">
                <a16:creationId xmlns:a16="http://schemas.microsoft.com/office/drawing/2014/main" id="{DBF967F2-9FC4-4370-87A4-ECAA47ADE7BB}"/>
              </a:ext>
            </a:extLst>
          </p:cNvPr>
          <p:cNvPicPr>
            <a:picLocks noChangeAspect="1"/>
          </p:cNvPicPr>
          <p:nvPr/>
        </p:nvPicPr>
        <p:blipFill>
          <a:blip r:embed="rId4"/>
          <a:stretch>
            <a:fillRect/>
          </a:stretch>
        </p:blipFill>
        <p:spPr>
          <a:xfrm>
            <a:off x="165101" y="3302000"/>
            <a:ext cx="3552727" cy="2362200"/>
          </a:xfrm>
          <a:prstGeom prst="rect">
            <a:avLst/>
          </a:prstGeom>
        </p:spPr>
      </p:pic>
    </p:spTree>
    <p:extLst>
      <p:ext uri="{BB962C8B-B14F-4D97-AF65-F5344CB8AC3E}">
        <p14:creationId xmlns:p14="http://schemas.microsoft.com/office/powerpoint/2010/main" val="33200478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a:spLocks noChangeAspect="1"/>
          </p:cNvSpPr>
          <p:nvPr/>
        </p:nvSpPr>
        <p:spPr>
          <a:xfrm>
            <a:off x="165100" y="190500"/>
            <a:ext cx="6238800" cy="1429172"/>
          </a:xfrm>
          <a:prstGeom prst="rect">
            <a:avLst/>
          </a:prstGeom>
          <a:noFill/>
          <a:ln>
            <a:noFill/>
          </a:ln>
        </p:spPr>
        <p:txBody>
          <a:bodyPr wrap="square" lIns="0" rIns="90000" rtlCol="0">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　以下は、</a:t>
            </a:r>
            <a:r>
              <a:rPr lang="ja-JP" altLang="en-US" sz="1200" dirty="0">
                <a:latin typeface="ＭＳ 明朝"/>
                <a:ea typeface="ＭＳ 明朝"/>
                <a:cs typeface="ＭＳ Ｐゴシック" pitchFamily="50" charset="-128"/>
              </a:rPr>
              <a:t>平成</a:t>
            </a:r>
            <a:r>
              <a:rPr lang="en-US" altLang="ja-JP" sz="1200" dirty="0">
                <a:latin typeface="ＭＳ 明朝"/>
                <a:ea typeface="ＭＳ 明朝"/>
                <a:cs typeface="ＭＳ Ｐゴシック" pitchFamily="50" charset="-128"/>
              </a:rPr>
              <a:t>30</a:t>
            </a:r>
            <a:r>
              <a:rPr lang="ja-JP" altLang="en-US" sz="1200" dirty="0">
                <a:latin typeface="ＭＳ 明朝"/>
                <a:ea typeface="ＭＳ 明朝"/>
                <a:cs typeface="ＭＳ Ｐゴシック" pitchFamily="50" charset="-128"/>
              </a:rPr>
              <a:t>年度</a:t>
            </a:r>
            <a:r>
              <a:rPr lang="ja-JP" altLang="en-US" sz="1200" dirty="0">
                <a:latin typeface="ＭＳ 明朝" panose="02020609040205080304" pitchFamily="17" charset="-128"/>
                <a:ea typeface="ＭＳ 明朝" panose="02020609040205080304" pitchFamily="17" charset="-128"/>
              </a:rPr>
              <a:t>から</a:t>
            </a:r>
            <a:r>
              <a:rPr lang="ja-JP" altLang="en-US" sz="1200" dirty="0">
                <a:latin typeface="ＭＳ 明朝"/>
                <a:ea typeface="ＭＳ 明朝"/>
                <a:cs typeface="ＭＳ Ｐゴシック" pitchFamily="50" charset="-128"/>
              </a:rPr>
              <a:t>令和</a:t>
            </a:r>
            <a:r>
              <a:rPr lang="en-US" altLang="ja-JP" sz="1200" dirty="0">
                <a:latin typeface="ＭＳ 明朝"/>
                <a:ea typeface="ＭＳ 明朝"/>
                <a:cs typeface="ＭＳ Ｐゴシック" pitchFamily="50" charset="-128"/>
              </a:rPr>
              <a:t>4</a:t>
            </a:r>
            <a:r>
              <a:rPr lang="ja-JP" altLang="en-US" sz="1200" dirty="0">
                <a:latin typeface="ＭＳ 明朝"/>
                <a:ea typeface="ＭＳ 明朝"/>
                <a:cs typeface="ＭＳ Ｐゴシック" pitchFamily="50" charset="-128"/>
              </a:rPr>
              <a:t>年度</a:t>
            </a:r>
            <a:r>
              <a:rPr lang="ja-JP" altLang="en-US" sz="1200" dirty="0">
                <a:latin typeface="ＭＳ 明朝" panose="02020609040205080304" pitchFamily="17" charset="-128"/>
                <a:ea typeface="ＭＳ 明朝" panose="02020609040205080304" pitchFamily="17" charset="-128"/>
              </a:rPr>
              <a:t>における、特定健康診査受診者のメタボリックシンドローム該当状況を年度別に示したものです。令和</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年度を</a:t>
            </a:r>
            <a:r>
              <a:rPr lang="ja-JP" altLang="en-US" sz="1200" dirty="0">
                <a:latin typeface="ＭＳ 明朝" panose="02020609040205080304" pitchFamily="17" charset="-128"/>
                <a:ea typeface="ＭＳ 明朝" panose="02020609040205080304" pitchFamily="17" charset="-128"/>
                <a:cs typeface="ＭＳ Ｐゴシック" pitchFamily="50" charset="-128"/>
              </a:rPr>
              <a:t>平成</a:t>
            </a:r>
            <a:r>
              <a:rPr lang="en-US" altLang="ja-JP" sz="1200" dirty="0">
                <a:latin typeface="ＭＳ 明朝" panose="02020609040205080304" pitchFamily="17" charset="-128"/>
                <a:ea typeface="ＭＳ 明朝" panose="02020609040205080304" pitchFamily="17" charset="-128"/>
                <a:cs typeface="ＭＳ Ｐゴシック" pitchFamily="50" charset="-128"/>
              </a:rPr>
              <a:t>30</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年度と比較すると、</a:t>
            </a:r>
            <a:r>
              <a:rPr lang="ja-JP" altLang="en-US" sz="1200" dirty="0">
                <a:latin typeface="ＭＳ 明朝" panose="02020609040205080304" pitchFamily="17" charset="-128"/>
                <a:ea typeface="ＭＳ 明朝" panose="02020609040205080304" pitchFamily="17" charset="-128"/>
              </a:rPr>
              <a:t>基準該当</a:t>
            </a:r>
            <a:r>
              <a:rPr lang="en-US" altLang="ja-JP" sz="1200" dirty="0">
                <a:latin typeface="ＭＳ 明朝" panose="02020609040205080304" pitchFamily="17" charset="-128"/>
                <a:ea typeface="ＭＳ 明朝" panose="02020609040205080304" pitchFamily="17" charset="-128"/>
              </a:rPr>
              <a:t>18.2%</a:t>
            </a:r>
            <a:r>
              <a:rPr lang="ja-JP" altLang="en-US" sz="1200" dirty="0">
                <a:latin typeface="ＭＳ 明朝" panose="02020609040205080304" pitchFamily="17" charset="-128"/>
                <a:ea typeface="ＭＳ 明朝" panose="02020609040205080304" pitchFamily="17" charset="-128"/>
              </a:rPr>
              <a:t>は</a:t>
            </a:r>
            <a:r>
              <a:rPr lang="ja-JP" altLang="en-US" sz="1200" dirty="0">
                <a:latin typeface="ＭＳ 明朝" panose="02020609040205080304" pitchFamily="17" charset="-128"/>
                <a:ea typeface="ＭＳ 明朝" panose="02020609040205080304" pitchFamily="17" charset="-128"/>
                <a:cs typeface="ＭＳ Ｐゴシック" pitchFamily="50" charset="-128"/>
              </a:rPr>
              <a:t>平成</a:t>
            </a:r>
            <a:r>
              <a:rPr lang="en-US" altLang="ja-JP" sz="1200" dirty="0">
                <a:latin typeface="ＭＳ 明朝" panose="02020609040205080304" pitchFamily="17" charset="-128"/>
                <a:ea typeface="ＭＳ 明朝" panose="02020609040205080304" pitchFamily="17" charset="-128"/>
                <a:cs typeface="ＭＳ Ｐゴシック" pitchFamily="50" charset="-128"/>
              </a:rPr>
              <a:t>30</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a:t>
            </a:r>
            <a:r>
              <a:rPr lang="en-US" altLang="ja-JP" sz="1200" dirty="0">
                <a:latin typeface="ＭＳ 明朝" panose="02020609040205080304" pitchFamily="17" charset="-128"/>
                <a:ea typeface="ＭＳ 明朝" panose="02020609040205080304" pitchFamily="17" charset="-128"/>
              </a:rPr>
              <a:t>14.8%</a:t>
            </a:r>
            <a:r>
              <a:rPr lang="ja-JP" altLang="en-US" sz="1200" dirty="0">
                <a:latin typeface="ＭＳ 明朝" panose="02020609040205080304" pitchFamily="17" charset="-128"/>
                <a:ea typeface="ＭＳ 明朝" panose="02020609040205080304" pitchFamily="17" charset="-128"/>
              </a:rPr>
              <a:t>より</a:t>
            </a:r>
            <a:r>
              <a:rPr lang="en-US" altLang="ja-JP" sz="1200" dirty="0">
                <a:latin typeface="ＭＳ 明朝" panose="02020609040205080304" pitchFamily="17" charset="-128"/>
                <a:ea typeface="ＭＳ 明朝" panose="02020609040205080304" pitchFamily="17" charset="-128"/>
              </a:rPr>
              <a:t>3.4</a:t>
            </a:r>
            <a:r>
              <a:rPr lang="ja-JP" altLang="en-US" sz="1200" dirty="0">
                <a:latin typeface="ＭＳ 明朝" panose="02020609040205080304" pitchFamily="17" charset="-128"/>
                <a:ea typeface="ＭＳ 明朝" panose="02020609040205080304" pitchFamily="17" charset="-128"/>
              </a:rPr>
              <a:t>ポイント増加しており、予備群該当</a:t>
            </a:r>
            <a:r>
              <a:rPr lang="en-US" altLang="ja-JP" sz="1200" dirty="0">
                <a:latin typeface="ＭＳ 明朝" panose="02020609040205080304" pitchFamily="17" charset="-128"/>
                <a:ea typeface="ＭＳ 明朝" panose="02020609040205080304" pitchFamily="17" charset="-128"/>
              </a:rPr>
              <a:t>14.0%</a:t>
            </a:r>
            <a:r>
              <a:rPr lang="ja-JP" altLang="en-US" sz="1200" dirty="0">
                <a:latin typeface="ＭＳ 明朝" panose="02020609040205080304" pitchFamily="17" charset="-128"/>
                <a:ea typeface="ＭＳ 明朝" panose="02020609040205080304" pitchFamily="17" charset="-128"/>
              </a:rPr>
              <a:t>は</a:t>
            </a:r>
            <a:r>
              <a:rPr lang="ja-JP" altLang="en-US" sz="1200" dirty="0">
                <a:latin typeface="ＭＳ 明朝" panose="02020609040205080304" pitchFamily="17" charset="-128"/>
                <a:ea typeface="ＭＳ 明朝" panose="02020609040205080304" pitchFamily="17" charset="-128"/>
                <a:cs typeface="ＭＳ Ｐゴシック" pitchFamily="50" charset="-128"/>
              </a:rPr>
              <a:t>平成</a:t>
            </a:r>
            <a:r>
              <a:rPr lang="en-US" altLang="ja-JP" sz="1200" dirty="0">
                <a:latin typeface="ＭＳ 明朝" panose="02020609040205080304" pitchFamily="17" charset="-128"/>
                <a:ea typeface="ＭＳ 明朝" panose="02020609040205080304" pitchFamily="17" charset="-128"/>
                <a:cs typeface="ＭＳ Ｐゴシック" pitchFamily="50" charset="-128"/>
              </a:rPr>
              <a:t>30</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a:t>
            </a:r>
            <a:r>
              <a:rPr lang="en-US" altLang="ja-JP" sz="1200" dirty="0">
                <a:latin typeface="ＭＳ 明朝" panose="02020609040205080304" pitchFamily="17" charset="-128"/>
                <a:ea typeface="ＭＳ 明朝" panose="02020609040205080304" pitchFamily="17" charset="-128"/>
              </a:rPr>
              <a:t>10.9%</a:t>
            </a:r>
            <a:r>
              <a:rPr lang="ja-JP" altLang="en-US" sz="1200" dirty="0">
                <a:latin typeface="ＭＳ 明朝" panose="02020609040205080304" pitchFamily="17" charset="-128"/>
                <a:ea typeface="ＭＳ 明朝" panose="02020609040205080304" pitchFamily="17" charset="-128"/>
              </a:rPr>
              <a:t>より</a:t>
            </a:r>
            <a:r>
              <a:rPr lang="en-US" altLang="ja-JP" sz="1200" dirty="0">
                <a:latin typeface="ＭＳ 明朝" panose="02020609040205080304" pitchFamily="17" charset="-128"/>
                <a:ea typeface="ＭＳ 明朝" panose="02020609040205080304" pitchFamily="17" charset="-128"/>
              </a:rPr>
              <a:t>3.1</a:t>
            </a:r>
            <a:r>
              <a:rPr lang="ja-JP" altLang="en-US" sz="1200" dirty="0">
                <a:latin typeface="ＭＳ 明朝" panose="02020609040205080304" pitchFamily="17" charset="-128"/>
                <a:ea typeface="ＭＳ 明朝" panose="02020609040205080304" pitchFamily="17" charset="-128"/>
              </a:rPr>
              <a:t>ポイント</a:t>
            </a:r>
            <a:r>
              <a:rPr lang="zh-TW" altLang="en-US" sz="1200" dirty="0">
                <a:latin typeface="ＭＳ 明朝" panose="02020609040205080304" pitchFamily="17" charset="-128"/>
                <a:ea typeface="ＭＳ 明朝" panose="02020609040205080304" pitchFamily="17" charset="-128"/>
              </a:rPr>
              <a:t>増加</a:t>
            </a:r>
            <a:r>
              <a:rPr lang="ja-JP" altLang="en-US" sz="1200" dirty="0">
                <a:latin typeface="ＭＳ 明朝" panose="02020609040205080304" pitchFamily="17" charset="-128"/>
                <a:ea typeface="ＭＳ 明朝" panose="02020609040205080304" pitchFamily="17" charset="-128"/>
              </a:rPr>
              <a:t>しています</a:t>
            </a:r>
            <a:r>
              <a:rPr lang="ja-JP" altLang="en-US"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8" name="Rectangle 5"/>
          <p:cNvSpPr>
            <a:spLocks noChangeAspect="1" noChangeArrowheads="1"/>
          </p:cNvSpPr>
          <p:nvPr/>
        </p:nvSpPr>
        <p:spPr bwMode="auto">
          <a:xfrm>
            <a:off x="165100" y="1374136"/>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R="5429"/>
            <a:r>
              <a:rPr lang="ja-JP" altLang="en-US" sz="1200" dirty="0">
                <a:latin typeface="ＭＳ 明朝" panose="02020609040205080304" pitchFamily="17" charset="-128"/>
                <a:ea typeface="ＭＳ 明朝" panose="02020609040205080304" pitchFamily="17" charset="-128"/>
              </a:rPr>
              <a:t>年度別 メタボリックシンドローム該当状況</a:t>
            </a:r>
          </a:p>
        </p:txBody>
      </p:sp>
      <p:sp>
        <p:nvSpPr>
          <p:cNvPr id="2" name="スライド番号プレースホルダー 1">
            <a:extLst>
              <a:ext uri="{FF2B5EF4-FFF2-40B4-BE49-F238E27FC236}">
                <a16:creationId xmlns:a16="http://schemas.microsoft.com/office/drawing/2014/main" id="{37385B7E-AFCA-4561-AA8D-B97CB50561B7}"/>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pPr/>
              <a:t>71</a:t>
            </a:fld>
            <a:endParaRPr lang="ja-JP" altLang="en-US" sz="1000" dirty="0"/>
          </a:p>
        </p:txBody>
      </p:sp>
      <p:sp>
        <p:nvSpPr>
          <p:cNvPr id="3" name="タイトル_小_1_3_1">
            <a:extLst>
              <a:ext uri="{FF2B5EF4-FFF2-40B4-BE49-F238E27FC236}">
                <a16:creationId xmlns:a16="http://schemas.microsoft.com/office/drawing/2014/main" id="{A4D6E94F-FB42-F0B8-DD2A-5483BC2CC119}"/>
              </a:ext>
            </a:extLst>
          </p:cNvPr>
          <p:cNvSpPr txBox="1">
            <a:spLocks/>
          </p:cNvSpPr>
          <p:nvPr/>
        </p:nvSpPr>
        <p:spPr>
          <a:xfrm>
            <a:off x="170434" y="6126736"/>
            <a:ext cx="5341644" cy="40568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36000" rIns="90000" bIns="0" rtlCol="0" anchor="t">
            <a:spAutoFit/>
          </a:bodyPr>
          <a:lstStyle/>
          <a:p>
            <a:pPr marR="4343"/>
            <a:r>
              <a:rPr lang="ja-JP" altLang="en-US" sz="800" dirty="0">
                <a:solidFill>
                  <a:schemeClr val="tx1"/>
                </a:solidFill>
                <a:latin typeface="ＭＳ 明朝" panose="02020609040205080304" pitchFamily="17" charset="-128"/>
                <a:ea typeface="ＭＳ 明朝" panose="02020609040205080304" pitchFamily="17" charset="-128"/>
              </a:rPr>
              <a:t>データ化範囲</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分析対象</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健康診査データは平成</a:t>
            </a:r>
            <a:r>
              <a:rPr lang="en-US" altLang="ja-JP" sz="800" dirty="0">
                <a:latin typeface="ＭＳ 明朝" panose="02020609040205080304" pitchFamily="17" charset="-128"/>
                <a:ea typeface="ＭＳ 明朝" panose="02020609040205080304" pitchFamily="17" charset="-128"/>
              </a:rPr>
              <a:t>30</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4</a:t>
            </a:r>
            <a:r>
              <a:rPr lang="ja-JP" altLang="en-US" sz="800" dirty="0">
                <a:latin typeface="ＭＳ 明朝" panose="02020609040205080304" pitchFamily="17" charset="-128"/>
                <a:ea typeface="ＭＳ 明朝" panose="02020609040205080304" pitchFamily="17" charset="-128"/>
              </a:rPr>
              <a:t>月～令和</a:t>
            </a:r>
            <a:r>
              <a:rPr lang="en-US" altLang="ja-JP" sz="800" dirty="0">
                <a:latin typeface="ＭＳ 明朝" panose="02020609040205080304" pitchFamily="17" charset="-128"/>
                <a:ea typeface="ＭＳ 明朝" panose="02020609040205080304" pitchFamily="17" charset="-128"/>
              </a:rPr>
              <a:t>5</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月健診分</a:t>
            </a:r>
            <a:r>
              <a:rPr lang="en-US" altLang="ja-JP" sz="800" dirty="0">
                <a:latin typeface="ＭＳ 明朝" panose="02020609040205080304" pitchFamily="17" charset="-128"/>
                <a:ea typeface="ＭＳ 明朝" panose="02020609040205080304" pitchFamily="17" charset="-128"/>
              </a:rPr>
              <a:t>(60</a:t>
            </a:r>
            <a:r>
              <a:rPr lang="ja-JP" altLang="en-US" sz="800" dirty="0">
                <a:latin typeface="ＭＳ 明朝" panose="02020609040205080304" pitchFamily="17" charset="-128"/>
                <a:ea typeface="ＭＳ 明朝" panose="02020609040205080304" pitchFamily="17" charset="-128"/>
              </a:rPr>
              <a:t>カ月分</a:t>
            </a:r>
            <a:r>
              <a:rPr lang="en-US" altLang="ja-JP" sz="800" dirty="0">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a:t>
            </a:r>
            <a:endParaRPr lang="en-US" altLang="ja-JP" sz="800" dirty="0">
              <a:solidFill>
                <a:schemeClr val="tx1"/>
              </a:solidFill>
              <a:latin typeface="ＭＳ 明朝" panose="02020609040205080304" pitchFamily="17" charset="-128"/>
              <a:ea typeface="ＭＳ 明朝" panose="02020609040205080304" pitchFamily="17" charset="-128"/>
            </a:endParaRPr>
          </a:p>
          <a:p>
            <a:pPr marR="4343"/>
            <a:r>
              <a:rPr lang="ja-JP" altLang="en-US" sz="800" dirty="0">
                <a:latin typeface="ＭＳ 明朝" panose="02020609040205080304" pitchFamily="17" charset="-128"/>
                <a:ea typeface="ＭＳ 明朝" panose="02020609040205080304" pitchFamily="17" charset="-128"/>
              </a:rPr>
              <a:t>資格確認日</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各年度末時点。 </a:t>
            </a:r>
            <a:endParaRPr lang="en-US" altLang="ja-JP" sz="800"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4" name="Rectangle 5">
            <a:extLst>
              <a:ext uri="{FF2B5EF4-FFF2-40B4-BE49-F238E27FC236}">
                <a16:creationId xmlns:a16="http://schemas.microsoft.com/office/drawing/2014/main" id="{9EFE367A-EEC8-89E9-0C58-37E868D46A7B}"/>
              </a:ext>
            </a:extLst>
          </p:cNvPr>
          <p:cNvSpPr>
            <a:spLocks noChangeAspect="1" noChangeArrowheads="1"/>
          </p:cNvSpPr>
          <p:nvPr/>
        </p:nvSpPr>
        <p:spPr bwMode="auto">
          <a:xfrm>
            <a:off x="165100" y="3491880"/>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R="5429"/>
            <a:r>
              <a:rPr lang="ja-JP" altLang="en-US" sz="1200" dirty="0">
                <a:latin typeface="ＭＳ 明朝" panose="02020609040205080304" pitchFamily="17" charset="-128"/>
                <a:ea typeface="ＭＳ 明朝" panose="02020609040205080304" pitchFamily="17" charset="-128"/>
              </a:rPr>
              <a:t>年度別 メタボリックシンドローム該当状況</a:t>
            </a:r>
          </a:p>
        </p:txBody>
      </p:sp>
      <p:pic>
        <p:nvPicPr>
          <p:cNvPr id="14" name="図 13">
            <a:extLst>
              <a:ext uri="{FF2B5EF4-FFF2-40B4-BE49-F238E27FC236}">
                <a16:creationId xmlns:a16="http://schemas.microsoft.com/office/drawing/2014/main" id="{82E3258E-69CA-4811-9CD4-183656098DFD}"/>
              </a:ext>
            </a:extLst>
          </p:cNvPr>
          <p:cNvPicPr>
            <a:picLocks noChangeAspect="1"/>
          </p:cNvPicPr>
          <p:nvPr/>
        </p:nvPicPr>
        <p:blipFill>
          <a:blip r:embed="rId2"/>
          <a:stretch>
            <a:fillRect/>
          </a:stretch>
        </p:blipFill>
        <p:spPr>
          <a:xfrm>
            <a:off x="165100" y="3769629"/>
            <a:ext cx="5702300" cy="2366665"/>
          </a:xfrm>
          <a:prstGeom prst="rect">
            <a:avLst/>
          </a:prstGeom>
        </p:spPr>
      </p:pic>
      <p:pic>
        <p:nvPicPr>
          <p:cNvPr id="12" name="図 11">
            <a:extLst>
              <a:ext uri="{FF2B5EF4-FFF2-40B4-BE49-F238E27FC236}">
                <a16:creationId xmlns:a16="http://schemas.microsoft.com/office/drawing/2014/main" id="{41EEBE22-A480-1006-BA72-F2F47F2F97A6}"/>
              </a:ext>
            </a:extLst>
          </p:cNvPr>
          <p:cNvPicPr>
            <a:picLocks noChangeAspect="1"/>
          </p:cNvPicPr>
          <p:nvPr/>
        </p:nvPicPr>
        <p:blipFill>
          <a:blip r:embed="rId3"/>
          <a:stretch>
            <a:fillRect/>
          </a:stretch>
        </p:blipFill>
        <p:spPr>
          <a:xfrm>
            <a:off x="167702" y="1665392"/>
            <a:ext cx="6021981" cy="1509066"/>
          </a:xfrm>
          <a:prstGeom prst="rect">
            <a:avLst/>
          </a:prstGeom>
        </p:spPr>
      </p:pic>
    </p:spTree>
    <p:extLst>
      <p:ext uri="{BB962C8B-B14F-4D97-AF65-F5344CB8AC3E}">
        <p14:creationId xmlns:p14="http://schemas.microsoft.com/office/powerpoint/2010/main" val="5648257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FBB9F22E-4F7A-66C2-ABB9-01318507B16D}"/>
              </a:ext>
            </a:extLst>
          </p:cNvPr>
          <p:cNvGraphicFramePr>
            <a:graphicFrameLocks noGrp="1" noChangeAspect="1"/>
          </p:cNvGraphicFramePr>
          <p:nvPr>
            <p:extLst>
              <p:ext uri="{D42A27DB-BD31-4B8C-83A1-F6EECF244321}">
                <p14:modId xmlns:p14="http://schemas.microsoft.com/office/powerpoint/2010/main" val="560438385"/>
              </p:ext>
            </p:extLst>
          </p:nvPr>
        </p:nvGraphicFramePr>
        <p:xfrm>
          <a:off x="171942" y="743825"/>
          <a:ext cx="6161488" cy="3815061"/>
        </p:xfrm>
        <a:graphic>
          <a:graphicData uri="http://schemas.openxmlformats.org/drawingml/2006/table">
            <a:tbl>
              <a:tblPr/>
              <a:tblGrid>
                <a:gridCol w="1008000">
                  <a:extLst>
                    <a:ext uri="{9D8B030D-6E8A-4147-A177-3AD203B41FA5}">
                      <a16:colId xmlns:a16="http://schemas.microsoft.com/office/drawing/2014/main" val="383943915"/>
                    </a:ext>
                  </a:extLst>
                </a:gridCol>
                <a:gridCol w="1908000">
                  <a:extLst>
                    <a:ext uri="{9D8B030D-6E8A-4147-A177-3AD203B41FA5}">
                      <a16:colId xmlns:a16="http://schemas.microsoft.com/office/drawing/2014/main" val="2590121362"/>
                    </a:ext>
                  </a:extLst>
                </a:gridCol>
                <a:gridCol w="3245488">
                  <a:extLst>
                    <a:ext uri="{9D8B030D-6E8A-4147-A177-3AD203B41FA5}">
                      <a16:colId xmlns:a16="http://schemas.microsoft.com/office/drawing/2014/main" val="78409918"/>
                    </a:ext>
                  </a:extLst>
                </a:gridCol>
              </a:tblGrid>
              <a:tr h="36928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分類</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取り組み</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実施内容</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7442578"/>
                  </a:ext>
                </a:extLst>
              </a:tr>
              <a:tr h="553926">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特定健診受診率の向上</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健診機会の確保</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コロナ禍があり、受診率は低下したが、土日の健診や女性の日･男性の日を設けたり、</a:t>
                      </a:r>
                      <a:r>
                        <a:rPr lang="en-US" altLang="ja-JP" sz="1000" dirty="0">
                          <a:solidFill>
                            <a:schemeClr val="tx1"/>
                          </a:solidFill>
                          <a:latin typeface="ＭＳ 明朝" panose="02020609040205080304" pitchFamily="17" charset="-128"/>
                          <a:ea typeface="ＭＳ 明朝" panose="02020609040205080304" pitchFamily="17" charset="-128"/>
                        </a:rPr>
                        <a:t>2</a:t>
                      </a:r>
                      <a:r>
                        <a:rPr lang="ja-JP" altLang="en-US" sz="1000" dirty="0">
                          <a:solidFill>
                            <a:schemeClr val="tx1"/>
                          </a:solidFill>
                          <a:latin typeface="ＭＳ 明朝" panose="02020609040205080304" pitchFamily="17" charset="-128"/>
                          <a:ea typeface="ＭＳ 明朝" panose="02020609040205080304" pitchFamily="17" charset="-128"/>
                        </a:rPr>
                        <a:t>カ所の健診会場での実施を行うことで様々な事情に合わせて健診機会を確保できた。また、人間ドック･脳ドックの周知も行い、多くの方の受診機会を設けることができた。</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489741149"/>
                  </a:ext>
                </a:extLst>
              </a:tr>
              <a:tr h="553926">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特定健診受診率の向上</a:t>
                      </a:r>
                      <a:endParaRPr lang="zh-TW"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4017" marR="34017" marT="44222" marB="44222"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受診勧奨の充実</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窓口や保険証発送時、インターネットや広報等、様々な場面で、特定健診の受診勧奨を行うことができた。また、令和</a:t>
                      </a:r>
                      <a:r>
                        <a:rPr lang="en-US" altLang="ja-JP" sz="1000" dirty="0">
                          <a:solidFill>
                            <a:schemeClr val="tx1"/>
                          </a:solidFill>
                          <a:latin typeface="ＭＳ 明朝" panose="02020609040205080304" pitchFamily="17" charset="-128"/>
                          <a:ea typeface="ＭＳ 明朝" panose="02020609040205080304" pitchFamily="17" charset="-128"/>
                        </a:rPr>
                        <a:t>4</a:t>
                      </a:r>
                      <a:r>
                        <a:rPr lang="ja-JP" altLang="en-US" sz="1000" dirty="0">
                          <a:solidFill>
                            <a:schemeClr val="tx1"/>
                          </a:solidFill>
                          <a:latin typeface="ＭＳ 明朝" panose="02020609040205080304" pitchFamily="17" charset="-128"/>
                          <a:ea typeface="ＭＳ 明朝" panose="02020609040205080304" pitchFamily="17" charset="-128"/>
                        </a:rPr>
                        <a:t>年度より特定健診が無料となったため、その旨周知し勧奨したことでコロナ禍前の受診率に近づいてきた。</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420543701"/>
                  </a:ext>
                </a:extLst>
              </a:tr>
              <a:tr h="542251">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4017" marR="34017" marT="44222" marB="44222" anchor="ctr">
                    <a:lnT w="635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00" dirty="0">
                          <a:solidFill>
                            <a:schemeClr val="tx1"/>
                          </a:solidFill>
                          <a:latin typeface="ＭＳ 明朝" panose="02020609040205080304" pitchFamily="17" charset="-128"/>
                          <a:ea typeface="ＭＳ 明朝" panose="02020609040205080304" pitchFamily="17" charset="-128"/>
                        </a:rPr>
                        <a:t>未受診者対策</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受診歴や行動分析に基づいた勧奨を継続的に行えたことで、順調に受診率は伸びてきている。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5704368"/>
                  </a:ext>
                </a:extLst>
              </a:tr>
              <a:tr h="553926">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chemeClr val="tx1"/>
                          </a:solidFill>
                          <a:effectLst/>
                          <a:latin typeface="ＭＳ 明朝" panose="02020609040205080304" pitchFamily="17" charset="-128"/>
                          <a:ea typeface="ＭＳ 明朝" panose="02020609040205080304" pitchFamily="17" charset="-128"/>
                        </a:rPr>
                        <a:t>特定保健指導</a:t>
                      </a:r>
                      <a:endParaRPr lang="en-US" altLang="zh-TW" sz="10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chemeClr val="tx1"/>
                          </a:solidFill>
                          <a:effectLst/>
                          <a:latin typeface="ＭＳ 明朝" panose="02020609040205080304" pitchFamily="17" charset="-128"/>
                          <a:ea typeface="ＭＳ 明朝" panose="02020609040205080304" pitchFamily="17" charset="-128"/>
                        </a:rPr>
                        <a:t>実施率向上</a:t>
                      </a:r>
                      <a:endParaRPr lang="ja-JP"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保健指導の場の確保</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令和</a:t>
                      </a:r>
                      <a:r>
                        <a:rPr lang="en-US" altLang="ja-JP" sz="1000" dirty="0">
                          <a:solidFill>
                            <a:schemeClr val="tx1"/>
                          </a:solidFill>
                          <a:latin typeface="ＭＳ 明朝" panose="02020609040205080304" pitchFamily="17" charset="-128"/>
                          <a:ea typeface="ＭＳ 明朝" panose="02020609040205080304" pitchFamily="17" charset="-128"/>
                        </a:rPr>
                        <a:t>2</a:t>
                      </a:r>
                      <a:r>
                        <a:rPr lang="ja-JP" altLang="en-US" sz="1000" dirty="0">
                          <a:solidFill>
                            <a:schemeClr val="tx1"/>
                          </a:solidFill>
                          <a:latin typeface="ＭＳ 明朝" panose="02020609040205080304" pitchFamily="17" charset="-128"/>
                          <a:ea typeface="ＭＳ 明朝" panose="02020609040205080304" pitchFamily="17" charset="-128"/>
                        </a:rPr>
                        <a:t>年度より、特定健診の結果は結果説明会に来所し、面談してから返却をするというスタイルになったため、結果説明会と同日開催をしている特定保健指導の実施率はさらに伸びてきている。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551859268"/>
                  </a:ext>
                </a:extLst>
              </a:tr>
              <a:tr h="553926">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勧奨の実施</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事前に特定保健指導実施日の日程を入れた通知の発送、指導日都合の悪い方に対する日程調整の対応を行うことで、受診率の向上につながった。</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0757996"/>
                  </a:ext>
                </a:extLst>
              </a:tr>
            </a:tbl>
          </a:graphicData>
        </a:graphic>
      </p:graphicFrame>
      <p:sp>
        <p:nvSpPr>
          <p:cNvPr id="5" name="スライド番号プレースホルダー 4">
            <a:extLst>
              <a:ext uri="{FF2B5EF4-FFF2-40B4-BE49-F238E27FC236}">
                <a16:creationId xmlns:a16="http://schemas.microsoft.com/office/drawing/2014/main" id="{2BE11D45-C0B4-E98C-E9C0-68EDD1CEA0D7}"/>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latin typeface="ＭＳ 明朝" panose="02020609040205080304" pitchFamily="17" charset="-128"/>
                <a:ea typeface="ＭＳ 明朝" panose="02020609040205080304" pitchFamily="17" charset="-128"/>
              </a:rPr>
              <a:pPr/>
              <a:t>72</a:t>
            </a:fld>
            <a:endParaRPr lang="ja-JP" altLang="en-US" sz="1000" dirty="0">
              <a:latin typeface="ＭＳ 明朝" panose="02020609040205080304" pitchFamily="17" charset="-128"/>
              <a:ea typeface="ＭＳ 明朝" panose="02020609040205080304" pitchFamily="17" charset="-128"/>
            </a:endParaRPr>
          </a:p>
        </p:txBody>
      </p:sp>
      <p:sp>
        <p:nvSpPr>
          <p:cNvPr id="2" name="テキスト ボックス 1">
            <a:extLst>
              <a:ext uri="{FF2B5EF4-FFF2-40B4-BE49-F238E27FC236}">
                <a16:creationId xmlns:a16="http://schemas.microsoft.com/office/drawing/2014/main" id="{1E683DA6-4957-E364-E05A-1508C4A5E52E}"/>
              </a:ext>
            </a:extLst>
          </p:cNvPr>
          <p:cNvSpPr txBox="1">
            <a:spLocks noChangeAspect="1"/>
          </p:cNvSpPr>
          <p:nvPr/>
        </p:nvSpPr>
        <p:spPr>
          <a:xfrm>
            <a:off x="50800" y="-4393"/>
            <a:ext cx="5782833" cy="338554"/>
          </a:xfrm>
          <a:prstGeom prst="rect">
            <a:avLst/>
          </a:prstGeom>
          <a:noFill/>
          <a:ln>
            <a:noFill/>
          </a:ln>
        </p:spPr>
        <p:txBody>
          <a:bodyPr wrap="square" lIns="0" rIns="90000" rtlCol="0" anchor="ctr" anchorCtr="0">
            <a:spAutoFit/>
          </a:bodyPr>
          <a:lstStyle/>
          <a:p>
            <a:r>
              <a:rPr lang="en-US" altLang="ja-JP" sz="1600" b="1" dirty="0">
                <a:latin typeface="ＭＳ 明朝" panose="02020609040205080304" pitchFamily="17" charset="-128"/>
                <a:ea typeface="ＭＳ 明朝" panose="02020609040205080304" pitchFamily="17" charset="-128"/>
              </a:rPr>
              <a:t>5.</a:t>
            </a:r>
            <a:r>
              <a:rPr lang="ja-JP" altLang="en-US" sz="1600" b="1" dirty="0">
                <a:latin typeface="ＭＳ 明朝" panose="02020609040205080304" pitchFamily="17" charset="-128"/>
                <a:ea typeface="ＭＳ 明朝" panose="02020609040205080304" pitchFamily="17" charset="-128"/>
              </a:rPr>
              <a:t>第</a:t>
            </a:r>
            <a:r>
              <a:rPr lang="en-US" altLang="ja-JP" sz="1600" b="1" dirty="0">
                <a:latin typeface="ＭＳ 明朝" panose="02020609040205080304" pitchFamily="17" charset="-128"/>
                <a:ea typeface="ＭＳ 明朝" panose="02020609040205080304" pitchFamily="17" charset="-128"/>
              </a:rPr>
              <a:t>3</a:t>
            </a:r>
            <a:r>
              <a:rPr lang="ja-JP" altLang="en-US" sz="1600" b="1" dirty="0">
                <a:latin typeface="ＭＳ 明朝" panose="02020609040205080304" pitchFamily="17" charset="-128"/>
                <a:ea typeface="ＭＳ 明朝" panose="02020609040205080304" pitchFamily="17" charset="-128"/>
              </a:rPr>
              <a:t>期計画の評価と考察</a:t>
            </a:r>
            <a:endParaRPr lang="en-US" altLang="ja-JP" sz="1600" b="1" dirty="0">
              <a:latin typeface="ＭＳ 明朝" panose="02020609040205080304" pitchFamily="17" charset="-128"/>
              <a:ea typeface="ＭＳ 明朝" panose="02020609040205080304" pitchFamily="17" charset="-128"/>
            </a:endParaRPr>
          </a:p>
        </p:txBody>
      </p:sp>
      <p:sp>
        <p:nvSpPr>
          <p:cNvPr id="22" name="テキスト ボックス 21">
            <a:extLst>
              <a:ext uri="{FF2B5EF4-FFF2-40B4-BE49-F238E27FC236}">
                <a16:creationId xmlns:a16="http://schemas.microsoft.com/office/drawing/2014/main" id="{E47266EB-521A-7783-27FB-4B540E53786B}"/>
              </a:ext>
            </a:extLst>
          </p:cNvPr>
          <p:cNvSpPr txBox="1">
            <a:spLocks/>
          </p:cNvSpPr>
          <p:nvPr/>
        </p:nvSpPr>
        <p:spPr>
          <a:xfrm>
            <a:off x="170434" y="323528"/>
            <a:ext cx="6238800" cy="324641"/>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cs typeface="ＭＳ Ｐゴシック" pitchFamily="50" charset="-128"/>
              </a:rPr>
              <a:t>(1)</a:t>
            </a:r>
            <a:r>
              <a:rPr lang="ja-JP" altLang="en-US" sz="1400" dirty="0">
                <a:latin typeface="ＭＳ 明朝" panose="02020609040205080304" pitchFamily="17" charset="-128"/>
                <a:ea typeface="ＭＳ 明朝" panose="02020609040205080304" pitchFamily="17" charset="-128"/>
                <a:cs typeface="ＭＳ Ｐゴシック" pitchFamily="50" charset="-128"/>
              </a:rPr>
              <a:t>現状のまとめと目標に対する達成状況</a:t>
            </a:r>
            <a:endParaRPr lang="en-US" altLang="ja-JP" sz="1400" dirty="0">
              <a:latin typeface="ＭＳ 明朝" panose="02020609040205080304" pitchFamily="17" charset="-128"/>
              <a:ea typeface="ＭＳ 明朝" panose="02020609040205080304" pitchFamily="17" charset="-128"/>
              <a:cs typeface="ＭＳ Ｐゴシック" pitchFamily="50" charset="-128"/>
            </a:endParaRPr>
          </a:p>
        </p:txBody>
      </p:sp>
      <p:sp>
        <p:nvSpPr>
          <p:cNvPr id="8" name="テキスト ボックス 7">
            <a:extLst>
              <a:ext uri="{FF2B5EF4-FFF2-40B4-BE49-F238E27FC236}">
                <a16:creationId xmlns:a16="http://schemas.microsoft.com/office/drawing/2014/main" id="{0044C805-A690-91B3-D6D0-37E8A706F956}"/>
              </a:ext>
            </a:extLst>
          </p:cNvPr>
          <p:cNvSpPr txBox="1">
            <a:spLocks/>
          </p:cNvSpPr>
          <p:nvPr/>
        </p:nvSpPr>
        <p:spPr>
          <a:xfrm>
            <a:off x="170434" y="5169330"/>
            <a:ext cx="6238800" cy="324641"/>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cs typeface="ＭＳ Ｐゴシック" pitchFamily="50" charset="-128"/>
              </a:rPr>
              <a:t>(2)</a:t>
            </a:r>
            <a:r>
              <a:rPr lang="ja-JP" altLang="en-US" sz="1400" dirty="0">
                <a:latin typeface="ＭＳ 明朝" panose="02020609040205080304" pitchFamily="17" charset="-128"/>
                <a:ea typeface="ＭＳ 明朝" panose="02020609040205080304" pitchFamily="17" charset="-128"/>
                <a:cs typeface="ＭＳ Ｐゴシック" pitchFamily="50" charset="-128"/>
              </a:rPr>
              <a:t>事業実施体制の評価</a:t>
            </a:r>
          </a:p>
        </p:txBody>
      </p:sp>
      <p:graphicFrame>
        <p:nvGraphicFramePr>
          <p:cNvPr id="10" name="表 9">
            <a:extLst>
              <a:ext uri="{FF2B5EF4-FFF2-40B4-BE49-F238E27FC236}">
                <a16:creationId xmlns:a16="http://schemas.microsoft.com/office/drawing/2014/main" id="{76BAAF38-C03B-54BA-B5C9-5CF47563B6F4}"/>
              </a:ext>
            </a:extLst>
          </p:cNvPr>
          <p:cNvGraphicFramePr>
            <a:graphicFrameLocks noGrp="1" noChangeAspect="1"/>
          </p:cNvGraphicFramePr>
          <p:nvPr>
            <p:extLst>
              <p:ext uri="{D42A27DB-BD31-4B8C-83A1-F6EECF244321}">
                <p14:modId xmlns:p14="http://schemas.microsoft.com/office/powerpoint/2010/main" val="1026954416"/>
              </p:ext>
            </p:extLst>
          </p:nvPr>
        </p:nvGraphicFramePr>
        <p:xfrm>
          <a:off x="171942" y="5504215"/>
          <a:ext cx="6161488" cy="2169284"/>
        </p:xfrm>
        <a:graphic>
          <a:graphicData uri="http://schemas.openxmlformats.org/drawingml/2006/table">
            <a:tbl>
              <a:tblPr/>
              <a:tblGrid>
                <a:gridCol w="1008000">
                  <a:extLst>
                    <a:ext uri="{9D8B030D-6E8A-4147-A177-3AD203B41FA5}">
                      <a16:colId xmlns:a16="http://schemas.microsoft.com/office/drawing/2014/main" val="383943915"/>
                    </a:ext>
                  </a:extLst>
                </a:gridCol>
                <a:gridCol w="1908000">
                  <a:extLst>
                    <a:ext uri="{9D8B030D-6E8A-4147-A177-3AD203B41FA5}">
                      <a16:colId xmlns:a16="http://schemas.microsoft.com/office/drawing/2014/main" val="2590121362"/>
                    </a:ext>
                  </a:extLst>
                </a:gridCol>
                <a:gridCol w="3245488">
                  <a:extLst>
                    <a:ext uri="{9D8B030D-6E8A-4147-A177-3AD203B41FA5}">
                      <a16:colId xmlns:a16="http://schemas.microsoft.com/office/drawing/2014/main" val="78409918"/>
                    </a:ext>
                  </a:extLst>
                </a:gridCol>
              </a:tblGrid>
              <a:tr h="36928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分類</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取り組み</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実施内容</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7442578"/>
                  </a:ext>
                </a:extLst>
              </a:tr>
              <a:tr h="360000">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特定健診受診率の向上</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健診機会の確保</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勧奨資材の作成の際は、国保部門と健康づくり部門が連携して勧奨資材を作ることができた。また、必要な予算は確保し、事業も行うことができた。</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9741149"/>
                  </a:ext>
                </a:extLst>
              </a:tr>
              <a:tr h="360000">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特定健診受診率の向上</a:t>
                      </a:r>
                      <a:endParaRPr lang="zh-TW"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4017" marR="34017" marT="44222" marB="44222"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受診勧奨の充実</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00" dirty="0">
                        <a:solidFill>
                          <a:schemeClr val="tx1"/>
                        </a:solidFill>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420543701"/>
                  </a:ext>
                </a:extLst>
              </a:tr>
              <a:tr h="360000">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4017" marR="34017" marT="44222" marB="44222" anchor="ctr">
                    <a:lnT w="635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00" dirty="0">
                          <a:solidFill>
                            <a:schemeClr val="tx1"/>
                          </a:solidFill>
                          <a:latin typeface="ＭＳ 明朝" panose="02020609040205080304" pitchFamily="17" charset="-128"/>
                          <a:ea typeface="ＭＳ 明朝" panose="02020609040205080304" pitchFamily="17" charset="-128"/>
                        </a:rPr>
                        <a:t>未受診者対策</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00" dirty="0">
                        <a:solidFill>
                          <a:schemeClr val="tx1"/>
                        </a:solidFill>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5704368"/>
                  </a:ext>
                </a:extLst>
              </a:tr>
              <a:tr h="360000">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chemeClr val="tx1"/>
                          </a:solidFill>
                          <a:effectLst/>
                          <a:latin typeface="ＭＳ 明朝" panose="02020609040205080304" pitchFamily="17" charset="-128"/>
                          <a:ea typeface="ＭＳ 明朝" panose="02020609040205080304" pitchFamily="17" charset="-128"/>
                        </a:rPr>
                        <a:t>特定保健指導</a:t>
                      </a:r>
                      <a:endParaRPr lang="en-US" altLang="zh-TW" sz="10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chemeClr val="tx1"/>
                          </a:solidFill>
                          <a:effectLst/>
                          <a:latin typeface="ＭＳ 明朝" panose="02020609040205080304" pitchFamily="17" charset="-128"/>
                          <a:ea typeface="ＭＳ 明朝" panose="02020609040205080304" pitchFamily="17" charset="-128"/>
                        </a:rPr>
                        <a:t>実施率向上</a:t>
                      </a:r>
                      <a:endParaRPr lang="ja-JP"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保健指導の場の確保</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予算、職員の確保を行い、委託にて委託先と連携を取りながら事業を行った。また、コロナ禍という状況を踏まえ、</a:t>
                      </a:r>
                      <a:r>
                        <a:rPr lang="en-US" altLang="ja-JP" sz="1000" dirty="0">
                          <a:solidFill>
                            <a:schemeClr val="tx1"/>
                          </a:solidFill>
                          <a:latin typeface="ＭＳ 明朝" panose="02020609040205080304" pitchFamily="17" charset="-128"/>
                          <a:ea typeface="ＭＳ 明朝" panose="02020609040205080304" pitchFamily="17" charset="-128"/>
                        </a:rPr>
                        <a:t>2</a:t>
                      </a:r>
                      <a:r>
                        <a:rPr lang="ja-JP" altLang="en-US" sz="1000" dirty="0">
                          <a:solidFill>
                            <a:schemeClr val="tx1"/>
                          </a:solidFill>
                          <a:latin typeface="ＭＳ 明朝" panose="02020609040205080304" pitchFamily="17" charset="-128"/>
                          <a:ea typeface="ＭＳ 明朝" panose="02020609040205080304" pitchFamily="17" charset="-128"/>
                        </a:rPr>
                        <a:t>回目以降は電話での指導を主流とし、現状把握と課題を踏まえた方法にて指導を行った。</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1859268"/>
                  </a:ext>
                </a:extLst>
              </a:tr>
              <a:tr h="360000">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勧奨の実施</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00" dirty="0">
                        <a:solidFill>
                          <a:schemeClr val="tx1"/>
                        </a:solidFill>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0757996"/>
                  </a:ext>
                </a:extLst>
              </a:tr>
            </a:tbl>
          </a:graphicData>
        </a:graphic>
      </p:graphicFrame>
    </p:spTree>
    <p:extLst>
      <p:ext uri="{BB962C8B-B14F-4D97-AF65-F5344CB8AC3E}">
        <p14:creationId xmlns:p14="http://schemas.microsoft.com/office/powerpoint/2010/main" val="24109282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spect="1" noChangeArrowheads="1"/>
          </p:cNvSpPr>
          <p:nvPr/>
        </p:nvSpPr>
        <p:spPr bwMode="auto">
          <a:xfrm>
            <a:off x="165100" y="672935"/>
            <a:ext cx="6238800" cy="984885"/>
          </a:xfrm>
          <a:prstGeom prst="rect">
            <a:avLst/>
          </a:prstGeom>
          <a:noFill/>
          <a:ln w="9525">
            <a:noFill/>
            <a:miter lim="800000"/>
            <a:headEnd/>
            <a:tailEnd/>
          </a:ln>
          <a:effectLst/>
        </p:spPr>
        <p:txBody>
          <a:bodyPr vert="horz" wrap="square" lIns="0" tIns="45720" rIns="90000" bIns="45720" numCol="1" anchor="t" anchorCtr="0" compatLnSpc="1">
            <a:prstTxWarp prst="textNoShape">
              <a:avLst/>
            </a:prstTxWarp>
            <a:noAutofit/>
          </a:bodyPr>
          <a:lstStyle/>
          <a:p>
            <a:pPr algn="just" fontAlgn="base">
              <a:lnSpc>
                <a:spcPct val="125000"/>
              </a:lnSpc>
              <a:spcBef>
                <a:spcPct val="0"/>
              </a:spcBef>
              <a:spcAft>
                <a:spcPct val="0"/>
              </a:spcAft>
            </a:pPr>
            <a:r>
              <a:rPr lang="ja-JP" altLang="en-US" sz="1200" dirty="0">
                <a:solidFill>
                  <a:prstClr val="black"/>
                </a:solidFill>
                <a:latin typeface="ＭＳ 明朝" panose="02020609040205080304" pitchFamily="17" charset="-128"/>
                <a:ea typeface="ＭＳ 明朝" panose="02020609040205080304" pitchFamily="17" charset="-128"/>
              </a:rPr>
              <a:t>　以下は、特定健康診査受診状況別に、生活習慣病の医療機関受診状況を分析した結果を示したものです。</a:t>
            </a:r>
            <a:r>
              <a:rPr lang="zh-TW" altLang="en-US" sz="1200" dirty="0">
                <a:solidFill>
                  <a:prstClr val="black"/>
                </a:solidFill>
                <a:latin typeface="ＭＳ 明朝" panose="02020609040205080304" pitchFamily="17" charset="-128"/>
                <a:ea typeface="ＭＳ 明朝" panose="02020609040205080304" pitchFamily="17" charset="-128"/>
              </a:rPr>
              <a:t>特定健康診査</a:t>
            </a:r>
            <a:r>
              <a:rPr lang="ja-JP" altLang="en-US" sz="1200" dirty="0">
                <a:solidFill>
                  <a:prstClr val="black"/>
                </a:solidFill>
                <a:latin typeface="ＭＳ 明朝" panose="02020609040205080304" pitchFamily="17" charset="-128"/>
                <a:ea typeface="ＭＳ 明朝" panose="02020609040205080304" pitchFamily="17" charset="-128"/>
              </a:rPr>
              <a:t>受診者のうち生活習慣病のレセプトがあるのは</a:t>
            </a:r>
            <a:r>
              <a:rPr lang="zh-TW" altLang="en-US" sz="1200" dirty="0">
                <a:solidFill>
                  <a:prstClr val="black"/>
                </a:solidFill>
                <a:latin typeface="ＭＳ 明朝" panose="02020609040205080304" pitchFamily="17" charset="-128"/>
                <a:ea typeface="ＭＳ 明朝" panose="02020609040205080304" pitchFamily="17" charset="-128"/>
              </a:rPr>
              <a:t>特定健康診査</a:t>
            </a:r>
            <a:r>
              <a:rPr lang="ja-JP" altLang="en-US" sz="1200" dirty="0">
                <a:solidFill>
                  <a:prstClr val="black"/>
                </a:solidFill>
                <a:latin typeface="ＭＳ 明朝" panose="02020609040205080304" pitchFamily="17" charset="-128"/>
                <a:ea typeface="ＭＳ 明朝" panose="02020609040205080304" pitchFamily="17" charset="-128"/>
              </a:rPr>
              <a:t>受診者全体の</a:t>
            </a:r>
            <a:r>
              <a:rPr lang="en-US" altLang="ja-JP" sz="1200" dirty="0">
                <a:latin typeface="ＭＳ 明朝" panose="02020609040205080304" pitchFamily="17" charset="-128"/>
                <a:ea typeface="ＭＳ 明朝" panose="02020609040205080304" pitchFamily="17" charset="-128"/>
              </a:rPr>
              <a:t>56.9%</a:t>
            </a:r>
            <a:r>
              <a:rPr lang="ja-JP" altLang="en-US" sz="1200" dirty="0">
                <a:solidFill>
                  <a:prstClr val="black"/>
                </a:solidFill>
                <a:latin typeface="ＭＳ 明朝" panose="02020609040205080304" pitchFamily="17" charset="-128"/>
                <a:ea typeface="ＭＳ 明朝" panose="02020609040205080304" pitchFamily="17" charset="-128"/>
              </a:rPr>
              <a:t>です。</a:t>
            </a:r>
            <a:r>
              <a:rPr lang="zh-TW" altLang="en-US" sz="1200" dirty="0">
                <a:solidFill>
                  <a:prstClr val="black"/>
                </a:solidFill>
                <a:latin typeface="ＭＳ 明朝" panose="02020609040205080304" pitchFamily="17" charset="-128"/>
                <a:ea typeface="ＭＳ 明朝" panose="02020609040205080304" pitchFamily="17" charset="-128"/>
              </a:rPr>
              <a:t>特定健康診査</a:t>
            </a:r>
            <a:r>
              <a:rPr lang="ja-JP" altLang="en-US" sz="1200" dirty="0">
                <a:solidFill>
                  <a:prstClr val="black"/>
                </a:solidFill>
                <a:latin typeface="ＭＳ 明朝" panose="02020609040205080304" pitchFamily="17" charset="-128"/>
                <a:ea typeface="ＭＳ 明朝" panose="02020609040205080304" pitchFamily="17" charset="-128"/>
              </a:rPr>
              <a:t>未受診者のうち生活習慣病のレセプトがあるのは</a:t>
            </a:r>
            <a:r>
              <a:rPr lang="zh-TW" altLang="en-US" sz="1200" dirty="0">
                <a:solidFill>
                  <a:prstClr val="black"/>
                </a:solidFill>
                <a:latin typeface="ＭＳ 明朝" panose="02020609040205080304" pitchFamily="17" charset="-128"/>
                <a:ea typeface="ＭＳ 明朝" panose="02020609040205080304" pitchFamily="17" charset="-128"/>
              </a:rPr>
              <a:t>特定健康診査</a:t>
            </a:r>
            <a:r>
              <a:rPr lang="ja-JP" altLang="en-US" sz="1200" dirty="0">
                <a:solidFill>
                  <a:prstClr val="black"/>
                </a:solidFill>
                <a:latin typeface="ＭＳ 明朝" panose="02020609040205080304" pitchFamily="17" charset="-128"/>
                <a:ea typeface="ＭＳ 明朝" panose="02020609040205080304" pitchFamily="17" charset="-128"/>
              </a:rPr>
              <a:t>未受診者全体の</a:t>
            </a:r>
            <a:r>
              <a:rPr lang="en-US" altLang="ja-JP" sz="1200" dirty="0">
                <a:latin typeface="ＭＳ 明朝" panose="02020609040205080304" pitchFamily="17" charset="-128"/>
                <a:ea typeface="ＭＳ 明朝" panose="02020609040205080304" pitchFamily="17" charset="-128"/>
              </a:rPr>
              <a:t>48.2%</a:t>
            </a:r>
            <a:r>
              <a:rPr lang="ja-JP" altLang="en-US" sz="1200" dirty="0">
                <a:solidFill>
                  <a:prstClr val="black"/>
                </a:solidFill>
                <a:latin typeface="ＭＳ 明朝" panose="02020609040205080304" pitchFamily="17" charset="-128"/>
                <a:ea typeface="ＭＳ 明朝" panose="02020609040205080304" pitchFamily="17" charset="-128"/>
              </a:rPr>
              <a:t>です</a:t>
            </a:r>
            <a:r>
              <a:rPr lang="ja-JP" altLang="en-US" sz="1200" dirty="0">
                <a:latin typeface="ＭＳ 明朝" panose="02020609040205080304" pitchFamily="17" charset="-128"/>
                <a:ea typeface="ＭＳ 明朝" panose="02020609040205080304" pitchFamily="17" charset="-128"/>
              </a:rPr>
              <a:t>。</a:t>
            </a:r>
            <a:endParaRPr lang="en-US" altLang="ja-JP" sz="1200" dirty="0">
              <a:latin typeface="ＭＳ 明朝" panose="02020609040205080304" pitchFamily="17" charset="-128"/>
              <a:ea typeface="ＭＳ 明朝" panose="02020609040205080304" pitchFamily="17" charset="-128"/>
            </a:endParaRPr>
          </a:p>
        </p:txBody>
      </p:sp>
      <p:sp>
        <p:nvSpPr>
          <p:cNvPr id="21" name="正方形/長方形 20"/>
          <p:cNvSpPr>
            <a:spLocks noChangeAspect="1"/>
          </p:cNvSpPr>
          <p:nvPr/>
        </p:nvSpPr>
        <p:spPr>
          <a:xfrm>
            <a:off x="161150" y="1732351"/>
            <a:ext cx="5782833"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ja-JP" altLang="en-US" sz="1200" dirty="0">
                <a:solidFill>
                  <a:schemeClr val="tx1"/>
                </a:solidFill>
                <a:latin typeface="ＭＳ 明朝" panose="02020609040205080304" pitchFamily="17" charset="-128"/>
                <a:ea typeface="ＭＳ 明朝" panose="02020609040205080304" pitchFamily="17" charset="-128"/>
              </a:rPr>
              <a:t>特定健診受診状況別 生活習慣病の医療機関受診状況</a:t>
            </a:r>
            <a:endParaRPr kumimoji="1" lang="ja-JP" altLang="en-US" sz="1200" dirty="0">
              <a:solidFill>
                <a:schemeClr val="tx1"/>
              </a:solidFill>
              <a:latin typeface="ＭＳ 明朝" panose="02020609040205080304" pitchFamily="17" charset="-128"/>
              <a:ea typeface="ＭＳ 明朝" panose="02020609040205080304" pitchFamily="17" charset="-128"/>
            </a:endParaRPr>
          </a:p>
        </p:txBody>
      </p:sp>
      <p:sp>
        <p:nvSpPr>
          <p:cNvPr id="8" name="正方形/長方形 7">
            <a:extLst>
              <a:ext uri="{FF2B5EF4-FFF2-40B4-BE49-F238E27FC236}">
                <a16:creationId xmlns:a16="http://schemas.microsoft.com/office/drawing/2014/main" id="{0CD42FAB-D4F2-4729-B95B-4B38ADC87508}"/>
              </a:ext>
            </a:extLst>
          </p:cNvPr>
          <p:cNvSpPr>
            <a:spLocks noChangeAspect="1"/>
          </p:cNvSpPr>
          <p:nvPr/>
        </p:nvSpPr>
        <p:spPr>
          <a:xfrm>
            <a:off x="170434" y="4029796"/>
            <a:ext cx="6223825" cy="984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90000" bIns="0" rtlCol="0" anchor="t">
            <a:spAutoFit/>
          </a:bodyPr>
          <a:lstStyle/>
          <a:p>
            <a:r>
              <a:rPr lang="ja-JP" altLang="en-US" sz="800" dirty="0">
                <a:solidFill>
                  <a:schemeClr val="tx1"/>
                </a:solidFill>
                <a:latin typeface="ＭＳ 明朝" panose="02020609040205080304" pitchFamily="17" charset="-128"/>
                <a:ea typeface="ＭＳ 明朝" panose="02020609040205080304" pitchFamily="17" charset="-128"/>
              </a:rPr>
              <a:t>データ化範囲</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分析対象</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入院</a:t>
            </a:r>
            <a:r>
              <a:rPr lang="en-US" altLang="ja-JP" sz="800" dirty="0">
                <a:solidFill>
                  <a:schemeClr val="tx1"/>
                </a:solidFill>
                <a:latin typeface="ＭＳ 明朝" panose="02020609040205080304" pitchFamily="17" charset="-128"/>
                <a:ea typeface="ＭＳ 明朝" panose="02020609040205080304" pitchFamily="17" charset="-128"/>
              </a:rPr>
              <a:t>(DPC</a:t>
            </a:r>
            <a:r>
              <a:rPr lang="ja-JP" altLang="en-US" sz="800" dirty="0">
                <a:solidFill>
                  <a:schemeClr val="tx1"/>
                </a:solidFill>
                <a:latin typeface="ＭＳ 明朝" panose="02020609040205080304" pitchFamily="17" charset="-128"/>
                <a:ea typeface="ＭＳ 明朝" panose="02020609040205080304" pitchFamily="17" charset="-128"/>
              </a:rPr>
              <a:t>を含む</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、入院外、調剤の電子レセプト。</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ja-JP" altLang="en-US" sz="800" dirty="0">
                <a:solidFill>
                  <a:schemeClr val="tx1"/>
                </a:solidFill>
                <a:latin typeface="ＭＳ 明朝" panose="02020609040205080304" pitchFamily="17" charset="-128"/>
                <a:ea typeface="ＭＳ 明朝" panose="02020609040205080304" pitchFamily="17" charset="-128"/>
              </a:rPr>
              <a:t>　　　　　　　　　　　　対象診療年月は令和</a:t>
            </a:r>
            <a:r>
              <a:rPr lang="en-US" altLang="ja-JP" sz="800" dirty="0">
                <a:solidFill>
                  <a:schemeClr val="tx1"/>
                </a:solidFill>
                <a:latin typeface="ＭＳ 明朝" panose="02020609040205080304" pitchFamily="17" charset="-128"/>
                <a:ea typeface="ＭＳ 明朝" panose="02020609040205080304" pitchFamily="17" charset="-128"/>
              </a:rPr>
              <a:t>4</a:t>
            </a:r>
            <a:r>
              <a:rPr lang="ja-JP" altLang="en-US" sz="800" dirty="0">
                <a:solidFill>
                  <a:schemeClr val="tx1"/>
                </a:solidFill>
                <a:latin typeface="ＭＳ 明朝" panose="02020609040205080304" pitchFamily="17" charset="-128"/>
                <a:ea typeface="ＭＳ 明朝" panose="02020609040205080304" pitchFamily="17" charset="-128"/>
              </a:rPr>
              <a:t>年</a:t>
            </a:r>
            <a:r>
              <a:rPr lang="en-US" altLang="ja-JP" sz="800" dirty="0">
                <a:solidFill>
                  <a:schemeClr val="tx1"/>
                </a:solidFill>
                <a:latin typeface="ＭＳ 明朝" panose="02020609040205080304" pitchFamily="17" charset="-128"/>
                <a:ea typeface="ＭＳ 明朝" panose="02020609040205080304" pitchFamily="17" charset="-128"/>
              </a:rPr>
              <a:t>4</a:t>
            </a:r>
            <a:r>
              <a:rPr lang="ja-JP" altLang="en-US" sz="800" dirty="0">
                <a:solidFill>
                  <a:schemeClr val="tx1"/>
                </a:solidFill>
                <a:latin typeface="ＭＳ 明朝" panose="02020609040205080304" pitchFamily="17" charset="-128"/>
                <a:ea typeface="ＭＳ 明朝" panose="02020609040205080304" pitchFamily="17" charset="-128"/>
              </a:rPr>
              <a:t>月～令和</a:t>
            </a:r>
            <a:r>
              <a:rPr lang="en-US" altLang="ja-JP" sz="800" dirty="0">
                <a:solidFill>
                  <a:schemeClr val="tx1"/>
                </a:solidFill>
                <a:latin typeface="ＭＳ 明朝" panose="02020609040205080304" pitchFamily="17" charset="-128"/>
                <a:ea typeface="ＭＳ 明朝" panose="02020609040205080304" pitchFamily="17" charset="-128"/>
              </a:rPr>
              <a:t>5</a:t>
            </a:r>
            <a:r>
              <a:rPr lang="ja-JP" altLang="en-US" sz="800" dirty="0">
                <a:solidFill>
                  <a:schemeClr val="tx1"/>
                </a:solidFill>
                <a:latin typeface="ＭＳ 明朝" panose="02020609040205080304" pitchFamily="17" charset="-128"/>
                <a:ea typeface="ＭＳ 明朝" panose="02020609040205080304" pitchFamily="17" charset="-128"/>
              </a:rPr>
              <a:t>年</a:t>
            </a:r>
            <a:r>
              <a:rPr lang="en-US" altLang="ja-JP" sz="800" dirty="0">
                <a:solidFill>
                  <a:schemeClr val="tx1"/>
                </a:solidFill>
                <a:latin typeface="ＭＳ 明朝" panose="02020609040205080304" pitchFamily="17" charset="-128"/>
                <a:ea typeface="ＭＳ 明朝" panose="02020609040205080304" pitchFamily="17" charset="-128"/>
              </a:rPr>
              <a:t>3</a:t>
            </a:r>
            <a:r>
              <a:rPr lang="ja-JP" altLang="en-US" sz="800" dirty="0">
                <a:solidFill>
                  <a:schemeClr val="tx1"/>
                </a:solidFill>
                <a:latin typeface="ＭＳ 明朝" panose="02020609040205080304" pitchFamily="17" charset="-128"/>
                <a:ea typeface="ＭＳ 明朝" panose="02020609040205080304" pitchFamily="17" charset="-128"/>
              </a:rPr>
              <a:t>月診療分</a:t>
            </a:r>
            <a:r>
              <a:rPr lang="en-US" altLang="ja-JP" sz="800" dirty="0">
                <a:solidFill>
                  <a:schemeClr val="tx1"/>
                </a:solidFill>
                <a:latin typeface="ＭＳ 明朝" panose="02020609040205080304" pitchFamily="17" charset="-128"/>
                <a:ea typeface="ＭＳ 明朝" panose="02020609040205080304" pitchFamily="17" charset="-128"/>
              </a:rPr>
              <a:t>(12</a:t>
            </a:r>
            <a:r>
              <a:rPr lang="ja-JP" altLang="en-US" sz="800" dirty="0">
                <a:solidFill>
                  <a:schemeClr val="tx1"/>
                </a:solidFill>
                <a:latin typeface="ＭＳ 明朝" panose="02020609040205080304" pitchFamily="17" charset="-128"/>
                <a:ea typeface="ＭＳ 明朝" panose="02020609040205080304" pitchFamily="17" charset="-128"/>
              </a:rPr>
              <a:t>カ月分</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ja-JP" altLang="en-US" sz="800" dirty="0">
                <a:solidFill>
                  <a:schemeClr val="tx1"/>
                </a:solidFill>
                <a:latin typeface="ＭＳ 明朝" panose="02020609040205080304" pitchFamily="17" charset="-128"/>
                <a:ea typeface="ＭＳ 明朝" panose="02020609040205080304" pitchFamily="17" charset="-128"/>
              </a:rPr>
              <a:t>データ化範囲</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分析対象</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健康診査データは令和</a:t>
            </a:r>
            <a:r>
              <a:rPr lang="en-US" altLang="ja-JP" sz="800" dirty="0">
                <a:solidFill>
                  <a:schemeClr val="tx1"/>
                </a:solidFill>
                <a:latin typeface="ＭＳ 明朝" panose="02020609040205080304" pitchFamily="17" charset="-128"/>
                <a:ea typeface="ＭＳ 明朝" panose="02020609040205080304" pitchFamily="17" charset="-128"/>
              </a:rPr>
              <a:t>4</a:t>
            </a:r>
            <a:r>
              <a:rPr lang="ja-JP" altLang="en-US" sz="800" dirty="0">
                <a:solidFill>
                  <a:schemeClr val="tx1"/>
                </a:solidFill>
                <a:latin typeface="ＭＳ 明朝" panose="02020609040205080304" pitchFamily="17" charset="-128"/>
                <a:ea typeface="ＭＳ 明朝" panose="02020609040205080304" pitchFamily="17" charset="-128"/>
              </a:rPr>
              <a:t>年</a:t>
            </a:r>
            <a:r>
              <a:rPr lang="en-US" altLang="ja-JP" sz="800" dirty="0">
                <a:solidFill>
                  <a:schemeClr val="tx1"/>
                </a:solidFill>
                <a:latin typeface="ＭＳ 明朝" panose="02020609040205080304" pitchFamily="17" charset="-128"/>
                <a:ea typeface="ＭＳ 明朝" panose="02020609040205080304" pitchFamily="17" charset="-128"/>
              </a:rPr>
              <a:t>4</a:t>
            </a:r>
            <a:r>
              <a:rPr lang="ja-JP" altLang="en-US" sz="800" dirty="0">
                <a:solidFill>
                  <a:schemeClr val="tx1"/>
                </a:solidFill>
                <a:latin typeface="ＭＳ 明朝" panose="02020609040205080304" pitchFamily="17" charset="-128"/>
                <a:ea typeface="ＭＳ 明朝" panose="02020609040205080304" pitchFamily="17" charset="-128"/>
              </a:rPr>
              <a:t>月～令和</a:t>
            </a:r>
            <a:r>
              <a:rPr lang="en-US" altLang="ja-JP" sz="800" dirty="0">
                <a:solidFill>
                  <a:schemeClr val="tx1"/>
                </a:solidFill>
                <a:latin typeface="ＭＳ 明朝" panose="02020609040205080304" pitchFamily="17" charset="-128"/>
                <a:ea typeface="ＭＳ 明朝" panose="02020609040205080304" pitchFamily="17" charset="-128"/>
              </a:rPr>
              <a:t>5</a:t>
            </a:r>
            <a:r>
              <a:rPr lang="ja-JP" altLang="en-US" sz="800" dirty="0">
                <a:solidFill>
                  <a:schemeClr val="tx1"/>
                </a:solidFill>
                <a:latin typeface="ＭＳ 明朝" panose="02020609040205080304" pitchFamily="17" charset="-128"/>
                <a:ea typeface="ＭＳ 明朝" panose="02020609040205080304" pitchFamily="17" charset="-128"/>
              </a:rPr>
              <a:t>年</a:t>
            </a:r>
            <a:r>
              <a:rPr lang="en-US" altLang="ja-JP" sz="800" dirty="0">
                <a:solidFill>
                  <a:schemeClr val="tx1"/>
                </a:solidFill>
                <a:latin typeface="ＭＳ 明朝" panose="02020609040205080304" pitchFamily="17" charset="-128"/>
                <a:ea typeface="ＭＳ 明朝" panose="02020609040205080304" pitchFamily="17" charset="-128"/>
              </a:rPr>
              <a:t>3</a:t>
            </a:r>
            <a:r>
              <a:rPr lang="ja-JP" altLang="en-US" sz="800" dirty="0">
                <a:solidFill>
                  <a:schemeClr val="tx1"/>
                </a:solidFill>
                <a:latin typeface="ＭＳ 明朝" panose="02020609040205080304" pitchFamily="17" charset="-128"/>
                <a:ea typeface="ＭＳ 明朝" panose="02020609040205080304" pitchFamily="17" charset="-128"/>
              </a:rPr>
              <a:t>月健診分</a:t>
            </a:r>
            <a:r>
              <a:rPr lang="en-US" altLang="ja-JP" sz="800" dirty="0">
                <a:solidFill>
                  <a:schemeClr val="tx1"/>
                </a:solidFill>
                <a:latin typeface="ＭＳ 明朝" panose="02020609040205080304" pitchFamily="17" charset="-128"/>
                <a:ea typeface="ＭＳ 明朝" panose="02020609040205080304" pitchFamily="17" charset="-128"/>
              </a:rPr>
              <a:t>(12</a:t>
            </a:r>
            <a:r>
              <a:rPr lang="ja-JP" altLang="en-US" sz="800" dirty="0">
                <a:solidFill>
                  <a:schemeClr val="tx1"/>
                </a:solidFill>
                <a:latin typeface="ＭＳ 明朝" panose="02020609040205080304" pitchFamily="17" charset="-128"/>
                <a:ea typeface="ＭＳ 明朝" panose="02020609040205080304" pitchFamily="17" charset="-128"/>
              </a:rPr>
              <a:t>カ月分</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ja-JP" altLang="en-US" sz="800" dirty="0">
                <a:solidFill>
                  <a:schemeClr val="tx1"/>
                </a:solidFill>
                <a:latin typeface="ＭＳ 明朝" panose="02020609040205080304" pitchFamily="17" charset="-128"/>
                <a:ea typeface="ＭＳ 明朝" panose="02020609040205080304" pitchFamily="17" charset="-128"/>
              </a:rPr>
              <a:t>資格確認日</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令和</a:t>
            </a:r>
            <a:r>
              <a:rPr lang="en-US" altLang="ja-JP" sz="800" dirty="0">
                <a:solidFill>
                  <a:schemeClr val="tx1"/>
                </a:solidFill>
                <a:latin typeface="ＭＳ 明朝" panose="02020609040205080304" pitchFamily="17" charset="-128"/>
                <a:ea typeface="ＭＳ 明朝" panose="02020609040205080304" pitchFamily="17" charset="-128"/>
              </a:rPr>
              <a:t>5</a:t>
            </a:r>
            <a:r>
              <a:rPr lang="ja-JP" altLang="en-US" sz="800" dirty="0">
                <a:solidFill>
                  <a:schemeClr val="tx1"/>
                </a:solidFill>
                <a:latin typeface="ＭＳ 明朝" panose="02020609040205080304" pitchFamily="17" charset="-128"/>
                <a:ea typeface="ＭＳ 明朝" panose="02020609040205080304" pitchFamily="17" charset="-128"/>
              </a:rPr>
              <a:t>年</a:t>
            </a:r>
            <a:r>
              <a:rPr lang="en-US" altLang="ja-JP" sz="800" dirty="0">
                <a:solidFill>
                  <a:schemeClr val="tx1"/>
                </a:solidFill>
                <a:latin typeface="ＭＳ 明朝" panose="02020609040205080304" pitchFamily="17" charset="-128"/>
                <a:ea typeface="ＭＳ 明朝" panose="02020609040205080304" pitchFamily="17" charset="-128"/>
              </a:rPr>
              <a:t>3</a:t>
            </a:r>
            <a:r>
              <a:rPr lang="ja-JP" altLang="en-US" sz="800" dirty="0">
                <a:solidFill>
                  <a:schemeClr val="tx1"/>
                </a:solidFill>
                <a:latin typeface="ＭＳ 明朝" panose="02020609040205080304" pitchFamily="17" charset="-128"/>
                <a:ea typeface="ＭＳ 明朝" panose="02020609040205080304" pitchFamily="17" charset="-128"/>
              </a:rPr>
              <a:t>月</a:t>
            </a:r>
            <a:r>
              <a:rPr lang="en-US" altLang="ja-JP" sz="800" dirty="0">
                <a:solidFill>
                  <a:schemeClr val="tx1"/>
                </a:solidFill>
                <a:latin typeface="ＭＳ 明朝" panose="02020609040205080304" pitchFamily="17" charset="-128"/>
                <a:ea typeface="ＭＳ 明朝" panose="02020609040205080304" pitchFamily="17" charset="-128"/>
              </a:rPr>
              <a:t>31</a:t>
            </a:r>
            <a:r>
              <a:rPr lang="ja-JP" altLang="en-US" sz="800" dirty="0">
                <a:solidFill>
                  <a:schemeClr val="tx1"/>
                </a:solidFill>
                <a:latin typeface="ＭＳ 明朝" panose="02020609040205080304" pitchFamily="17" charset="-128"/>
                <a:ea typeface="ＭＳ 明朝" panose="02020609040205080304" pitchFamily="17" charset="-128"/>
              </a:rPr>
              <a:t>日時点。</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生活習慣病医療費</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糖尿病、高血圧症、脂質異常症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で投薬のあった患者の生活習慣病医療費。</a:t>
            </a: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生活習慣病患者数</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糖尿病、高血圧症、脂質異常症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で投薬のあった患者数。合計人数は、入院、入院外の区分けなく</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ja-JP" altLang="en-US" sz="800" dirty="0">
                <a:solidFill>
                  <a:schemeClr val="tx1"/>
                </a:solidFill>
                <a:latin typeface="ＭＳ 明朝" panose="02020609040205080304" pitchFamily="17" charset="-128"/>
                <a:ea typeface="ＭＳ 明朝" panose="02020609040205080304" pitchFamily="17" charset="-128"/>
              </a:rPr>
              <a:t>　　　　　　　　　　集計した実人数。</a:t>
            </a: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生活習慣病患者一人当たり医療費</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糖尿病、高血圧症、脂質異常症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で投薬のあった患者一人当たりの生活習慣病医療費。</a:t>
            </a:r>
          </a:p>
        </p:txBody>
      </p:sp>
      <p:sp>
        <p:nvSpPr>
          <p:cNvPr id="9" name="正方形/長方形 8">
            <a:extLst>
              <a:ext uri="{FF2B5EF4-FFF2-40B4-BE49-F238E27FC236}">
                <a16:creationId xmlns:a16="http://schemas.microsoft.com/office/drawing/2014/main" id="{99FC3F35-226D-4D47-A50A-E3B77B61332D}"/>
              </a:ext>
            </a:extLst>
          </p:cNvPr>
          <p:cNvSpPr>
            <a:spLocks noChangeAspect="1"/>
          </p:cNvSpPr>
          <p:nvPr/>
        </p:nvSpPr>
        <p:spPr>
          <a:xfrm>
            <a:off x="165100" y="5116165"/>
            <a:ext cx="5782833"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zh-TW" altLang="en-US" sz="1200" dirty="0">
                <a:solidFill>
                  <a:schemeClr val="tx1"/>
                </a:solidFill>
                <a:latin typeface="ＭＳ 明朝" panose="02020609040205080304" pitchFamily="17" charset="-128"/>
                <a:ea typeface="ＭＳ 明朝" panose="02020609040205080304" pitchFamily="17" charset="-128"/>
              </a:rPr>
              <a:t>特定健診</a:t>
            </a:r>
            <a:r>
              <a:rPr lang="ja-JP" altLang="en-US" sz="1200" dirty="0">
                <a:solidFill>
                  <a:schemeClr val="tx1"/>
                </a:solidFill>
                <a:latin typeface="ＭＳ 明朝" panose="02020609040205080304" pitchFamily="17" charset="-128"/>
                <a:ea typeface="ＭＳ 明朝" panose="02020609040205080304" pitchFamily="17" charset="-128"/>
              </a:rPr>
              <a:t>受診状況別 生活習慣病の医療機関受診状況</a:t>
            </a:r>
            <a:endParaRPr kumimoji="1" lang="ja-JP" altLang="en-US" sz="1200" dirty="0">
              <a:solidFill>
                <a:schemeClr val="tx1"/>
              </a:solidFill>
              <a:latin typeface="ＭＳ 明朝" panose="02020609040205080304" pitchFamily="17" charset="-128"/>
              <a:ea typeface="ＭＳ 明朝" panose="02020609040205080304" pitchFamily="17" charset="-128"/>
            </a:endParaRPr>
          </a:p>
        </p:txBody>
      </p:sp>
      <p:sp>
        <p:nvSpPr>
          <p:cNvPr id="10" name="正方形/長方形 9">
            <a:extLst>
              <a:ext uri="{FF2B5EF4-FFF2-40B4-BE49-F238E27FC236}">
                <a16:creationId xmlns:a16="http://schemas.microsoft.com/office/drawing/2014/main" id="{D277276A-7827-4C0B-B8E6-60B871998015}"/>
              </a:ext>
            </a:extLst>
          </p:cNvPr>
          <p:cNvSpPr>
            <a:spLocks noChangeAspect="1"/>
          </p:cNvSpPr>
          <p:nvPr/>
        </p:nvSpPr>
        <p:spPr>
          <a:xfrm>
            <a:off x="170435" y="8175198"/>
            <a:ext cx="6247575" cy="861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90000" bIns="0" rtlCol="0" anchor="t">
            <a:spAutoFit/>
          </a:bodyPr>
          <a:lstStyle/>
          <a:p>
            <a:r>
              <a:rPr lang="ja-JP" altLang="en-US" sz="800" dirty="0">
                <a:solidFill>
                  <a:schemeClr val="tx1"/>
                </a:solidFill>
                <a:latin typeface="ＭＳ 明朝" panose="02020609040205080304" pitchFamily="17" charset="-128"/>
                <a:ea typeface="ＭＳ 明朝" panose="02020609040205080304" pitchFamily="17" charset="-128"/>
              </a:rPr>
              <a:t>データ化範囲</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分析対象</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入院</a:t>
            </a:r>
            <a:r>
              <a:rPr lang="en-US" altLang="ja-JP" sz="800" dirty="0">
                <a:solidFill>
                  <a:schemeClr val="tx1"/>
                </a:solidFill>
                <a:latin typeface="ＭＳ 明朝" panose="02020609040205080304" pitchFamily="17" charset="-128"/>
                <a:ea typeface="ＭＳ 明朝" panose="02020609040205080304" pitchFamily="17" charset="-128"/>
              </a:rPr>
              <a:t>(DPC</a:t>
            </a:r>
            <a:r>
              <a:rPr lang="ja-JP" altLang="en-US" sz="800" dirty="0">
                <a:solidFill>
                  <a:schemeClr val="tx1"/>
                </a:solidFill>
                <a:latin typeface="ＭＳ 明朝" panose="02020609040205080304" pitchFamily="17" charset="-128"/>
                <a:ea typeface="ＭＳ 明朝" panose="02020609040205080304" pitchFamily="17" charset="-128"/>
              </a:rPr>
              <a:t>を含む</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、入院外、調剤の電子レセプト。</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ja-JP" altLang="en-US" sz="800" dirty="0">
                <a:solidFill>
                  <a:schemeClr val="tx1"/>
                </a:solidFill>
                <a:latin typeface="ＭＳ 明朝" panose="02020609040205080304" pitchFamily="17" charset="-128"/>
                <a:ea typeface="ＭＳ 明朝" panose="02020609040205080304" pitchFamily="17" charset="-128"/>
              </a:rPr>
              <a:t>　　　　　　　　　　　　対象診療年月は令和</a:t>
            </a:r>
            <a:r>
              <a:rPr lang="en-US" altLang="ja-JP" sz="800" dirty="0">
                <a:solidFill>
                  <a:schemeClr val="tx1"/>
                </a:solidFill>
                <a:latin typeface="ＭＳ 明朝" panose="02020609040205080304" pitchFamily="17" charset="-128"/>
                <a:ea typeface="ＭＳ 明朝" panose="02020609040205080304" pitchFamily="17" charset="-128"/>
              </a:rPr>
              <a:t>4</a:t>
            </a:r>
            <a:r>
              <a:rPr lang="ja-JP" altLang="en-US" sz="800" dirty="0">
                <a:solidFill>
                  <a:schemeClr val="tx1"/>
                </a:solidFill>
                <a:latin typeface="ＭＳ 明朝" panose="02020609040205080304" pitchFamily="17" charset="-128"/>
                <a:ea typeface="ＭＳ 明朝" panose="02020609040205080304" pitchFamily="17" charset="-128"/>
              </a:rPr>
              <a:t>年</a:t>
            </a:r>
            <a:r>
              <a:rPr lang="en-US" altLang="ja-JP" sz="800" dirty="0">
                <a:solidFill>
                  <a:schemeClr val="tx1"/>
                </a:solidFill>
                <a:latin typeface="ＭＳ 明朝" panose="02020609040205080304" pitchFamily="17" charset="-128"/>
                <a:ea typeface="ＭＳ 明朝" panose="02020609040205080304" pitchFamily="17" charset="-128"/>
              </a:rPr>
              <a:t>4</a:t>
            </a:r>
            <a:r>
              <a:rPr lang="ja-JP" altLang="en-US" sz="800" dirty="0">
                <a:solidFill>
                  <a:schemeClr val="tx1"/>
                </a:solidFill>
                <a:latin typeface="ＭＳ 明朝" panose="02020609040205080304" pitchFamily="17" charset="-128"/>
                <a:ea typeface="ＭＳ 明朝" panose="02020609040205080304" pitchFamily="17" charset="-128"/>
              </a:rPr>
              <a:t>月～令和</a:t>
            </a:r>
            <a:r>
              <a:rPr lang="en-US" altLang="ja-JP" sz="800" dirty="0">
                <a:solidFill>
                  <a:schemeClr val="tx1"/>
                </a:solidFill>
                <a:latin typeface="ＭＳ 明朝" panose="02020609040205080304" pitchFamily="17" charset="-128"/>
                <a:ea typeface="ＭＳ 明朝" panose="02020609040205080304" pitchFamily="17" charset="-128"/>
              </a:rPr>
              <a:t>5</a:t>
            </a:r>
            <a:r>
              <a:rPr lang="ja-JP" altLang="en-US" sz="800" dirty="0">
                <a:solidFill>
                  <a:schemeClr val="tx1"/>
                </a:solidFill>
                <a:latin typeface="ＭＳ 明朝" panose="02020609040205080304" pitchFamily="17" charset="-128"/>
                <a:ea typeface="ＭＳ 明朝" panose="02020609040205080304" pitchFamily="17" charset="-128"/>
              </a:rPr>
              <a:t>年</a:t>
            </a:r>
            <a:r>
              <a:rPr lang="en-US" altLang="ja-JP" sz="800" dirty="0">
                <a:solidFill>
                  <a:schemeClr val="tx1"/>
                </a:solidFill>
                <a:latin typeface="ＭＳ 明朝" panose="02020609040205080304" pitchFamily="17" charset="-128"/>
                <a:ea typeface="ＭＳ 明朝" panose="02020609040205080304" pitchFamily="17" charset="-128"/>
              </a:rPr>
              <a:t>3</a:t>
            </a:r>
            <a:r>
              <a:rPr lang="ja-JP" altLang="en-US" sz="800" dirty="0">
                <a:solidFill>
                  <a:schemeClr val="tx1"/>
                </a:solidFill>
                <a:latin typeface="ＭＳ 明朝" panose="02020609040205080304" pitchFamily="17" charset="-128"/>
                <a:ea typeface="ＭＳ 明朝" panose="02020609040205080304" pitchFamily="17" charset="-128"/>
              </a:rPr>
              <a:t>月診療分</a:t>
            </a:r>
            <a:r>
              <a:rPr lang="en-US" altLang="ja-JP" sz="800" dirty="0">
                <a:solidFill>
                  <a:schemeClr val="tx1"/>
                </a:solidFill>
                <a:latin typeface="ＭＳ 明朝" panose="02020609040205080304" pitchFamily="17" charset="-128"/>
                <a:ea typeface="ＭＳ 明朝" panose="02020609040205080304" pitchFamily="17" charset="-128"/>
              </a:rPr>
              <a:t>(12</a:t>
            </a:r>
            <a:r>
              <a:rPr lang="ja-JP" altLang="en-US" sz="800" dirty="0">
                <a:solidFill>
                  <a:schemeClr val="tx1"/>
                </a:solidFill>
                <a:latin typeface="ＭＳ 明朝" panose="02020609040205080304" pitchFamily="17" charset="-128"/>
                <a:ea typeface="ＭＳ 明朝" panose="02020609040205080304" pitchFamily="17" charset="-128"/>
              </a:rPr>
              <a:t>カ月分</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ja-JP" altLang="en-US" sz="800" dirty="0">
                <a:solidFill>
                  <a:schemeClr val="tx1"/>
                </a:solidFill>
                <a:latin typeface="ＭＳ 明朝" panose="02020609040205080304" pitchFamily="17" charset="-128"/>
                <a:ea typeface="ＭＳ 明朝" panose="02020609040205080304" pitchFamily="17" charset="-128"/>
              </a:rPr>
              <a:t>データ化範囲</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分析対象</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健康診査データは令和</a:t>
            </a:r>
            <a:r>
              <a:rPr lang="en-US" altLang="ja-JP" sz="800" dirty="0">
                <a:solidFill>
                  <a:schemeClr val="tx1"/>
                </a:solidFill>
                <a:latin typeface="ＭＳ 明朝" panose="02020609040205080304" pitchFamily="17" charset="-128"/>
                <a:ea typeface="ＭＳ 明朝" panose="02020609040205080304" pitchFamily="17" charset="-128"/>
              </a:rPr>
              <a:t>4</a:t>
            </a:r>
            <a:r>
              <a:rPr lang="ja-JP" altLang="en-US" sz="800" dirty="0">
                <a:solidFill>
                  <a:schemeClr val="tx1"/>
                </a:solidFill>
                <a:latin typeface="ＭＳ 明朝" panose="02020609040205080304" pitchFamily="17" charset="-128"/>
                <a:ea typeface="ＭＳ 明朝" panose="02020609040205080304" pitchFamily="17" charset="-128"/>
              </a:rPr>
              <a:t>年</a:t>
            </a:r>
            <a:r>
              <a:rPr lang="en-US" altLang="ja-JP" sz="800" dirty="0">
                <a:solidFill>
                  <a:schemeClr val="tx1"/>
                </a:solidFill>
                <a:latin typeface="ＭＳ 明朝" panose="02020609040205080304" pitchFamily="17" charset="-128"/>
                <a:ea typeface="ＭＳ 明朝" panose="02020609040205080304" pitchFamily="17" charset="-128"/>
              </a:rPr>
              <a:t>4</a:t>
            </a:r>
            <a:r>
              <a:rPr lang="ja-JP" altLang="en-US" sz="800" dirty="0">
                <a:solidFill>
                  <a:schemeClr val="tx1"/>
                </a:solidFill>
                <a:latin typeface="ＭＳ 明朝" panose="02020609040205080304" pitchFamily="17" charset="-128"/>
                <a:ea typeface="ＭＳ 明朝" panose="02020609040205080304" pitchFamily="17" charset="-128"/>
              </a:rPr>
              <a:t>月～令和</a:t>
            </a:r>
            <a:r>
              <a:rPr lang="en-US" altLang="ja-JP" sz="800" dirty="0">
                <a:solidFill>
                  <a:schemeClr val="tx1"/>
                </a:solidFill>
                <a:latin typeface="ＭＳ 明朝" panose="02020609040205080304" pitchFamily="17" charset="-128"/>
                <a:ea typeface="ＭＳ 明朝" panose="02020609040205080304" pitchFamily="17" charset="-128"/>
              </a:rPr>
              <a:t>5</a:t>
            </a:r>
            <a:r>
              <a:rPr lang="ja-JP" altLang="en-US" sz="800" dirty="0">
                <a:solidFill>
                  <a:schemeClr val="tx1"/>
                </a:solidFill>
                <a:latin typeface="ＭＳ 明朝" panose="02020609040205080304" pitchFamily="17" charset="-128"/>
                <a:ea typeface="ＭＳ 明朝" panose="02020609040205080304" pitchFamily="17" charset="-128"/>
              </a:rPr>
              <a:t>年</a:t>
            </a:r>
            <a:r>
              <a:rPr lang="en-US" altLang="ja-JP" sz="800" dirty="0">
                <a:solidFill>
                  <a:schemeClr val="tx1"/>
                </a:solidFill>
                <a:latin typeface="ＭＳ 明朝" panose="02020609040205080304" pitchFamily="17" charset="-128"/>
                <a:ea typeface="ＭＳ 明朝" panose="02020609040205080304" pitchFamily="17" charset="-128"/>
              </a:rPr>
              <a:t>3</a:t>
            </a:r>
            <a:r>
              <a:rPr lang="ja-JP" altLang="en-US" sz="800" dirty="0">
                <a:solidFill>
                  <a:schemeClr val="tx1"/>
                </a:solidFill>
                <a:latin typeface="ＭＳ 明朝" panose="02020609040205080304" pitchFamily="17" charset="-128"/>
                <a:ea typeface="ＭＳ 明朝" panose="02020609040205080304" pitchFamily="17" charset="-128"/>
              </a:rPr>
              <a:t>月健診分</a:t>
            </a:r>
            <a:r>
              <a:rPr lang="en-US" altLang="ja-JP" sz="800" dirty="0">
                <a:solidFill>
                  <a:schemeClr val="tx1"/>
                </a:solidFill>
                <a:latin typeface="ＭＳ 明朝" panose="02020609040205080304" pitchFamily="17" charset="-128"/>
                <a:ea typeface="ＭＳ 明朝" panose="02020609040205080304" pitchFamily="17" charset="-128"/>
              </a:rPr>
              <a:t>(12</a:t>
            </a:r>
            <a:r>
              <a:rPr lang="ja-JP" altLang="en-US" sz="800" dirty="0">
                <a:solidFill>
                  <a:schemeClr val="tx1"/>
                </a:solidFill>
                <a:latin typeface="ＭＳ 明朝" panose="02020609040205080304" pitchFamily="17" charset="-128"/>
                <a:ea typeface="ＭＳ 明朝" panose="02020609040205080304" pitchFamily="17" charset="-128"/>
              </a:rPr>
              <a:t>カ月分</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ja-JP" altLang="en-US" sz="800" dirty="0">
                <a:solidFill>
                  <a:schemeClr val="tx1"/>
                </a:solidFill>
                <a:latin typeface="ＭＳ 明朝" panose="02020609040205080304" pitchFamily="17" charset="-128"/>
                <a:ea typeface="ＭＳ 明朝" panose="02020609040205080304" pitchFamily="17" charset="-128"/>
              </a:rPr>
              <a:t>資格確認日</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令和</a:t>
            </a:r>
            <a:r>
              <a:rPr lang="en-US" altLang="ja-JP" sz="800" dirty="0">
                <a:solidFill>
                  <a:schemeClr val="tx1"/>
                </a:solidFill>
                <a:latin typeface="ＭＳ 明朝" panose="02020609040205080304" pitchFamily="17" charset="-128"/>
                <a:ea typeface="ＭＳ 明朝" panose="02020609040205080304" pitchFamily="17" charset="-128"/>
              </a:rPr>
              <a:t>5</a:t>
            </a:r>
            <a:r>
              <a:rPr lang="ja-JP" altLang="en-US" sz="800" dirty="0">
                <a:solidFill>
                  <a:schemeClr val="tx1"/>
                </a:solidFill>
                <a:latin typeface="ＭＳ 明朝" panose="02020609040205080304" pitchFamily="17" charset="-128"/>
                <a:ea typeface="ＭＳ 明朝" panose="02020609040205080304" pitchFamily="17" charset="-128"/>
              </a:rPr>
              <a:t>年</a:t>
            </a:r>
            <a:r>
              <a:rPr lang="en-US" altLang="ja-JP" sz="800" dirty="0">
                <a:solidFill>
                  <a:schemeClr val="tx1"/>
                </a:solidFill>
                <a:latin typeface="ＭＳ 明朝" panose="02020609040205080304" pitchFamily="17" charset="-128"/>
                <a:ea typeface="ＭＳ 明朝" panose="02020609040205080304" pitchFamily="17" charset="-128"/>
              </a:rPr>
              <a:t>3</a:t>
            </a:r>
            <a:r>
              <a:rPr lang="ja-JP" altLang="en-US" sz="800" dirty="0">
                <a:solidFill>
                  <a:schemeClr val="tx1"/>
                </a:solidFill>
                <a:latin typeface="ＭＳ 明朝" panose="02020609040205080304" pitchFamily="17" charset="-128"/>
                <a:ea typeface="ＭＳ 明朝" panose="02020609040205080304" pitchFamily="17" charset="-128"/>
              </a:rPr>
              <a:t>月</a:t>
            </a:r>
            <a:r>
              <a:rPr lang="en-US" altLang="ja-JP" sz="800" dirty="0">
                <a:solidFill>
                  <a:schemeClr val="tx1"/>
                </a:solidFill>
                <a:latin typeface="ＭＳ 明朝" panose="02020609040205080304" pitchFamily="17" charset="-128"/>
                <a:ea typeface="ＭＳ 明朝" panose="02020609040205080304" pitchFamily="17" charset="-128"/>
              </a:rPr>
              <a:t>31</a:t>
            </a:r>
            <a:r>
              <a:rPr lang="ja-JP" altLang="en-US" sz="800" dirty="0">
                <a:solidFill>
                  <a:schemeClr val="tx1"/>
                </a:solidFill>
                <a:latin typeface="ＭＳ 明朝" panose="02020609040205080304" pitchFamily="17" charset="-128"/>
                <a:ea typeface="ＭＳ 明朝" panose="02020609040205080304" pitchFamily="17" charset="-128"/>
              </a:rPr>
              <a:t>日時点。</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生活習慣病患者一人当たり医療費</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糖尿病、高血圧症、脂質異常症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で投薬のあった患者一人当たりの生活習慣病医療費。</a:t>
            </a: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生活習慣病患者数割合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健診受診者、健診未受診者それぞれに占める、生活習慣病</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糖尿病、高血圧症、脂質異常症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で投薬のあった　</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ja-JP" altLang="en-US" sz="800" dirty="0">
                <a:solidFill>
                  <a:schemeClr val="tx1"/>
                </a:solidFill>
                <a:latin typeface="ＭＳ 明朝" panose="02020609040205080304" pitchFamily="17" charset="-128"/>
                <a:ea typeface="ＭＳ 明朝" panose="02020609040205080304" pitchFamily="17" charset="-128"/>
              </a:rPr>
              <a:t>　　　　　　　　　　　　患者数の割合。</a:t>
            </a:r>
          </a:p>
        </p:txBody>
      </p:sp>
      <p:sp>
        <p:nvSpPr>
          <p:cNvPr id="2" name="スライド番号プレースホルダー 1">
            <a:extLst>
              <a:ext uri="{FF2B5EF4-FFF2-40B4-BE49-F238E27FC236}">
                <a16:creationId xmlns:a16="http://schemas.microsoft.com/office/drawing/2014/main" id="{9D04AD85-FF71-480D-B5FF-8EC5CB2F5368}"/>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pPr/>
              <a:t>73</a:t>
            </a:fld>
            <a:endParaRPr lang="ja-JP" altLang="en-US" sz="1000" dirty="0"/>
          </a:p>
        </p:txBody>
      </p:sp>
      <p:sp>
        <p:nvSpPr>
          <p:cNvPr id="11" name="タイトル_大_3">
            <a:extLst>
              <a:ext uri="{FF2B5EF4-FFF2-40B4-BE49-F238E27FC236}">
                <a16:creationId xmlns:a16="http://schemas.microsoft.com/office/drawing/2014/main" id="{6AE1572A-DDE0-4DF7-88BE-15EB71290805}"/>
              </a:ext>
            </a:extLst>
          </p:cNvPr>
          <p:cNvSpPr txBox="1">
            <a:spLocks noChangeAspect="1"/>
          </p:cNvSpPr>
          <p:nvPr/>
        </p:nvSpPr>
        <p:spPr>
          <a:xfrm>
            <a:off x="-1" y="-600"/>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第</a:t>
            </a:r>
            <a:r>
              <a:rPr kumimoji="0" lang="en-US" altLang="ja-JP" b="1" kern="0" dirty="0">
                <a:solidFill>
                  <a:schemeClr val="tx1"/>
                </a:solidFill>
                <a:latin typeface="ＭＳ 明朝" panose="02020609040205080304" pitchFamily="17" charset="-128"/>
                <a:ea typeface="ＭＳ 明朝" panose="02020609040205080304" pitchFamily="17" charset="-128"/>
              </a:rPr>
              <a:t>3</a:t>
            </a:r>
            <a:r>
              <a:rPr kumimoji="0" lang="ja-JP" altLang="en-US" b="1" kern="0" dirty="0">
                <a:solidFill>
                  <a:schemeClr val="tx1"/>
                </a:solidFill>
                <a:latin typeface="ＭＳ 明朝" panose="02020609040205080304" pitchFamily="17" charset="-128"/>
                <a:ea typeface="ＭＳ 明朝" panose="02020609040205080304" pitchFamily="17" charset="-128"/>
              </a:rPr>
              <a:t>章　</a:t>
            </a:r>
            <a:r>
              <a:rPr lang="ja-JP" altLang="en-US" sz="1800" b="1" dirty="0">
                <a:latin typeface="ＭＳ 明朝" panose="02020609040205080304" pitchFamily="17" charset="-128"/>
                <a:ea typeface="ＭＳ 明朝" panose="02020609040205080304" pitchFamily="17" charset="-128"/>
              </a:rPr>
              <a:t>特定健康診査に係る詳細分析</a:t>
            </a:r>
            <a:endParaRPr kumimoji="0" lang="ja-JP" altLang="en-US" b="1" kern="0" dirty="0">
              <a:solidFill>
                <a:schemeClr val="tx1"/>
              </a:solidFill>
              <a:latin typeface="ＭＳ 明朝" panose="02020609040205080304" pitchFamily="17" charset="-128"/>
              <a:ea typeface="ＭＳ 明朝" panose="02020609040205080304" pitchFamily="17" charset="-128"/>
            </a:endParaRPr>
          </a:p>
        </p:txBody>
      </p:sp>
      <p:sp>
        <p:nvSpPr>
          <p:cNvPr id="12" name="テキスト ボックス 11">
            <a:extLst>
              <a:ext uri="{FF2B5EF4-FFF2-40B4-BE49-F238E27FC236}">
                <a16:creationId xmlns:a16="http://schemas.microsoft.com/office/drawing/2014/main" id="{9DC1916D-C76F-4AE8-8600-58FFA7DF3B6B}"/>
              </a:ext>
            </a:extLst>
          </p:cNvPr>
          <p:cNvSpPr txBox="1">
            <a:spLocks noChangeAspect="1"/>
          </p:cNvSpPr>
          <p:nvPr/>
        </p:nvSpPr>
        <p:spPr>
          <a:xfrm>
            <a:off x="50800" y="400641"/>
            <a:ext cx="5782833" cy="338554"/>
          </a:xfrm>
          <a:prstGeom prst="rect">
            <a:avLst/>
          </a:prstGeom>
          <a:noFill/>
          <a:ln>
            <a:noFill/>
          </a:ln>
        </p:spPr>
        <p:txBody>
          <a:bodyPr wrap="square" lIns="0" rIns="90000" rtlCol="0" anchor="ctr" anchorCtr="0">
            <a:spAutoFit/>
          </a:bodyPr>
          <a:lstStyle/>
          <a:p>
            <a:r>
              <a:rPr lang="en-US" altLang="ja-JP" sz="1600" b="1" dirty="0">
                <a:latin typeface="ＭＳ 明朝" panose="02020609040205080304" pitchFamily="17" charset="-128"/>
                <a:ea typeface="ＭＳ 明朝" panose="02020609040205080304" pitchFamily="17" charset="-128"/>
              </a:rPr>
              <a:t>1.</a:t>
            </a:r>
            <a:r>
              <a:rPr lang="ja-JP" altLang="en-US" sz="1600" b="1" dirty="0">
                <a:solidFill>
                  <a:prstClr val="black"/>
                </a:solidFill>
                <a:latin typeface="ＭＳ 明朝" panose="02020609040205080304" pitchFamily="17" charset="-128"/>
                <a:ea typeface="ＭＳ 明朝" panose="02020609040205080304" pitchFamily="17" charset="-128"/>
              </a:rPr>
              <a:t>特定健診の受診者と未受診者の生活習慣病治療状況</a:t>
            </a:r>
            <a:endParaRPr lang="en-US" altLang="ja-JP" sz="1600" b="1" dirty="0">
              <a:solidFill>
                <a:prstClr val="black"/>
              </a:solidFill>
              <a:latin typeface="ＭＳ 明朝" panose="02020609040205080304" pitchFamily="17" charset="-128"/>
              <a:ea typeface="ＭＳ 明朝" panose="02020609040205080304" pitchFamily="17" charset="-128"/>
            </a:endParaRPr>
          </a:p>
        </p:txBody>
      </p:sp>
      <p:pic>
        <p:nvPicPr>
          <p:cNvPr id="13" name="table174">
            <a:extLst>
              <a:ext uri="{FF2B5EF4-FFF2-40B4-BE49-F238E27FC236}">
                <a16:creationId xmlns:a16="http://schemas.microsoft.com/office/drawing/2014/main" id="{47330C17-9735-4EF8-B8C4-FD629411329C}"/>
              </a:ext>
            </a:extLst>
          </p:cNvPr>
          <p:cNvPicPr>
            <a:picLocks noChangeAspect="1"/>
          </p:cNvPicPr>
          <p:nvPr/>
        </p:nvPicPr>
        <p:blipFill>
          <a:blip r:embed="rId2"/>
          <a:stretch>
            <a:fillRect/>
          </a:stretch>
        </p:blipFill>
        <p:spPr>
          <a:xfrm>
            <a:off x="165100" y="5384800"/>
            <a:ext cx="5757484" cy="2755900"/>
          </a:xfrm>
          <a:prstGeom prst="rect">
            <a:avLst/>
          </a:prstGeom>
        </p:spPr>
      </p:pic>
      <p:pic>
        <p:nvPicPr>
          <p:cNvPr id="14" name="図 13">
            <a:extLst>
              <a:ext uri="{FF2B5EF4-FFF2-40B4-BE49-F238E27FC236}">
                <a16:creationId xmlns:a16="http://schemas.microsoft.com/office/drawing/2014/main" id="{9C37DDD3-C15F-48CE-931F-EE9B8518DDB1}"/>
              </a:ext>
            </a:extLst>
          </p:cNvPr>
          <p:cNvPicPr>
            <a:picLocks noChangeAspect="1"/>
          </p:cNvPicPr>
          <p:nvPr/>
        </p:nvPicPr>
        <p:blipFill>
          <a:blip r:embed="rId3"/>
          <a:stretch>
            <a:fillRect/>
          </a:stretch>
        </p:blipFill>
        <p:spPr>
          <a:xfrm>
            <a:off x="165100" y="1993900"/>
            <a:ext cx="3820916" cy="988060"/>
          </a:xfrm>
          <a:prstGeom prst="rect">
            <a:avLst/>
          </a:prstGeom>
        </p:spPr>
      </p:pic>
      <p:pic>
        <p:nvPicPr>
          <p:cNvPr id="16" name="図 15">
            <a:extLst>
              <a:ext uri="{FF2B5EF4-FFF2-40B4-BE49-F238E27FC236}">
                <a16:creationId xmlns:a16="http://schemas.microsoft.com/office/drawing/2014/main" id="{431660F0-FC4B-44C0-AD38-19EB3963D7C6}"/>
              </a:ext>
            </a:extLst>
          </p:cNvPr>
          <p:cNvPicPr>
            <a:picLocks noChangeAspect="1"/>
          </p:cNvPicPr>
          <p:nvPr/>
        </p:nvPicPr>
        <p:blipFill>
          <a:blip r:embed="rId4"/>
          <a:stretch>
            <a:fillRect/>
          </a:stretch>
        </p:blipFill>
        <p:spPr>
          <a:xfrm>
            <a:off x="165100" y="3009900"/>
            <a:ext cx="6234787" cy="988060"/>
          </a:xfrm>
          <a:prstGeom prst="rect">
            <a:avLst/>
          </a:prstGeom>
        </p:spPr>
      </p:pic>
    </p:spTree>
    <p:extLst>
      <p:ext uri="{BB962C8B-B14F-4D97-AF65-F5344CB8AC3E}">
        <p14:creationId xmlns:p14="http://schemas.microsoft.com/office/powerpoint/2010/main" val="30535815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
          <p:cNvSpPr>
            <a:spLocks noChangeAspect="1" noChangeArrowheads="1"/>
          </p:cNvSpPr>
          <p:nvPr/>
        </p:nvSpPr>
        <p:spPr bwMode="auto">
          <a:xfrm>
            <a:off x="165100" y="323528"/>
            <a:ext cx="6238800" cy="1024784"/>
          </a:xfrm>
          <a:prstGeom prst="rect">
            <a:avLst/>
          </a:prstGeom>
          <a:noFill/>
          <a:ln w="9525">
            <a:noFill/>
            <a:miter lim="800000"/>
            <a:headEnd/>
            <a:tailEnd/>
          </a:ln>
          <a:effectLst/>
        </p:spPr>
        <p:txBody>
          <a:bodyPr vert="horz" wrap="square" lIns="0" tIns="45720" rIns="90000" bIns="45720" numCol="1" anchor="t" anchorCtr="0" compatLnSpc="1">
            <a:prstTxWarp prst="textNoShape">
              <a:avLst/>
            </a:prstTxWarp>
            <a:noAutofit/>
          </a:bodyPr>
          <a:lstStyle/>
          <a:p>
            <a:pPr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rPr>
              <a:t>(1)</a:t>
            </a:r>
            <a:r>
              <a:rPr lang="ja-JP" altLang="en-US" sz="1400" dirty="0">
                <a:latin typeface="ＭＳ 明朝" panose="02020609040205080304" pitchFamily="17" charset="-128"/>
                <a:ea typeface="ＭＳ 明朝" panose="02020609040205080304" pitchFamily="17" charset="-128"/>
              </a:rPr>
              <a:t>保健指導レベル該当状況</a:t>
            </a:r>
            <a:endParaRPr lang="en-US" altLang="ja-JP" sz="1400" dirty="0">
              <a:solidFill>
                <a:prstClr val="black"/>
              </a:solidFill>
              <a:latin typeface="ＭＳ 明朝" panose="02020609040205080304" pitchFamily="17" charset="-128"/>
              <a:ea typeface="ＭＳ 明朝" panose="02020609040205080304" pitchFamily="17" charset="-128"/>
            </a:endParaRPr>
          </a:p>
          <a:p>
            <a:pPr algn="just" fontAlgn="base">
              <a:lnSpc>
                <a:spcPct val="125000"/>
              </a:lnSpc>
              <a:spcBef>
                <a:spcPct val="0"/>
              </a:spcBef>
              <a:spcAft>
                <a:spcPct val="0"/>
              </a:spcAft>
            </a:pPr>
            <a:r>
              <a:rPr lang="ja-JP" altLang="en-US" sz="1200" dirty="0">
                <a:solidFill>
                  <a:prstClr val="black"/>
                </a:solidFill>
                <a:latin typeface="ＭＳ 明朝" panose="02020609040205080304" pitchFamily="17" charset="-128"/>
                <a:ea typeface="ＭＳ 明朝" panose="02020609040205080304" pitchFamily="17" charset="-128"/>
              </a:rPr>
              <a:t>　以下は、</a:t>
            </a:r>
            <a:r>
              <a:rPr lang="ja-JP" altLang="en-US" sz="1200" dirty="0">
                <a:latin typeface="ＭＳ 明朝" panose="02020609040205080304" pitchFamily="17" charset="-128"/>
                <a:ea typeface="ＭＳ 明朝" panose="02020609040205080304" pitchFamily="17" charset="-128"/>
              </a:rPr>
              <a:t>令和</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月～令和</a:t>
            </a:r>
            <a:r>
              <a:rPr lang="en-US" altLang="ja-JP" sz="1200" dirty="0">
                <a:latin typeface="ＭＳ 明朝" panose="02020609040205080304" pitchFamily="17" charset="-128"/>
                <a:ea typeface="ＭＳ 明朝" panose="02020609040205080304" pitchFamily="17" charset="-128"/>
              </a:rPr>
              <a:t>5</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3</a:t>
            </a:r>
            <a:r>
              <a:rPr lang="ja-JP" altLang="en-US" sz="1200" dirty="0">
                <a:latin typeface="ＭＳ 明朝" panose="02020609040205080304" pitchFamily="17" charset="-128"/>
                <a:ea typeface="ＭＳ 明朝" panose="02020609040205080304" pitchFamily="17" charset="-128"/>
              </a:rPr>
              <a:t>月健診分</a:t>
            </a:r>
            <a:r>
              <a:rPr lang="en-US" altLang="ja-JP" sz="1200" dirty="0">
                <a:latin typeface="ＭＳ 明朝" panose="02020609040205080304" pitchFamily="17" charset="-128"/>
                <a:ea typeface="ＭＳ 明朝" panose="02020609040205080304" pitchFamily="17" charset="-128"/>
              </a:rPr>
              <a:t>(12</a:t>
            </a:r>
            <a:r>
              <a:rPr lang="ja-JP" altLang="en-US" sz="1200" dirty="0">
                <a:latin typeface="ＭＳ 明朝" panose="02020609040205080304" pitchFamily="17" charset="-128"/>
                <a:ea typeface="ＭＳ 明朝" panose="02020609040205080304" pitchFamily="17" charset="-128"/>
              </a:rPr>
              <a:t>カ月分</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における、保健指導レベル該当状況を示したものです。積極的支援対象者割合は</a:t>
            </a:r>
            <a:r>
              <a:rPr lang="en-US" altLang="zh-TW" sz="1200" dirty="0">
                <a:latin typeface="ＭＳ 明朝" panose="02020609040205080304" pitchFamily="17" charset="-128"/>
                <a:ea typeface="ＭＳ 明朝" panose="02020609040205080304" pitchFamily="17" charset="-128"/>
              </a:rPr>
              <a:t>3.2%</a:t>
            </a:r>
            <a:r>
              <a:rPr lang="ja-JP" altLang="en-US" sz="1200" dirty="0">
                <a:latin typeface="ＭＳ 明朝" panose="02020609040205080304" pitchFamily="17" charset="-128"/>
                <a:ea typeface="ＭＳ 明朝" panose="02020609040205080304" pitchFamily="17" charset="-128"/>
              </a:rPr>
              <a:t>、動機付け支援対象者割合は</a:t>
            </a:r>
            <a:r>
              <a:rPr lang="en-US" altLang="zh-TW" sz="1200" dirty="0">
                <a:latin typeface="ＭＳ 明朝" panose="02020609040205080304" pitchFamily="17" charset="-128"/>
                <a:ea typeface="ＭＳ 明朝" panose="02020609040205080304" pitchFamily="17" charset="-128"/>
              </a:rPr>
              <a:t>9.2%</a:t>
            </a:r>
            <a:r>
              <a:rPr lang="ja-JP" altLang="en-US" sz="1200" dirty="0">
                <a:latin typeface="ＭＳ 明朝" panose="02020609040205080304" pitchFamily="17" charset="-128"/>
                <a:ea typeface="ＭＳ 明朝" panose="02020609040205080304" pitchFamily="17" charset="-128"/>
              </a:rPr>
              <a:t>です。</a:t>
            </a:r>
            <a:endParaRPr lang="en-US" altLang="ja-JP" sz="1200" dirty="0">
              <a:latin typeface="ＭＳ 明朝" panose="02020609040205080304" pitchFamily="17" charset="-128"/>
              <a:ea typeface="ＭＳ 明朝" panose="02020609040205080304" pitchFamily="17" charset="-128"/>
            </a:endParaRPr>
          </a:p>
        </p:txBody>
      </p:sp>
      <p:sp>
        <p:nvSpPr>
          <p:cNvPr id="27" name="タイトル_小_1_3_1"/>
          <p:cNvSpPr txBox="1">
            <a:spLocks noChangeAspect="1"/>
          </p:cNvSpPr>
          <p:nvPr/>
        </p:nvSpPr>
        <p:spPr>
          <a:xfrm>
            <a:off x="170434" y="2814191"/>
            <a:ext cx="5341644" cy="3517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4343"/>
            <a:r>
              <a:rPr lang="ja-JP" altLang="en-US" sz="800" dirty="0">
                <a:solidFill>
                  <a:schemeClr val="tx1"/>
                </a:solidFill>
                <a:latin typeface="ＭＳ 明朝" panose="02020609040205080304" pitchFamily="17" charset="-128"/>
                <a:ea typeface="ＭＳ 明朝" panose="02020609040205080304" pitchFamily="17" charset="-128"/>
              </a:rPr>
              <a:t>データ化範囲</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分析対象</a:t>
            </a:r>
            <a:r>
              <a:rPr lang="en-US" altLang="ja-JP" sz="800" dirty="0">
                <a:solidFill>
                  <a:schemeClr val="tx1"/>
                </a:solidFill>
                <a:latin typeface="ＭＳ 明朝" panose="02020609040205080304" pitchFamily="17" charset="-128"/>
                <a:ea typeface="ＭＳ 明朝" panose="02020609040205080304" pitchFamily="17" charset="-128"/>
              </a:rPr>
              <a:t>)…</a:t>
            </a:r>
            <a:r>
              <a:rPr lang="zh-TW" altLang="en-US" sz="800" dirty="0">
                <a:latin typeface="ＭＳ 明朝" panose="02020609040205080304" pitchFamily="17" charset="-128"/>
                <a:ea typeface="ＭＳ 明朝" panose="02020609040205080304" pitchFamily="17" charset="-128"/>
              </a:rPr>
              <a:t>健康診査</a:t>
            </a:r>
            <a:r>
              <a:rPr lang="ja-JP" altLang="en-US" sz="800" dirty="0">
                <a:latin typeface="ＭＳ 明朝" panose="02020609040205080304" pitchFamily="17" charset="-128"/>
                <a:ea typeface="ＭＳ 明朝" panose="02020609040205080304" pitchFamily="17" charset="-128"/>
              </a:rPr>
              <a:t>データは令和</a:t>
            </a:r>
            <a:r>
              <a:rPr lang="en-US" altLang="ja-JP" sz="800" dirty="0">
                <a:latin typeface="ＭＳ 明朝" panose="02020609040205080304" pitchFamily="17" charset="-128"/>
                <a:ea typeface="ＭＳ 明朝" panose="02020609040205080304" pitchFamily="17" charset="-128"/>
              </a:rPr>
              <a:t>4</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4</a:t>
            </a:r>
            <a:r>
              <a:rPr lang="ja-JP" altLang="en-US" sz="800" dirty="0">
                <a:latin typeface="ＭＳ 明朝" panose="02020609040205080304" pitchFamily="17" charset="-128"/>
                <a:ea typeface="ＭＳ 明朝" panose="02020609040205080304" pitchFamily="17" charset="-128"/>
              </a:rPr>
              <a:t>月～令和</a:t>
            </a:r>
            <a:r>
              <a:rPr lang="en-US" altLang="ja-JP" sz="800" dirty="0">
                <a:latin typeface="ＭＳ 明朝" panose="02020609040205080304" pitchFamily="17" charset="-128"/>
                <a:ea typeface="ＭＳ 明朝" panose="02020609040205080304" pitchFamily="17" charset="-128"/>
              </a:rPr>
              <a:t>5</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月健診分</a:t>
            </a:r>
            <a:r>
              <a:rPr lang="en-US" altLang="ja-JP" sz="800" dirty="0">
                <a:latin typeface="ＭＳ 明朝" panose="02020609040205080304" pitchFamily="17" charset="-128"/>
                <a:ea typeface="ＭＳ 明朝" panose="02020609040205080304" pitchFamily="17" charset="-128"/>
              </a:rPr>
              <a:t>(12</a:t>
            </a:r>
            <a:r>
              <a:rPr lang="ja-JP" altLang="en-US" sz="800" dirty="0">
                <a:latin typeface="ＭＳ 明朝" panose="02020609040205080304" pitchFamily="17" charset="-128"/>
                <a:ea typeface="ＭＳ 明朝" panose="02020609040205080304" pitchFamily="17" charset="-128"/>
              </a:rPr>
              <a:t>カ月分</a:t>
            </a:r>
            <a:r>
              <a:rPr lang="en-US" altLang="ja-JP" sz="800" dirty="0">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a:t>
            </a:r>
            <a:endParaRPr lang="en-US" altLang="ja-JP" sz="800" dirty="0">
              <a:solidFill>
                <a:schemeClr val="tx1"/>
              </a:solidFill>
              <a:latin typeface="ＭＳ 明朝" panose="02020609040205080304" pitchFamily="17" charset="-128"/>
              <a:ea typeface="ＭＳ 明朝" panose="02020609040205080304" pitchFamily="17" charset="-128"/>
            </a:endParaRPr>
          </a:p>
          <a:p>
            <a:pPr marR="4343"/>
            <a:r>
              <a:rPr lang="ja-JP" altLang="en-US" sz="800" dirty="0">
                <a:latin typeface="ＭＳ 明朝" panose="02020609040205080304" pitchFamily="17" charset="-128"/>
                <a:ea typeface="ＭＳ 明朝" panose="02020609040205080304" pitchFamily="17" charset="-128"/>
              </a:rPr>
              <a:t>資格確認日</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令和</a:t>
            </a:r>
            <a:r>
              <a:rPr lang="en-US" altLang="ja-JP" sz="800" dirty="0">
                <a:latin typeface="ＭＳ 明朝" panose="02020609040205080304" pitchFamily="17" charset="-128"/>
                <a:ea typeface="ＭＳ 明朝" panose="02020609040205080304" pitchFamily="17" charset="-128"/>
              </a:rPr>
              <a:t>5</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月</a:t>
            </a:r>
            <a:r>
              <a:rPr lang="en-US" altLang="ja-JP" sz="800" dirty="0">
                <a:latin typeface="ＭＳ 明朝" panose="02020609040205080304" pitchFamily="17" charset="-128"/>
                <a:ea typeface="ＭＳ 明朝" panose="02020609040205080304" pitchFamily="17" charset="-128"/>
              </a:rPr>
              <a:t>31</a:t>
            </a:r>
            <a:r>
              <a:rPr lang="ja-JP" altLang="en-US" sz="800" dirty="0">
                <a:latin typeface="ＭＳ 明朝" panose="02020609040205080304" pitchFamily="17" charset="-128"/>
                <a:ea typeface="ＭＳ 明朝" panose="02020609040205080304" pitchFamily="17" charset="-128"/>
              </a:rPr>
              <a:t>日時点。</a:t>
            </a:r>
            <a:endParaRPr lang="en-US" altLang="ja-JP" sz="800"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28" name="タイトル_小_1_3_1"/>
          <p:cNvSpPr txBox="1">
            <a:spLocks noChangeAspect="1"/>
          </p:cNvSpPr>
          <p:nvPr/>
        </p:nvSpPr>
        <p:spPr>
          <a:xfrm>
            <a:off x="170434" y="5982543"/>
            <a:ext cx="5341644" cy="3517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4343"/>
            <a:r>
              <a:rPr lang="ja-JP" altLang="en-US" sz="800" dirty="0">
                <a:solidFill>
                  <a:schemeClr val="tx1"/>
                </a:solidFill>
                <a:latin typeface="ＭＳ 明朝" panose="02020609040205080304" pitchFamily="17" charset="-128"/>
                <a:ea typeface="ＭＳ 明朝" panose="02020609040205080304" pitchFamily="17" charset="-128"/>
              </a:rPr>
              <a:t>データ化範囲</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分析対象</a:t>
            </a:r>
            <a:r>
              <a:rPr lang="en-US" altLang="ja-JP" sz="800" dirty="0">
                <a:solidFill>
                  <a:schemeClr val="tx1"/>
                </a:solidFill>
                <a:latin typeface="ＭＳ 明朝" panose="02020609040205080304" pitchFamily="17" charset="-128"/>
                <a:ea typeface="ＭＳ 明朝" panose="02020609040205080304" pitchFamily="17" charset="-128"/>
              </a:rPr>
              <a:t>)…</a:t>
            </a:r>
            <a:r>
              <a:rPr lang="zh-TW" altLang="en-US" sz="800" dirty="0">
                <a:latin typeface="ＭＳ 明朝" panose="02020609040205080304" pitchFamily="17" charset="-128"/>
                <a:ea typeface="ＭＳ 明朝" panose="02020609040205080304" pitchFamily="17" charset="-128"/>
              </a:rPr>
              <a:t>健康診査</a:t>
            </a:r>
            <a:r>
              <a:rPr lang="ja-JP" altLang="en-US" sz="800" dirty="0">
                <a:latin typeface="ＭＳ 明朝" panose="02020609040205080304" pitchFamily="17" charset="-128"/>
                <a:ea typeface="ＭＳ 明朝" panose="02020609040205080304" pitchFamily="17" charset="-128"/>
              </a:rPr>
              <a:t>データは令和</a:t>
            </a:r>
            <a:r>
              <a:rPr lang="en-US" altLang="ja-JP" sz="800" dirty="0">
                <a:latin typeface="ＭＳ 明朝" panose="02020609040205080304" pitchFamily="17" charset="-128"/>
                <a:ea typeface="ＭＳ 明朝" panose="02020609040205080304" pitchFamily="17" charset="-128"/>
              </a:rPr>
              <a:t>4</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4</a:t>
            </a:r>
            <a:r>
              <a:rPr lang="ja-JP" altLang="en-US" sz="800" dirty="0">
                <a:latin typeface="ＭＳ 明朝" panose="02020609040205080304" pitchFamily="17" charset="-128"/>
                <a:ea typeface="ＭＳ 明朝" panose="02020609040205080304" pitchFamily="17" charset="-128"/>
              </a:rPr>
              <a:t>月～令和</a:t>
            </a:r>
            <a:r>
              <a:rPr lang="en-US" altLang="ja-JP" sz="800" dirty="0">
                <a:latin typeface="ＭＳ 明朝" panose="02020609040205080304" pitchFamily="17" charset="-128"/>
                <a:ea typeface="ＭＳ 明朝" panose="02020609040205080304" pitchFamily="17" charset="-128"/>
              </a:rPr>
              <a:t>5</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月健診分</a:t>
            </a:r>
            <a:r>
              <a:rPr lang="en-US" altLang="ja-JP" sz="800" dirty="0">
                <a:latin typeface="ＭＳ 明朝" panose="02020609040205080304" pitchFamily="17" charset="-128"/>
                <a:ea typeface="ＭＳ 明朝" panose="02020609040205080304" pitchFamily="17" charset="-128"/>
              </a:rPr>
              <a:t>(12</a:t>
            </a:r>
            <a:r>
              <a:rPr lang="ja-JP" altLang="en-US" sz="800" dirty="0">
                <a:latin typeface="ＭＳ 明朝" panose="02020609040205080304" pitchFamily="17" charset="-128"/>
                <a:ea typeface="ＭＳ 明朝" panose="02020609040205080304" pitchFamily="17" charset="-128"/>
              </a:rPr>
              <a:t>カ月分</a:t>
            </a:r>
            <a:r>
              <a:rPr lang="en-US" altLang="ja-JP" sz="800" dirty="0">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a:t>
            </a:r>
            <a:endParaRPr lang="en-US" altLang="ja-JP" sz="800" dirty="0">
              <a:solidFill>
                <a:schemeClr val="tx1"/>
              </a:solidFill>
              <a:latin typeface="ＭＳ 明朝" panose="02020609040205080304" pitchFamily="17" charset="-128"/>
              <a:ea typeface="ＭＳ 明朝" panose="02020609040205080304" pitchFamily="17" charset="-128"/>
            </a:endParaRPr>
          </a:p>
          <a:p>
            <a:pPr marR="4343"/>
            <a:r>
              <a:rPr lang="ja-JP" altLang="en-US" sz="800" dirty="0">
                <a:latin typeface="ＭＳ 明朝" panose="02020609040205080304" pitchFamily="17" charset="-128"/>
                <a:ea typeface="ＭＳ 明朝" panose="02020609040205080304" pitchFamily="17" charset="-128"/>
              </a:rPr>
              <a:t>資格確認日</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令和</a:t>
            </a:r>
            <a:r>
              <a:rPr lang="en-US" altLang="ja-JP" sz="800" dirty="0">
                <a:latin typeface="ＭＳ 明朝" panose="02020609040205080304" pitchFamily="17" charset="-128"/>
                <a:ea typeface="ＭＳ 明朝" panose="02020609040205080304" pitchFamily="17" charset="-128"/>
              </a:rPr>
              <a:t>5</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月</a:t>
            </a:r>
            <a:r>
              <a:rPr lang="en-US" altLang="ja-JP" sz="800" dirty="0">
                <a:latin typeface="ＭＳ 明朝" panose="02020609040205080304" pitchFamily="17" charset="-128"/>
                <a:ea typeface="ＭＳ 明朝" panose="02020609040205080304" pitchFamily="17" charset="-128"/>
              </a:rPr>
              <a:t>31</a:t>
            </a:r>
            <a:r>
              <a:rPr lang="ja-JP" altLang="en-US" sz="800" dirty="0">
                <a:latin typeface="ＭＳ 明朝" panose="02020609040205080304" pitchFamily="17" charset="-128"/>
                <a:ea typeface="ＭＳ 明朝" panose="02020609040205080304" pitchFamily="17" charset="-128"/>
              </a:rPr>
              <a:t>日時点。</a:t>
            </a:r>
            <a:endParaRPr lang="en-US" altLang="ja-JP" sz="800"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14" name="タイトル_小_1_3_1"/>
          <p:cNvSpPr txBox="1">
            <a:spLocks noChangeAspect="1"/>
          </p:cNvSpPr>
          <p:nvPr/>
        </p:nvSpPr>
        <p:spPr>
          <a:xfrm>
            <a:off x="165100" y="6372200"/>
            <a:ext cx="5341644" cy="215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特定保健指導の対象者</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階層化の基準</a:t>
            </a:r>
            <a:r>
              <a:rPr lang="en-US" altLang="ja-JP" sz="800" dirty="0">
                <a:solidFill>
                  <a:schemeClr val="tx1"/>
                </a:solidFill>
                <a:latin typeface="ＭＳ 明朝" panose="02020609040205080304" pitchFamily="17" charset="-128"/>
                <a:ea typeface="ＭＳ 明朝" panose="02020609040205080304" pitchFamily="17" charset="-128"/>
              </a:rPr>
              <a:t>)</a:t>
            </a:r>
          </a:p>
        </p:txBody>
      </p:sp>
      <p:pic>
        <p:nvPicPr>
          <p:cNvPr id="2412" name="Picture 3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100" y="6521988"/>
            <a:ext cx="4608124" cy="131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a:extLst>
              <a:ext uri="{FF2B5EF4-FFF2-40B4-BE49-F238E27FC236}">
                <a16:creationId xmlns:a16="http://schemas.microsoft.com/office/drawing/2014/main" id="{62909366-EE7B-4245-90C4-CB6295446274}"/>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pPr/>
              <a:t>74</a:t>
            </a:fld>
            <a:endParaRPr lang="ja-JP" altLang="en-US" sz="1000" dirty="0"/>
          </a:p>
        </p:txBody>
      </p:sp>
      <p:sp>
        <p:nvSpPr>
          <p:cNvPr id="12" name="テキスト ボックス 11">
            <a:extLst>
              <a:ext uri="{FF2B5EF4-FFF2-40B4-BE49-F238E27FC236}">
                <a16:creationId xmlns:a16="http://schemas.microsoft.com/office/drawing/2014/main" id="{8905480D-1685-4ECC-8EF5-A55D361F3567}"/>
              </a:ext>
            </a:extLst>
          </p:cNvPr>
          <p:cNvSpPr txBox="1">
            <a:spLocks noChangeAspect="1"/>
          </p:cNvSpPr>
          <p:nvPr/>
        </p:nvSpPr>
        <p:spPr>
          <a:xfrm>
            <a:off x="50800" y="6240"/>
            <a:ext cx="5782833" cy="338554"/>
          </a:xfrm>
          <a:prstGeom prst="rect">
            <a:avLst/>
          </a:prstGeom>
          <a:noFill/>
          <a:ln>
            <a:noFill/>
          </a:ln>
        </p:spPr>
        <p:txBody>
          <a:bodyPr wrap="square" lIns="0" rIns="90000" rtlCol="0" anchor="ctr" anchorCtr="0">
            <a:spAutoFit/>
          </a:bodyPr>
          <a:lstStyle/>
          <a:p>
            <a:r>
              <a:rPr lang="en-US" altLang="ja-JP" sz="1600" b="1" dirty="0">
                <a:latin typeface="ＭＳ 明朝" panose="02020609040205080304" pitchFamily="17" charset="-128"/>
                <a:ea typeface="ＭＳ 明朝" panose="02020609040205080304" pitchFamily="17" charset="-128"/>
              </a:rPr>
              <a:t>2.</a:t>
            </a:r>
            <a:r>
              <a:rPr lang="ja-JP" altLang="en-US" sz="1600" b="1" dirty="0">
                <a:solidFill>
                  <a:prstClr val="black"/>
                </a:solidFill>
                <a:latin typeface="ＭＳ 明朝" panose="02020609040205080304" pitchFamily="17" charset="-128"/>
                <a:ea typeface="ＭＳ 明朝" panose="02020609040205080304" pitchFamily="17" charset="-128"/>
              </a:rPr>
              <a:t>特定保健指導対象者に係る分析</a:t>
            </a:r>
            <a:endParaRPr lang="en-US" altLang="ja-JP" sz="1600" b="1" dirty="0">
              <a:solidFill>
                <a:prstClr val="black"/>
              </a:solidFill>
              <a:latin typeface="ＭＳ 明朝" panose="02020609040205080304" pitchFamily="17" charset="-128"/>
              <a:ea typeface="ＭＳ 明朝" panose="02020609040205080304" pitchFamily="17" charset="-128"/>
            </a:endParaRPr>
          </a:p>
        </p:txBody>
      </p:sp>
      <p:sp>
        <p:nvSpPr>
          <p:cNvPr id="6" name="タイトル_小_1_3_1">
            <a:extLst>
              <a:ext uri="{FF2B5EF4-FFF2-40B4-BE49-F238E27FC236}">
                <a16:creationId xmlns:a16="http://schemas.microsoft.com/office/drawing/2014/main" id="{0E7CE064-FD8F-DEB2-886A-448CB4DFD3CA}"/>
              </a:ext>
            </a:extLst>
          </p:cNvPr>
          <p:cNvSpPr txBox="1">
            <a:spLocks noChangeAspect="1"/>
          </p:cNvSpPr>
          <p:nvPr/>
        </p:nvSpPr>
        <p:spPr>
          <a:xfrm>
            <a:off x="186207" y="7820092"/>
            <a:ext cx="6242400" cy="110888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36000" tIns="36000" rIns="36000" bIns="36000" rtlCol="0" anchor="t">
            <a:spAutoFit/>
          </a:bodyPr>
          <a:lstStyle/>
          <a:p>
            <a:pPr marR="4104">
              <a:spcAft>
                <a:spcPts val="200"/>
              </a:spcAft>
            </a:pP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注</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喫煙歴の欄の斜線は、階層化の判定が喫煙歴の有無と無関係であることを意味する。	</a:t>
            </a:r>
            <a:endParaRPr lang="en-US" altLang="ja-JP" sz="800" dirty="0">
              <a:solidFill>
                <a:schemeClr val="tx1"/>
              </a:solidFill>
              <a:latin typeface="ＭＳ 明朝" panose="02020609040205080304" pitchFamily="17" charset="-128"/>
              <a:ea typeface="ＭＳ 明朝" panose="02020609040205080304" pitchFamily="17" charset="-128"/>
            </a:endParaRPr>
          </a:p>
          <a:p>
            <a:pPr marR="4104"/>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追加リスクの基準値は以下のとおりである。				</a:t>
            </a:r>
            <a:endParaRPr lang="en-US" altLang="ja-JP" sz="800" dirty="0">
              <a:solidFill>
                <a:schemeClr val="tx1"/>
              </a:solidFill>
              <a:latin typeface="ＭＳ 明朝" panose="02020609040205080304" pitchFamily="17" charset="-128"/>
              <a:ea typeface="ＭＳ 明朝" panose="02020609040205080304" pitchFamily="17" charset="-128"/>
            </a:endParaRPr>
          </a:p>
          <a:p>
            <a:pPr marL="495300" marR="4104" indent="-495300"/>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①血糖：空腹時血糖が</a:t>
            </a:r>
            <a:r>
              <a:rPr lang="en-US" altLang="ja-JP" sz="800" dirty="0">
                <a:solidFill>
                  <a:schemeClr val="tx1"/>
                </a:solidFill>
                <a:latin typeface="ＭＳ 明朝" panose="02020609040205080304" pitchFamily="17" charset="-128"/>
                <a:ea typeface="ＭＳ 明朝" panose="02020609040205080304" pitchFamily="17" charset="-128"/>
              </a:rPr>
              <a:t>100mg/dl</a:t>
            </a:r>
            <a:r>
              <a:rPr lang="ja-JP" altLang="en-US" sz="800" dirty="0">
                <a:solidFill>
                  <a:schemeClr val="tx1"/>
                </a:solidFill>
                <a:latin typeface="ＭＳ 明朝" panose="02020609040205080304" pitchFamily="17" charset="-128"/>
                <a:ea typeface="ＭＳ 明朝" panose="02020609040205080304" pitchFamily="17" charset="-128"/>
              </a:rPr>
              <a:t>以上 または </a:t>
            </a:r>
            <a:r>
              <a:rPr lang="en-US" altLang="ja-JP" sz="800" dirty="0">
                <a:solidFill>
                  <a:schemeClr val="tx1"/>
                </a:solidFill>
                <a:latin typeface="ＭＳ 明朝" panose="02020609040205080304" pitchFamily="17" charset="-128"/>
                <a:ea typeface="ＭＳ 明朝" panose="02020609040205080304" pitchFamily="17" charset="-128"/>
              </a:rPr>
              <a:t>HbA1c(NGSP</a:t>
            </a:r>
            <a:r>
              <a:rPr lang="ja-JP" altLang="en-US" sz="800" dirty="0">
                <a:solidFill>
                  <a:schemeClr val="tx1"/>
                </a:solidFill>
                <a:latin typeface="ＭＳ 明朝" panose="02020609040205080304" pitchFamily="17" charset="-128"/>
                <a:ea typeface="ＭＳ 明朝" panose="02020609040205080304" pitchFamily="17" charset="-128"/>
              </a:rPr>
              <a:t>値</a:t>
            </a:r>
            <a:r>
              <a:rPr lang="en-US" altLang="ja-JP" sz="800" dirty="0">
                <a:solidFill>
                  <a:schemeClr val="tx1"/>
                </a:solidFill>
                <a:latin typeface="ＭＳ 明朝" panose="02020609040205080304" pitchFamily="17" charset="-128"/>
                <a:ea typeface="ＭＳ 明朝" panose="02020609040205080304" pitchFamily="17" charset="-128"/>
              </a:rPr>
              <a:t>)5.6%</a:t>
            </a:r>
            <a:r>
              <a:rPr lang="ja-JP" altLang="en-US" sz="800" dirty="0">
                <a:solidFill>
                  <a:schemeClr val="tx1"/>
                </a:solidFill>
                <a:latin typeface="ＭＳ 明朝" panose="02020609040205080304" pitchFamily="17" charset="-128"/>
                <a:ea typeface="ＭＳ 明朝" panose="02020609040205080304" pitchFamily="17" charset="-128"/>
              </a:rPr>
              <a:t>以上</a:t>
            </a:r>
            <a:br>
              <a:rPr lang="en-US" altLang="ja-JP" sz="800" dirty="0">
                <a:solidFill>
                  <a:schemeClr val="tx1"/>
                </a:solidFill>
                <a:latin typeface="ＭＳ 明朝" panose="02020609040205080304" pitchFamily="17" charset="-128"/>
                <a:ea typeface="ＭＳ 明朝" panose="02020609040205080304" pitchFamily="17" charset="-128"/>
              </a:rPr>
            </a:b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空腹時血糖及び</a:t>
            </a:r>
            <a:r>
              <a:rPr lang="en-US" altLang="ja-JP" sz="800" dirty="0">
                <a:solidFill>
                  <a:schemeClr val="tx1"/>
                </a:solidFill>
                <a:latin typeface="ＭＳ 明朝" panose="02020609040205080304" pitchFamily="17" charset="-128"/>
                <a:ea typeface="ＭＳ 明朝" panose="02020609040205080304" pitchFamily="17" charset="-128"/>
              </a:rPr>
              <a:t>HbA1c(NGSP</a:t>
            </a:r>
            <a:r>
              <a:rPr lang="ja-JP" altLang="en-US" sz="800" dirty="0">
                <a:solidFill>
                  <a:schemeClr val="tx1"/>
                </a:solidFill>
                <a:latin typeface="ＭＳ 明朝" panose="02020609040205080304" pitchFamily="17" charset="-128"/>
                <a:ea typeface="ＭＳ 明朝" panose="02020609040205080304" pitchFamily="17" charset="-128"/>
              </a:rPr>
              <a:t>値</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の両方を測定している場合には、空腹時血糖の値を優先。</a:t>
            </a:r>
            <a:r>
              <a:rPr lang="en-US" altLang="ja-JP" sz="800" dirty="0">
                <a:solidFill>
                  <a:schemeClr val="tx1"/>
                </a:solidFill>
                <a:latin typeface="ＭＳ 明朝" panose="02020609040205080304" pitchFamily="17" charset="-128"/>
                <a:ea typeface="ＭＳ 明朝" panose="02020609040205080304" pitchFamily="17" charset="-128"/>
              </a:rPr>
              <a:t>)</a:t>
            </a:r>
          </a:p>
          <a:p>
            <a:pPr marL="523875" marR="4104" indent="-523875"/>
            <a:r>
              <a:rPr lang="ja-JP" altLang="en-US" sz="800" dirty="0">
                <a:solidFill>
                  <a:schemeClr val="tx1"/>
                </a:solidFill>
                <a:latin typeface="ＭＳ 明朝" panose="02020609040205080304" pitchFamily="17" charset="-128"/>
                <a:ea typeface="ＭＳ 明朝" panose="02020609040205080304" pitchFamily="17" charset="-128"/>
              </a:rPr>
              <a:t>　②脂質：中性脂肪</a:t>
            </a:r>
            <a:r>
              <a:rPr lang="en-US" altLang="ja-JP" sz="800" dirty="0">
                <a:solidFill>
                  <a:schemeClr val="tx1"/>
                </a:solidFill>
                <a:latin typeface="ＭＳ 明朝" panose="02020609040205080304" pitchFamily="17" charset="-128"/>
                <a:ea typeface="ＭＳ 明朝" panose="02020609040205080304" pitchFamily="17" charset="-128"/>
              </a:rPr>
              <a:t>150mg/dl</a:t>
            </a:r>
            <a:r>
              <a:rPr lang="ja-JP" altLang="en-US" sz="800" dirty="0">
                <a:solidFill>
                  <a:schemeClr val="tx1"/>
                </a:solidFill>
                <a:latin typeface="ＭＳ 明朝" panose="02020609040205080304" pitchFamily="17" charset="-128"/>
                <a:ea typeface="ＭＳ 明朝" panose="02020609040205080304" pitchFamily="17" charset="-128"/>
              </a:rPr>
              <a:t>以上 または </a:t>
            </a:r>
            <a:r>
              <a:rPr lang="en-US" altLang="ja-JP" sz="800" dirty="0">
                <a:solidFill>
                  <a:schemeClr val="tx1"/>
                </a:solidFill>
                <a:latin typeface="ＭＳ 明朝" panose="02020609040205080304" pitchFamily="17" charset="-128"/>
                <a:ea typeface="ＭＳ 明朝" panose="02020609040205080304" pitchFamily="17" charset="-128"/>
              </a:rPr>
              <a:t>HDL</a:t>
            </a:r>
            <a:r>
              <a:rPr lang="ja-JP" altLang="en-US" sz="800" dirty="0">
                <a:solidFill>
                  <a:schemeClr val="tx1"/>
                </a:solidFill>
                <a:latin typeface="ＭＳ 明朝" panose="02020609040205080304" pitchFamily="17" charset="-128"/>
                <a:ea typeface="ＭＳ 明朝" panose="02020609040205080304" pitchFamily="17" charset="-128"/>
              </a:rPr>
              <a:t>コレステロール</a:t>
            </a:r>
            <a:r>
              <a:rPr lang="en-US" altLang="ja-JP" sz="800" dirty="0">
                <a:solidFill>
                  <a:schemeClr val="tx1"/>
                </a:solidFill>
                <a:latin typeface="ＭＳ 明朝" panose="02020609040205080304" pitchFamily="17" charset="-128"/>
                <a:ea typeface="ＭＳ 明朝" panose="02020609040205080304" pitchFamily="17" charset="-128"/>
              </a:rPr>
              <a:t>40mg/dl</a:t>
            </a:r>
            <a:r>
              <a:rPr lang="ja-JP" altLang="en-US" sz="800" dirty="0">
                <a:solidFill>
                  <a:schemeClr val="tx1"/>
                </a:solidFill>
                <a:latin typeface="ＭＳ 明朝" panose="02020609040205080304" pitchFamily="17" charset="-128"/>
                <a:ea typeface="ＭＳ 明朝" panose="02020609040205080304" pitchFamily="17" charset="-128"/>
              </a:rPr>
              <a:t>未満</a:t>
            </a:r>
            <a:endParaRPr lang="en-US" altLang="ja-JP" sz="800" dirty="0">
              <a:solidFill>
                <a:schemeClr val="tx1"/>
              </a:solidFill>
              <a:latin typeface="ＭＳ 明朝" panose="02020609040205080304" pitchFamily="17" charset="-128"/>
              <a:ea typeface="ＭＳ 明朝" panose="02020609040205080304" pitchFamily="17" charset="-128"/>
            </a:endParaRPr>
          </a:p>
          <a:p>
            <a:pPr marR="4104">
              <a:spcAft>
                <a:spcPts val="200"/>
              </a:spcAft>
            </a:pPr>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③血圧：収縮期血圧</a:t>
            </a:r>
            <a:r>
              <a:rPr lang="en-US" altLang="ja-JP" sz="800" dirty="0">
                <a:solidFill>
                  <a:schemeClr val="tx1"/>
                </a:solidFill>
                <a:latin typeface="ＭＳ 明朝" panose="02020609040205080304" pitchFamily="17" charset="-128"/>
                <a:ea typeface="ＭＳ 明朝" panose="02020609040205080304" pitchFamily="17" charset="-128"/>
              </a:rPr>
              <a:t>130mmHg</a:t>
            </a:r>
            <a:r>
              <a:rPr lang="ja-JP" altLang="en-US" sz="800" dirty="0">
                <a:solidFill>
                  <a:schemeClr val="tx1"/>
                </a:solidFill>
                <a:latin typeface="ＭＳ 明朝" panose="02020609040205080304" pitchFamily="17" charset="-128"/>
                <a:ea typeface="ＭＳ 明朝" panose="02020609040205080304" pitchFamily="17" charset="-128"/>
              </a:rPr>
              <a:t>以上 または 拡張期血圧</a:t>
            </a:r>
            <a:r>
              <a:rPr lang="en-US" altLang="ja-JP" sz="800" dirty="0">
                <a:solidFill>
                  <a:schemeClr val="tx1"/>
                </a:solidFill>
                <a:latin typeface="ＭＳ 明朝" panose="02020609040205080304" pitchFamily="17" charset="-128"/>
                <a:ea typeface="ＭＳ 明朝" panose="02020609040205080304" pitchFamily="17" charset="-128"/>
              </a:rPr>
              <a:t>85mmHg</a:t>
            </a:r>
            <a:r>
              <a:rPr lang="ja-JP" altLang="en-US" sz="800" dirty="0">
                <a:solidFill>
                  <a:schemeClr val="tx1"/>
                </a:solidFill>
                <a:latin typeface="ＭＳ 明朝" panose="02020609040205080304" pitchFamily="17" charset="-128"/>
                <a:ea typeface="ＭＳ 明朝" panose="02020609040205080304" pitchFamily="17" charset="-128"/>
              </a:rPr>
              <a:t>以上			</a:t>
            </a:r>
          </a:p>
          <a:p>
            <a:pPr marR="4104"/>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特定保健指導では、糖尿病、高血圧症または脂質異常症の治療に係る薬剤を服用している者については、対象から除いている。</a:t>
            </a:r>
            <a:endParaRPr lang="en-US" altLang="ja-JP" sz="800" dirty="0">
              <a:solidFill>
                <a:schemeClr val="tx1"/>
              </a:solidFill>
              <a:latin typeface="ＭＳ 明朝" panose="02020609040205080304" pitchFamily="17" charset="-128"/>
              <a:ea typeface="ＭＳ 明朝" panose="02020609040205080304" pitchFamily="17" charset="-128"/>
            </a:endParaRPr>
          </a:p>
          <a:p>
            <a:pPr marR="4104"/>
            <a:r>
              <a:rPr lang="en-US" altLang="ja-JP" sz="800" dirty="0">
                <a:solidFill>
                  <a:schemeClr val="tx1"/>
                </a:solidFill>
                <a:latin typeface="ＭＳ 明朝" panose="02020609040205080304" pitchFamily="17" charset="-128"/>
                <a:ea typeface="ＭＳ 明朝" panose="02020609040205080304" pitchFamily="17" charset="-128"/>
              </a:rPr>
              <a:t>※65</a:t>
            </a:r>
            <a:r>
              <a:rPr lang="ja-JP" altLang="en-US" sz="800" dirty="0">
                <a:solidFill>
                  <a:schemeClr val="tx1"/>
                </a:solidFill>
                <a:latin typeface="ＭＳ 明朝" panose="02020609040205080304" pitchFamily="17" charset="-128"/>
                <a:ea typeface="ＭＳ 明朝" panose="02020609040205080304" pitchFamily="17" charset="-128"/>
              </a:rPr>
              <a:t>歳以上</a:t>
            </a:r>
            <a:r>
              <a:rPr lang="en-US" altLang="ja-JP" sz="800" dirty="0">
                <a:solidFill>
                  <a:schemeClr val="tx1"/>
                </a:solidFill>
                <a:latin typeface="ＭＳ 明朝" panose="02020609040205080304" pitchFamily="17" charset="-128"/>
                <a:ea typeface="ＭＳ 明朝" panose="02020609040205080304" pitchFamily="17" charset="-128"/>
              </a:rPr>
              <a:t>75</a:t>
            </a:r>
            <a:r>
              <a:rPr lang="ja-JP" altLang="en-US" sz="800" dirty="0">
                <a:solidFill>
                  <a:schemeClr val="tx1"/>
                </a:solidFill>
                <a:latin typeface="ＭＳ 明朝" panose="02020609040205080304" pitchFamily="17" charset="-128"/>
                <a:ea typeface="ＭＳ 明朝" panose="02020609040205080304" pitchFamily="17" charset="-128"/>
              </a:rPr>
              <a:t>歳未満の者については、積極的支援の対象となった場合でも動機付け支援とする。</a:t>
            </a:r>
            <a:r>
              <a:rPr lang="ja-JP" altLang="en-US" sz="800" b="1" dirty="0">
                <a:solidFill>
                  <a:schemeClr val="tx1"/>
                </a:solidFill>
                <a:latin typeface="ＭＳ 明朝" panose="02020609040205080304" pitchFamily="17" charset="-128"/>
                <a:ea typeface="ＭＳ 明朝" panose="02020609040205080304" pitchFamily="17" charset="-128"/>
              </a:rPr>
              <a:t>		</a:t>
            </a:r>
          </a:p>
        </p:txBody>
      </p:sp>
      <p:sp>
        <p:nvSpPr>
          <p:cNvPr id="3" name="タイトル_小_1_3_1">
            <a:extLst>
              <a:ext uri="{FF2B5EF4-FFF2-40B4-BE49-F238E27FC236}">
                <a16:creationId xmlns:a16="http://schemas.microsoft.com/office/drawing/2014/main" id="{8DF74C42-9757-167D-377B-67F6D8AEAC77}"/>
              </a:ext>
            </a:extLst>
          </p:cNvPr>
          <p:cNvSpPr txBox="1">
            <a:spLocks noChangeAspect="1"/>
          </p:cNvSpPr>
          <p:nvPr/>
        </p:nvSpPr>
        <p:spPr>
          <a:xfrm>
            <a:off x="165100" y="1428203"/>
            <a:ext cx="5581143" cy="20728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保健指導レベル該当状況</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4" name="タイトル_小_1_3_1">
            <a:extLst>
              <a:ext uri="{FF2B5EF4-FFF2-40B4-BE49-F238E27FC236}">
                <a16:creationId xmlns:a16="http://schemas.microsoft.com/office/drawing/2014/main" id="{5727A1E5-A85D-C1AA-74E0-EAA8794B0A50}"/>
              </a:ext>
            </a:extLst>
          </p:cNvPr>
          <p:cNvSpPr txBox="1">
            <a:spLocks noChangeAspect="1"/>
          </p:cNvSpPr>
          <p:nvPr/>
        </p:nvSpPr>
        <p:spPr>
          <a:xfrm>
            <a:off x="165100" y="3396201"/>
            <a:ext cx="5581143" cy="20728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保健指導レベル該当状況</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pic>
        <p:nvPicPr>
          <p:cNvPr id="5" name="table175">
            <a:extLst>
              <a:ext uri="{FF2B5EF4-FFF2-40B4-BE49-F238E27FC236}">
                <a16:creationId xmlns:a16="http://schemas.microsoft.com/office/drawing/2014/main" id="{4592066E-57DE-4D40-8A0A-FD62B345130E}"/>
              </a:ext>
            </a:extLst>
          </p:cNvPr>
          <p:cNvPicPr>
            <a:picLocks noChangeAspect="1"/>
          </p:cNvPicPr>
          <p:nvPr/>
        </p:nvPicPr>
        <p:blipFill>
          <a:blip r:embed="rId3"/>
          <a:stretch>
            <a:fillRect/>
          </a:stretch>
        </p:blipFill>
        <p:spPr>
          <a:xfrm>
            <a:off x="165100" y="1648460"/>
            <a:ext cx="5651498" cy="1168400"/>
          </a:xfrm>
          <a:prstGeom prst="rect">
            <a:avLst/>
          </a:prstGeom>
        </p:spPr>
      </p:pic>
      <p:pic>
        <p:nvPicPr>
          <p:cNvPr id="7" name="table176">
            <a:extLst>
              <a:ext uri="{FF2B5EF4-FFF2-40B4-BE49-F238E27FC236}">
                <a16:creationId xmlns:a16="http://schemas.microsoft.com/office/drawing/2014/main" id="{711F7E11-76BF-4846-8F9A-333D28D5798A}"/>
              </a:ext>
            </a:extLst>
          </p:cNvPr>
          <p:cNvPicPr>
            <a:picLocks noChangeAspect="1"/>
          </p:cNvPicPr>
          <p:nvPr/>
        </p:nvPicPr>
        <p:blipFill>
          <a:blip r:embed="rId4"/>
          <a:stretch>
            <a:fillRect/>
          </a:stretch>
        </p:blipFill>
        <p:spPr>
          <a:xfrm>
            <a:off x="165101" y="3606800"/>
            <a:ext cx="3717035" cy="2374900"/>
          </a:xfrm>
          <a:prstGeom prst="rect">
            <a:avLst/>
          </a:prstGeom>
        </p:spPr>
      </p:pic>
    </p:spTree>
    <p:extLst>
      <p:ext uri="{BB962C8B-B14F-4D97-AF65-F5344CB8AC3E}">
        <p14:creationId xmlns:p14="http://schemas.microsoft.com/office/powerpoint/2010/main" val="17902781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a:spLocks noChangeAspect="1"/>
          </p:cNvSpPr>
          <p:nvPr/>
        </p:nvSpPr>
        <p:spPr>
          <a:xfrm>
            <a:off x="165100" y="190500"/>
            <a:ext cx="6238800" cy="343619"/>
          </a:xfrm>
          <a:prstGeom prst="rect">
            <a:avLst/>
          </a:prstGeom>
          <a:noFill/>
          <a:ln>
            <a:noFill/>
          </a:ln>
        </p:spPr>
        <p:txBody>
          <a:bodyPr wrap="square" lIns="0" rIns="90000" rtlCol="0">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　</a:t>
            </a:r>
            <a:r>
              <a:rPr lang="ja-JP" altLang="en-US" sz="1200" dirty="0">
                <a:latin typeface="ＭＳ 明朝" panose="02020609040205080304" pitchFamily="17" charset="-128"/>
                <a:ea typeface="ＭＳ 明朝" panose="02020609040205080304" pitchFamily="17" charset="-128"/>
              </a:rPr>
              <a:t>以下は、保健指導レベル該当状況を年齢階層別に示したものです。</a:t>
            </a: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27" name="テキスト ボックス 26"/>
          <p:cNvSpPr txBox="1">
            <a:spLocks noChangeAspect="1"/>
          </p:cNvSpPr>
          <p:nvPr/>
        </p:nvSpPr>
        <p:spPr>
          <a:xfrm>
            <a:off x="165100" y="602770"/>
            <a:ext cx="5737088" cy="233718"/>
          </a:xfrm>
          <a:prstGeom prst="rect">
            <a:avLst/>
          </a:prstGeom>
          <a:noFill/>
        </p:spPr>
        <p:txBody>
          <a:bodyPr wrap="square" lIns="0" tIns="0" rIns="0" bIns="0" rtlCol="0">
            <a:spAutoFit/>
          </a:bodyPr>
          <a:lstStyle/>
          <a:p>
            <a:pPr>
              <a:lnSpc>
                <a:spcPct val="150000"/>
              </a:lnSpc>
            </a:pPr>
            <a:r>
              <a:rPr lang="ja-JP" altLang="en-US" sz="1200" dirty="0">
                <a:latin typeface="ＭＳ 明朝" panose="02020609040205080304" pitchFamily="17" charset="-128"/>
                <a:ea typeface="ＭＳ 明朝" panose="02020609040205080304" pitchFamily="17" charset="-128"/>
              </a:rPr>
              <a:t>年齢階層別 保健指導レベル該当状況</a:t>
            </a:r>
            <a:endParaRPr kumimoji="1" lang="ja-JP" altLang="en-US" sz="1200" dirty="0">
              <a:latin typeface="ＭＳ 明朝" panose="02020609040205080304" pitchFamily="17" charset="-128"/>
              <a:ea typeface="ＭＳ 明朝" panose="02020609040205080304" pitchFamily="17" charset="-128"/>
            </a:endParaRPr>
          </a:p>
        </p:txBody>
      </p:sp>
      <p:sp>
        <p:nvSpPr>
          <p:cNvPr id="28" name="タイトル_小_1_3_1"/>
          <p:cNvSpPr txBox="1">
            <a:spLocks noChangeAspect="1"/>
          </p:cNvSpPr>
          <p:nvPr/>
        </p:nvSpPr>
        <p:spPr>
          <a:xfrm>
            <a:off x="170434" y="5196503"/>
            <a:ext cx="5341644" cy="3517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4343"/>
            <a:r>
              <a:rPr lang="ja-JP" altLang="en-US" sz="800" dirty="0">
                <a:solidFill>
                  <a:schemeClr val="tx1"/>
                </a:solidFill>
                <a:latin typeface="ＭＳ 明朝" panose="02020609040205080304" pitchFamily="17" charset="-128"/>
                <a:ea typeface="ＭＳ 明朝" panose="02020609040205080304" pitchFamily="17" charset="-128"/>
              </a:rPr>
              <a:t>データ化範囲</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分析対象</a:t>
            </a:r>
            <a:r>
              <a:rPr lang="en-US" altLang="ja-JP" sz="800" dirty="0">
                <a:solidFill>
                  <a:schemeClr val="tx1"/>
                </a:solidFill>
                <a:latin typeface="ＭＳ 明朝" panose="02020609040205080304" pitchFamily="17" charset="-128"/>
                <a:ea typeface="ＭＳ 明朝" panose="02020609040205080304" pitchFamily="17" charset="-128"/>
              </a:rPr>
              <a:t>)…</a:t>
            </a:r>
            <a:r>
              <a:rPr lang="zh-TW" altLang="en-US" sz="800" dirty="0">
                <a:latin typeface="ＭＳ 明朝" panose="02020609040205080304" pitchFamily="17" charset="-128"/>
                <a:ea typeface="ＭＳ 明朝" panose="02020609040205080304" pitchFamily="17" charset="-128"/>
              </a:rPr>
              <a:t>健康診査</a:t>
            </a:r>
            <a:r>
              <a:rPr lang="ja-JP" altLang="en-US" sz="800" dirty="0">
                <a:latin typeface="ＭＳ 明朝" panose="02020609040205080304" pitchFamily="17" charset="-128"/>
                <a:ea typeface="ＭＳ 明朝" panose="02020609040205080304" pitchFamily="17" charset="-128"/>
              </a:rPr>
              <a:t>データは令和</a:t>
            </a:r>
            <a:r>
              <a:rPr lang="en-US" altLang="ja-JP" sz="800" dirty="0">
                <a:latin typeface="ＭＳ 明朝" panose="02020609040205080304" pitchFamily="17" charset="-128"/>
                <a:ea typeface="ＭＳ 明朝" panose="02020609040205080304" pitchFamily="17" charset="-128"/>
              </a:rPr>
              <a:t>4</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4</a:t>
            </a:r>
            <a:r>
              <a:rPr lang="ja-JP" altLang="en-US" sz="800" dirty="0">
                <a:latin typeface="ＭＳ 明朝" panose="02020609040205080304" pitchFamily="17" charset="-128"/>
                <a:ea typeface="ＭＳ 明朝" panose="02020609040205080304" pitchFamily="17" charset="-128"/>
              </a:rPr>
              <a:t>月～令和</a:t>
            </a:r>
            <a:r>
              <a:rPr lang="en-US" altLang="ja-JP" sz="800" dirty="0">
                <a:latin typeface="ＭＳ 明朝" panose="02020609040205080304" pitchFamily="17" charset="-128"/>
                <a:ea typeface="ＭＳ 明朝" panose="02020609040205080304" pitchFamily="17" charset="-128"/>
              </a:rPr>
              <a:t>5</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月健診分</a:t>
            </a:r>
            <a:r>
              <a:rPr lang="en-US" altLang="ja-JP" sz="800" dirty="0">
                <a:latin typeface="ＭＳ 明朝" panose="02020609040205080304" pitchFamily="17" charset="-128"/>
                <a:ea typeface="ＭＳ 明朝" panose="02020609040205080304" pitchFamily="17" charset="-128"/>
              </a:rPr>
              <a:t>(12</a:t>
            </a:r>
            <a:r>
              <a:rPr lang="ja-JP" altLang="en-US" sz="800" dirty="0">
                <a:latin typeface="ＭＳ 明朝" panose="02020609040205080304" pitchFamily="17" charset="-128"/>
                <a:ea typeface="ＭＳ 明朝" panose="02020609040205080304" pitchFamily="17" charset="-128"/>
              </a:rPr>
              <a:t>カ月分</a:t>
            </a:r>
            <a:r>
              <a:rPr lang="en-US" altLang="ja-JP" sz="800" dirty="0">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a:t>
            </a:r>
            <a:endParaRPr lang="en-US" altLang="ja-JP" sz="800" dirty="0">
              <a:solidFill>
                <a:schemeClr val="tx1"/>
              </a:solidFill>
              <a:latin typeface="ＭＳ 明朝" panose="02020609040205080304" pitchFamily="17" charset="-128"/>
              <a:ea typeface="ＭＳ 明朝" panose="02020609040205080304" pitchFamily="17" charset="-128"/>
            </a:endParaRPr>
          </a:p>
          <a:p>
            <a:pPr marR="4343"/>
            <a:r>
              <a:rPr lang="ja-JP" altLang="en-US" sz="800" dirty="0">
                <a:latin typeface="ＭＳ 明朝" panose="02020609040205080304" pitchFamily="17" charset="-128"/>
                <a:ea typeface="ＭＳ 明朝" panose="02020609040205080304" pitchFamily="17" charset="-128"/>
              </a:rPr>
              <a:t>資格確認日</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令和</a:t>
            </a:r>
            <a:r>
              <a:rPr lang="en-US" altLang="ja-JP" sz="800" dirty="0">
                <a:latin typeface="ＭＳ 明朝" panose="02020609040205080304" pitchFamily="17" charset="-128"/>
                <a:ea typeface="ＭＳ 明朝" panose="02020609040205080304" pitchFamily="17" charset="-128"/>
              </a:rPr>
              <a:t>5</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月</a:t>
            </a:r>
            <a:r>
              <a:rPr lang="en-US" altLang="ja-JP" sz="800" dirty="0">
                <a:latin typeface="ＭＳ 明朝" panose="02020609040205080304" pitchFamily="17" charset="-128"/>
                <a:ea typeface="ＭＳ 明朝" panose="02020609040205080304" pitchFamily="17" charset="-128"/>
              </a:rPr>
              <a:t>31</a:t>
            </a:r>
            <a:r>
              <a:rPr lang="ja-JP" altLang="en-US" sz="800" dirty="0">
                <a:latin typeface="ＭＳ 明朝" panose="02020609040205080304" pitchFamily="17" charset="-128"/>
                <a:ea typeface="ＭＳ 明朝" panose="02020609040205080304" pitchFamily="17" charset="-128"/>
              </a:rPr>
              <a:t>日時点。</a:t>
            </a:r>
            <a:endParaRPr lang="en-US" altLang="ja-JP" sz="800"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29" name="テキスト ボックス 28"/>
          <p:cNvSpPr txBox="1">
            <a:spLocks noChangeAspect="1"/>
          </p:cNvSpPr>
          <p:nvPr/>
        </p:nvSpPr>
        <p:spPr>
          <a:xfrm>
            <a:off x="165100" y="5760018"/>
            <a:ext cx="5791841" cy="276999"/>
          </a:xfrm>
          <a:prstGeom prst="rect">
            <a:avLst/>
          </a:prstGeom>
          <a:noFill/>
        </p:spPr>
        <p:txBody>
          <a:bodyPr wrap="square" lIns="0" rtlCol="0">
            <a:spAutoFit/>
          </a:bodyPr>
          <a:lstStyle/>
          <a:p>
            <a:r>
              <a:rPr lang="ja-JP" altLang="en-US" sz="1200" dirty="0">
                <a:latin typeface="ＭＳ 明朝" panose="02020609040205080304" pitchFamily="17" charset="-128"/>
                <a:ea typeface="ＭＳ 明朝" panose="02020609040205080304" pitchFamily="17" charset="-128"/>
              </a:rPr>
              <a:t>年齢階層別 保健指導レベル該当状況</a:t>
            </a:r>
            <a:endParaRPr kumimoji="1" lang="ja-JP" altLang="en-US" sz="1200" dirty="0">
              <a:latin typeface="ＭＳ 明朝" panose="02020609040205080304" pitchFamily="17" charset="-128"/>
              <a:ea typeface="ＭＳ 明朝" panose="02020609040205080304" pitchFamily="17" charset="-128"/>
            </a:endParaRPr>
          </a:p>
        </p:txBody>
      </p:sp>
      <p:sp>
        <p:nvSpPr>
          <p:cNvPr id="30" name="タイトル_小_1_3_1"/>
          <p:cNvSpPr txBox="1">
            <a:spLocks noChangeAspect="1"/>
          </p:cNvSpPr>
          <p:nvPr/>
        </p:nvSpPr>
        <p:spPr>
          <a:xfrm>
            <a:off x="170434" y="8422181"/>
            <a:ext cx="6242400" cy="4809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4343"/>
            <a:r>
              <a:rPr lang="ja-JP" altLang="en-US" sz="800" dirty="0">
                <a:solidFill>
                  <a:schemeClr val="tx1"/>
                </a:solidFill>
                <a:latin typeface="ＭＳ 明朝" panose="02020609040205080304" pitchFamily="17" charset="-128"/>
                <a:ea typeface="ＭＳ 明朝" panose="02020609040205080304" pitchFamily="17" charset="-128"/>
              </a:rPr>
              <a:t>データ化範囲</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分析対象</a:t>
            </a:r>
            <a:r>
              <a:rPr lang="en-US" altLang="ja-JP" sz="800" dirty="0">
                <a:solidFill>
                  <a:schemeClr val="tx1"/>
                </a:solidFill>
                <a:latin typeface="ＭＳ 明朝" panose="02020609040205080304" pitchFamily="17" charset="-128"/>
                <a:ea typeface="ＭＳ 明朝" panose="02020609040205080304" pitchFamily="17" charset="-128"/>
              </a:rPr>
              <a:t>)…</a:t>
            </a:r>
            <a:r>
              <a:rPr lang="zh-TW" altLang="en-US" sz="800" dirty="0">
                <a:latin typeface="ＭＳ 明朝" panose="02020609040205080304" pitchFamily="17" charset="-128"/>
                <a:ea typeface="ＭＳ 明朝" panose="02020609040205080304" pitchFamily="17" charset="-128"/>
              </a:rPr>
              <a:t>健康診査</a:t>
            </a:r>
            <a:r>
              <a:rPr lang="ja-JP" altLang="en-US" sz="800" dirty="0">
                <a:latin typeface="ＭＳ 明朝" panose="02020609040205080304" pitchFamily="17" charset="-128"/>
                <a:ea typeface="ＭＳ 明朝" panose="02020609040205080304" pitchFamily="17" charset="-128"/>
              </a:rPr>
              <a:t>データは令和</a:t>
            </a:r>
            <a:r>
              <a:rPr lang="en-US" altLang="ja-JP" sz="800" dirty="0">
                <a:latin typeface="ＭＳ 明朝" panose="02020609040205080304" pitchFamily="17" charset="-128"/>
                <a:ea typeface="ＭＳ 明朝" panose="02020609040205080304" pitchFamily="17" charset="-128"/>
              </a:rPr>
              <a:t>4</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4</a:t>
            </a:r>
            <a:r>
              <a:rPr lang="ja-JP" altLang="en-US" sz="800" dirty="0">
                <a:latin typeface="ＭＳ 明朝" panose="02020609040205080304" pitchFamily="17" charset="-128"/>
                <a:ea typeface="ＭＳ 明朝" panose="02020609040205080304" pitchFamily="17" charset="-128"/>
              </a:rPr>
              <a:t>月～令和</a:t>
            </a:r>
            <a:r>
              <a:rPr lang="en-US" altLang="ja-JP" sz="800" dirty="0">
                <a:latin typeface="ＭＳ 明朝" panose="02020609040205080304" pitchFamily="17" charset="-128"/>
                <a:ea typeface="ＭＳ 明朝" panose="02020609040205080304" pitchFamily="17" charset="-128"/>
              </a:rPr>
              <a:t>5</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月健診分</a:t>
            </a:r>
            <a:r>
              <a:rPr lang="en-US" altLang="ja-JP" sz="800" dirty="0">
                <a:latin typeface="ＭＳ 明朝" panose="02020609040205080304" pitchFamily="17" charset="-128"/>
                <a:ea typeface="ＭＳ 明朝" panose="02020609040205080304" pitchFamily="17" charset="-128"/>
              </a:rPr>
              <a:t>(12</a:t>
            </a:r>
            <a:r>
              <a:rPr lang="ja-JP" altLang="en-US" sz="800" dirty="0">
                <a:latin typeface="ＭＳ 明朝" panose="02020609040205080304" pitchFamily="17" charset="-128"/>
                <a:ea typeface="ＭＳ 明朝" panose="02020609040205080304" pitchFamily="17" charset="-128"/>
              </a:rPr>
              <a:t>カ月分</a:t>
            </a:r>
            <a:r>
              <a:rPr lang="en-US" altLang="ja-JP" sz="800" dirty="0">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a:t>
            </a:r>
            <a:endParaRPr lang="en-US" altLang="ja-JP" sz="800" dirty="0">
              <a:solidFill>
                <a:schemeClr val="tx1"/>
              </a:solidFill>
              <a:latin typeface="ＭＳ 明朝" panose="02020609040205080304" pitchFamily="17" charset="-128"/>
              <a:ea typeface="ＭＳ 明朝" panose="02020609040205080304" pitchFamily="17" charset="-128"/>
            </a:endParaRPr>
          </a:p>
          <a:p>
            <a:pPr marR="4343"/>
            <a:r>
              <a:rPr lang="ja-JP" altLang="en-US" sz="800" dirty="0">
                <a:latin typeface="ＭＳ 明朝" panose="02020609040205080304" pitchFamily="17" charset="-128"/>
                <a:ea typeface="ＭＳ 明朝" panose="02020609040205080304" pitchFamily="17" charset="-128"/>
              </a:rPr>
              <a:t>資格確認日</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令和</a:t>
            </a:r>
            <a:r>
              <a:rPr lang="en-US" altLang="ja-JP" sz="800" dirty="0">
                <a:latin typeface="ＭＳ 明朝" panose="02020609040205080304" pitchFamily="17" charset="-128"/>
                <a:ea typeface="ＭＳ 明朝" panose="02020609040205080304" pitchFamily="17" charset="-128"/>
              </a:rPr>
              <a:t>5</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月</a:t>
            </a:r>
            <a:r>
              <a:rPr lang="en-US" altLang="ja-JP" sz="800" dirty="0">
                <a:latin typeface="ＭＳ 明朝" panose="02020609040205080304" pitchFamily="17" charset="-128"/>
                <a:ea typeface="ＭＳ 明朝" panose="02020609040205080304" pitchFamily="17" charset="-128"/>
              </a:rPr>
              <a:t>31</a:t>
            </a:r>
            <a:r>
              <a:rPr lang="ja-JP" altLang="en-US" sz="800" dirty="0">
                <a:latin typeface="ＭＳ 明朝" panose="02020609040205080304" pitchFamily="17" charset="-128"/>
                <a:ea typeface="ＭＳ 明朝" panose="02020609040205080304" pitchFamily="17" charset="-128"/>
              </a:rPr>
              <a:t>日時点。</a:t>
            </a:r>
            <a:endParaRPr lang="en-US" altLang="ja-JP" sz="800"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6ED633D5-7528-455F-97E2-4EB71217E122}"/>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pPr/>
              <a:t>75</a:t>
            </a:fld>
            <a:endParaRPr lang="ja-JP" altLang="en-US" sz="1000" dirty="0"/>
          </a:p>
        </p:txBody>
      </p:sp>
      <p:pic>
        <p:nvPicPr>
          <p:cNvPr id="7" name="table181">
            <a:extLst>
              <a:ext uri="{FF2B5EF4-FFF2-40B4-BE49-F238E27FC236}">
                <a16:creationId xmlns:a16="http://schemas.microsoft.com/office/drawing/2014/main" id="{4E0FF2B6-14A2-4001-9289-A59F5A41E286}"/>
              </a:ext>
            </a:extLst>
          </p:cNvPr>
          <p:cNvPicPr>
            <a:picLocks noChangeAspect="1"/>
          </p:cNvPicPr>
          <p:nvPr/>
        </p:nvPicPr>
        <p:blipFill>
          <a:blip r:embed="rId2"/>
          <a:stretch>
            <a:fillRect/>
          </a:stretch>
        </p:blipFill>
        <p:spPr>
          <a:xfrm>
            <a:off x="165100" y="6013450"/>
            <a:ext cx="4955237" cy="2362200"/>
          </a:xfrm>
          <a:prstGeom prst="rect">
            <a:avLst/>
          </a:prstGeom>
        </p:spPr>
      </p:pic>
      <p:pic>
        <p:nvPicPr>
          <p:cNvPr id="8" name="図 7">
            <a:extLst>
              <a:ext uri="{FF2B5EF4-FFF2-40B4-BE49-F238E27FC236}">
                <a16:creationId xmlns:a16="http://schemas.microsoft.com/office/drawing/2014/main" id="{CC709DC5-522B-44FA-8BBA-4D0ADC5D45DF}"/>
              </a:ext>
            </a:extLst>
          </p:cNvPr>
          <p:cNvPicPr>
            <a:picLocks noChangeAspect="1"/>
          </p:cNvPicPr>
          <p:nvPr/>
        </p:nvPicPr>
        <p:blipFill>
          <a:blip r:embed="rId3"/>
          <a:stretch>
            <a:fillRect/>
          </a:stretch>
        </p:blipFill>
        <p:spPr>
          <a:xfrm>
            <a:off x="165100" y="863600"/>
            <a:ext cx="4533901" cy="2120900"/>
          </a:xfrm>
          <a:prstGeom prst="rect">
            <a:avLst/>
          </a:prstGeom>
        </p:spPr>
      </p:pic>
      <p:pic>
        <p:nvPicPr>
          <p:cNvPr id="9" name="図 8">
            <a:extLst>
              <a:ext uri="{FF2B5EF4-FFF2-40B4-BE49-F238E27FC236}">
                <a16:creationId xmlns:a16="http://schemas.microsoft.com/office/drawing/2014/main" id="{D48A7919-B6DE-474F-BBFE-2147955BD2B1}"/>
              </a:ext>
            </a:extLst>
          </p:cNvPr>
          <p:cNvPicPr>
            <a:picLocks noChangeAspect="1"/>
          </p:cNvPicPr>
          <p:nvPr/>
        </p:nvPicPr>
        <p:blipFill>
          <a:blip r:embed="rId4"/>
          <a:stretch>
            <a:fillRect/>
          </a:stretch>
        </p:blipFill>
        <p:spPr>
          <a:xfrm>
            <a:off x="165100" y="3048000"/>
            <a:ext cx="5080000" cy="2120900"/>
          </a:xfrm>
          <a:prstGeom prst="rect">
            <a:avLst/>
          </a:prstGeom>
        </p:spPr>
      </p:pic>
    </p:spTree>
    <p:extLst>
      <p:ext uri="{BB962C8B-B14F-4D97-AF65-F5344CB8AC3E}">
        <p14:creationId xmlns:p14="http://schemas.microsoft.com/office/powerpoint/2010/main" val="22408827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タイトル_小_1_3_1"/>
          <p:cNvSpPr txBox="1">
            <a:spLocks noChangeAspect="1"/>
          </p:cNvSpPr>
          <p:nvPr/>
        </p:nvSpPr>
        <p:spPr>
          <a:xfrm>
            <a:off x="170434" y="7874094"/>
            <a:ext cx="6242400" cy="41101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4343"/>
            <a:r>
              <a:rPr lang="ja-JP" altLang="en-US" sz="800" dirty="0">
                <a:solidFill>
                  <a:schemeClr val="tx1"/>
                </a:solidFill>
                <a:latin typeface="ＭＳ 明朝" panose="02020609040205080304" pitchFamily="17" charset="-128"/>
                <a:ea typeface="ＭＳ 明朝" panose="02020609040205080304" pitchFamily="17" charset="-128"/>
              </a:rPr>
              <a:t>データ化範囲</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分析対象</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健康診査データは平成</a:t>
            </a:r>
            <a:r>
              <a:rPr lang="en-US" altLang="ja-JP" sz="800" dirty="0">
                <a:latin typeface="ＭＳ 明朝" panose="02020609040205080304" pitchFamily="17" charset="-128"/>
                <a:ea typeface="ＭＳ 明朝" panose="02020609040205080304" pitchFamily="17" charset="-128"/>
              </a:rPr>
              <a:t>30</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4</a:t>
            </a:r>
            <a:r>
              <a:rPr lang="ja-JP" altLang="en-US" sz="800" dirty="0">
                <a:latin typeface="ＭＳ 明朝" panose="02020609040205080304" pitchFamily="17" charset="-128"/>
                <a:ea typeface="ＭＳ 明朝" panose="02020609040205080304" pitchFamily="17" charset="-128"/>
              </a:rPr>
              <a:t>月～令和</a:t>
            </a:r>
            <a:r>
              <a:rPr lang="en-US" altLang="ja-JP" sz="800" dirty="0">
                <a:latin typeface="ＭＳ 明朝" panose="02020609040205080304" pitchFamily="17" charset="-128"/>
                <a:ea typeface="ＭＳ 明朝" panose="02020609040205080304" pitchFamily="17" charset="-128"/>
              </a:rPr>
              <a:t>5</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月健診分</a:t>
            </a:r>
            <a:r>
              <a:rPr lang="en-US" altLang="ja-JP" sz="800" dirty="0">
                <a:latin typeface="ＭＳ 明朝" panose="02020609040205080304" pitchFamily="17" charset="-128"/>
                <a:ea typeface="ＭＳ 明朝" panose="02020609040205080304" pitchFamily="17" charset="-128"/>
              </a:rPr>
              <a:t>(60</a:t>
            </a:r>
            <a:r>
              <a:rPr lang="ja-JP" altLang="en-US" sz="800" dirty="0">
                <a:latin typeface="ＭＳ 明朝" panose="02020609040205080304" pitchFamily="17" charset="-128"/>
                <a:ea typeface="ＭＳ 明朝" panose="02020609040205080304" pitchFamily="17" charset="-128"/>
              </a:rPr>
              <a:t>カ月分</a:t>
            </a:r>
            <a:r>
              <a:rPr lang="en-US" altLang="ja-JP" sz="800" dirty="0">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a:t>
            </a:r>
            <a:endParaRPr lang="en-US" altLang="ja-JP" sz="800" dirty="0">
              <a:solidFill>
                <a:schemeClr val="tx1"/>
              </a:solidFill>
              <a:latin typeface="ＭＳ 明朝" panose="02020609040205080304" pitchFamily="17" charset="-128"/>
              <a:ea typeface="ＭＳ 明朝" panose="02020609040205080304" pitchFamily="17" charset="-128"/>
            </a:endParaRPr>
          </a:p>
          <a:p>
            <a:pPr marR="4343"/>
            <a:r>
              <a:rPr lang="ja-JP" altLang="en-US" sz="800" dirty="0">
                <a:solidFill>
                  <a:schemeClr val="tx1"/>
                </a:solidFill>
                <a:latin typeface="ＭＳ 明朝" panose="02020609040205080304" pitchFamily="17" charset="-128"/>
                <a:ea typeface="ＭＳ 明朝" panose="02020609040205080304" pitchFamily="17" charset="-128"/>
              </a:rPr>
              <a:t>資格確認日</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各年度末時点。</a:t>
            </a:r>
            <a:endParaRPr lang="en-US" altLang="ja-JP" sz="800"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chemeClr val="tx1"/>
              </a:solidFill>
              <a:latin typeface="ＭＳ 明朝" panose="02020609040205080304" pitchFamily="17" charset="-128"/>
              <a:ea typeface="ＭＳ 明朝" panose="02020609040205080304" pitchFamily="17" charset="-128"/>
            </a:endParaRPr>
          </a:p>
          <a:p>
            <a:pPr marR="4343"/>
            <a:endParaRPr lang="en-US" altLang="ja-JP" sz="800" b="1" dirty="0">
              <a:solidFill>
                <a:schemeClr val="tx1"/>
              </a:solidFill>
              <a:latin typeface="ＭＳ 明朝" panose="02020609040205080304" pitchFamily="17" charset="-128"/>
              <a:ea typeface="ＭＳ 明朝" panose="02020609040205080304" pitchFamily="17" charset="-128"/>
            </a:endParaRPr>
          </a:p>
        </p:txBody>
      </p:sp>
      <p:sp>
        <p:nvSpPr>
          <p:cNvPr id="38" name="タイトル_小_1_3_1"/>
          <p:cNvSpPr txBox="1">
            <a:spLocks noChangeAspect="1"/>
          </p:cNvSpPr>
          <p:nvPr/>
        </p:nvSpPr>
        <p:spPr>
          <a:xfrm>
            <a:off x="165100" y="5220072"/>
            <a:ext cx="3161879" cy="28081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lnSpc>
                <a:spcPct val="150000"/>
              </a:lnSpc>
            </a:pPr>
            <a:r>
              <a:rPr lang="ja-JP" altLang="en-US" sz="1200" dirty="0">
                <a:solidFill>
                  <a:schemeClr val="tx1"/>
                </a:solidFill>
                <a:latin typeface="ＭＳ 明朝" panose="02020609040205080304" pitchFamily="17" charset="-128"/>
                <a:ea typeface="ＭＳ 明朝" panose="02020609040205080304" pitchFamily="17" charset="-128"/>
              </a:rPr>
              <a:t>年度別 保健指導レベル該当状況</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39" name="タイトル_小_1_3_1"/>
          <p:cNvSpPr txBox="1">
            <a:spLocks noChangeAspect="1"/>
          </p:cNvSpPr>
          <p:nvPr/>
        </p:nvSpPr>
        <p:spPr>
          <a:xfrm>
            <a:off x="165100" y="1351831"/>
            <a:ext cx="2670821" cy="22297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年度別 保健指導レベル該当状況</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FA4B63AE-3A73-401E-AB1C-0A44B033D23E}"/>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pPr/>
              <a:t>76</a:t>
            </a:fld>
            <a:endParaRPr lang="ja-JP" altLang="en-US" sz="1000" dirty="0"/>
          </a:p>
        </p:txBody>
      </p:sp>
      <p:sp>
        <p:nvSpPr>
          <p:cNvPr id="9" name="テキスト ボックス 8">
            <a:extLst>
              <a:ext uri="{FF2B5EF4-FFF2-40B4-BE49-F238E27FC236}">
                <a16:creationId xmlns:a16="http://schemas.microsoft.com/office/drawing/2014/main" id="{CEB2BE3B-DCAE-470B-A630-2098A612E079}"/>
              </a:ext>
            </a:extLst>
          </p:cNvPr>
          <p:cNvSpPr txBox="1">
            <a:spLocks noChangeAspect="1"/>
          </p:cNvSpPr>
          <p:nvPr/>
        </p:nvSpPr>
        <p:spPr>
          <a:xfrm>
            <a:off x="165100" y="190500"/>
            <a:ext cx="6238800" cy="1501179"/>
          </a:xfrm>
          <a:prstGeom prst="rect">
            <a:avLst/>
          </a:prstGeom>
          <a:noFill/>
          <a:ln>
            <a:noFill/>
          </a:ln>
        </p:spPr>
        <p:txBody>
          <a:bodyPr wrap="square" lIns="0" rIns="90000" rtlCol="0">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　以下は、平成</a:t>
            </a:r>
            <a:r>
              <a:rPr lang="en-US" altLang="ja-JP" sz="1200" dirty="0">
                <a:latin typeface="ＭＳ 明朝" panose="02020609040205080304" pitchFamily="17" charset="-128"/>
                <a:ea typeface="ＭＳ 明朝" panose="02020609040205080304" pitchFamily="17" charset="-128"/>
                <a:cs typeface="ＭＳ Ｐゴシック" pitchFamily="50" charset="-128"/>
              </a:rPr>
              <a:t>30</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a:t>
            </a:r>
            <a:r>
              <a:rPr lang="ja-JP" altLang="en-US" sz="1200" dirty="0">
                <a:latin typeface="ＭＳ 明朝" panose="02020609040205080304" pitchFamily="17" charset="-128"/>
                <a:ea typeface="ＭＳ 明朝" panose="02020609040205080304" pitchFamily="17" charset="-128"/>
              </a:rPr>
              <a:t>から</a:t>
            </a:r>
            <a:r>
              <a:rPr lang="ja-JP" altLang="en-US" sz="1200" dirty="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a:t>
            </a:r>
            <a:r>
              <a:rPr lang="ja-JP" altLang="en-US" sz="1200" dirty="0">
                <a:latin typeface="ＭＳ 明朝" panose="02020609040205080304" pitchFamily="17" charset="-128"/>
                <a:ea typeface="ＭＳ 明朝" panose="02020609040205080304" pitchFamily="17" charset="-128"/>
              </a:rPr>
              <a:t>における、保健指導レベル該当状況を年度別に示したものです。</a:t>
            </a:r>
            <a:r>
              <a:rPr lang="ja-JP" altLang="en-US" sz="1200" dirty="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年度を平成</a:t>
            </a:r>
            <a:r>
              <a:rPr lang="en-US" altLang="ja-JP" sz="1200" dirty="0">
                <a:latin typeface="ＭＳ 明朝" panose="02020609040205080304" pitchFamily="17" charset="-128"/>
                <a:ea typeface="ＭＳ 明朝" panose="02020609040205080304" pitchFamily="17" charset="-128"/>
                <a:cs typeface="ＭＳ Ｐゴシック" pitchFamily="50" charset="-128"/>
              </a:rPr>
              <a:t>30</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年度と比較すると、積極的支援対象者割合</a:t>
            </a:r>
            <a:r>
              <a:rPr lang="en-US" altLang="zh-TW" sz="1200" dirty="0">
                <a:latin typeface="ＭＳ 明朝" panose="02020609040205080304" pitchFamily="17" charset="-128"/>
                <a:ea typeface="ＭＳ 明朝" panose="02020609040205080304" pitchFamily="17" charset="-128"/>
              </a:rPr>
              <a:t>3.2%</a:t>
            </a:r>
            <a:r>
              <a:rPr lang="ja-JP" altLang="en-US" sz="1200" dirty="0">
                <a:latin typeface="ＭＳ 明朝" panose="02020609040205080304" pitchFamily="17" charset="-128"/>
                <a:ea typeface="ＭＳ 明朝" panose="02020609040205080304" pitchFamily="17" charset="-128"/>
              </a:rPr>
              <a:t>は</a:t>
            </a:r>
            <a:r>
              <a:rPr lang="ja-JP" altLang="en-US" sz="1200" dirty="0">
                <a:latin typeface="ＭＳ 明朝" panose="02020609040205080304" pitchFamily="17" charset="-128"/>
                <a:ea typeface="ＭＳ 明朝" panose="02020609040205080304" pitchFamily="17" charset="-128"/>
                <a:cs typeface="ＭＳ Ｐゴシック" pitchFamily="50" charset="-128"/>
              </a:rPr>
              <a:t>平成</a:t>
            </a:r>
            <a:r>
              <a:rPr lang="en-US" altLang="ja-JP" sz="1200" dirty="0">
                <a:latin typeface="ＭＳ 明朝" panose="02020609040205080304" pitchFamily="17" charset="-128"/>
                <a:ea typeface="ＭＳ 明朝" panose="02020609040205080304" pitchFamily="17" charset="-128"/>
                <a:cs typeface="ＭＳ Ｐゴシック" pitchFamily="50" charset="-128"/>
              </a:rPr>
              <a:t>30</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a:t>
            </a:r>
            <a:r>
              <a:rPr lang="en-US" altLang="zh-TW" sz="1200" dirty="0">
                <a:latin typeface="ＭＳ 明朝" panose="02020609040205080304" pitchFamily="17" charset="-128"/>
                <a:ea typeface="ＭＳ 明朝" panose="02020609040205080304" pitchFamily="17" charset="-128"/>
              </a:rPr>
              <a:t>2.2%</a:t>
            </a:r>
            <a:r>
              <a:rPr lang="ja-JP" altLang="en-US" sz="1200" dirty="0">
                <a:latin typeface="ＭＳ 明朝" panose="02020609040205080304" pitchFamily="17" charset="-128"/>
                <a:ea typeface="ＭＳ 明朝" panose="02020609040205080304" pitchFamily="17" charset="-128"/>
              </a:rPr>
              <a:t>から</a:t>
            </a:r>
            <a:r>
              <a:rPr lang="en-US" altLang="ja-JP" sz="1200" dirty="0">
                <a:latin typeface="ＭＳ 明朝" panose="02020609040205080304" pitchFamily="17" charset="-128"/>
                <a:ea typeface="ＭＳ 明朝" panose="02020609040205080304" pitchFamily="17" charset="-128"/>
              </a:rPr>
              <a:t>1.0</a:t>
            </a:r>
            <a:r>
              <a:rPr lang="ja-JP" altLang="en-US" sz="1200" dirty="0">
                <a:latin typeface="ＭＳ 明朝" panose="02020609040205080304" pitchFamily="17" charset="-128"/>
                <a:ea typeface="ＭＳ 明朝" panose="02020609040205080304" pitchFamily="17" charset="-128"/>
              </a:rPr>
              <a:t>ポイント増加しており、動機付け支援</a:t>
            </a:r>
            <a:r>
              <a:rPr lang="ja-JP" altLang="en-US" sz="1200" dirty="0">
                <a:latin typeface="ＭＳ 明朝" panose="02020609040205080304" pitchFamily="17" charset="-128"/>
                <a:ea typeface="ＭＳ 明朝" panose="02020609040205080304" pitchFamily="17" charset="-128"/>
                <a:cs typeface="ＭＳ Ｐゴシック" pitchFamily="50" charset="-128"/>
              </a:rPr>
              <a:t>対象者割合</a:t>
            </a:r>
            <a:r>
              <a:rPr lang="en-US" altLang="zh-TW" sz="1200" dirty="0">
                <a:latin typeface="ＭＳ 明朝" panose="02020609040205080304" pitchFamily="17" charset="-128"/>
                <a:ea typeface="ＭＳ 明朝" panose="02020609040205080304" pitchFamily="17" charset="-128"/>
              </a:rPr>
              <a:t>9.2%</a:t>
            </a:r>
            <a:r>
              <a:rPr lang="ja-JP" altLang="en-US" sz="1200" dirty="0">
                <a:latin typeface="ＭＳ 明朝" panose="02020609040205080304" pitchFamily="17" charset="-128"/>
                <a:ea typeface="ＭＳ 明朝" panose="02020609040205080304" pitchFamily="17" charset="-128"/>
              </a:rPr>
              <a:t>は</a:t>
            </a:r>
            <a:r>
              <a:rPr lang="ja-JP" altLang="en-US" sz="1200" dirty="0">
                <a:latin typeface="ＭＳ 明朝" panose="02020609040205080304" pitchFamily="17" charset="-128"/>
                <a:ea typeface="ＭＳ 明朝" panose="02020609040205080304" pitchFamily="17" charset="-128"/>
                <a:cs typeface="ＭＳ Ｐゴシック" pitchFamily="50" charset="-128"/>
              </a:rPr>
              <a:t>平成</a:t>
            </a:r>
            <a:r>
              <a:rPr lang="en-US" altLang="ja-JP" sz="1200" dirty="0">
                <a:latin typeface="ＭＳ 明朝" panose="02020609040205080304" pitchFamily="17" charset="-128"/>
                <a:ea typeface="ＭＳ 明朝" panose="02020609040205080304" pitchFamily="17" charset="-128"/>
                <a:cs typeface="ＭＳ Ｐゴシック" pitchFamily="50" charset="-128"/>
              </a:rPr>
              <a:t>30</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a:t>
            </a:r>
            <a:r>
              <a:rPr lang="en-US" altLang="zh-TW" sz="1200" dirty="0">
                <a:latin typeface="ＭＳ 明朝" panose="02020609040205080304" pitchFamily="17" charset="-128"/>
                <a:ea typeface="ＭＳ 明朝" panose="02020609040205080304" pitchFamily="17" charset="-128"/>
              </a:rPr>
              <a:t>8.4%</a:t>
            </a:r>
            <a:r>
              <a:rPr lang="ja-JP" altLang="en-US" sz="1200" dirty="0">
                <a:latin typeface="ＭＳ 明朝" panose="02020609040205080304" pitchFamily="17" charset="-128"/>
                <a:ea typeface="ＭＳ 明朝" panose="02020609040205080304" pitchFamily="17" charset="-128"/>
              </a:rPr>
              <a:t>から</a:t>
            </a:r>
            <a:r>
              <a:rPr lang="en-US" altLang="ja-JP" sz="1200" dirty="0">
                <a:latin typeface="ＭＳ 明朝" panose="02020609040205080304" pitchFamily="17" charset="-128"/>
                <a:ea typeface="ＭＳ 明朝" panose="02020609040205080304" pitchFamily="17" charset="-128"/>
              </a:rPr>
              <a:t>0.8</a:t>
            </a:r>
            <a:r>
              <a:rPr lang="ja-JP" altLang="en-US" sz="1200" dirty="0">
                <a:latin typeface="ＭＳ 明朝" panose="02020609040205080304" pitchFamily="17" charset="-128"/>
                <a:ea typeface="ＭＳ 明朝" panose="02020609040205080304" pitchFamily="17" charset="-128"/>
              </a:rPr>
              <a:t>ポイント増加しています</a:t>
            </a:r>
            <a:r>
              <a:rPr lang="ja-JP" altLang="en-US" sz="1200" dirty="0">
                <a:latin typeface="ＭＳ 明朝" panose="02020609040205080304" pitchFamily="17" charset="-128"/>
                <a:ea typeface="ＭＳ 明朝" panose="02020609040205080304" pitchFamily="17" charset="-128"/>
                <a:cs typeface="ＭＳ Ｐゴシック" pitchFamily="50" charset="-128"/>
              </a:rPr>
              <a:t>。</a:t>
            </a:r>
          </a:p>
        </p:txBody>
      </p:sp>
      <p:pic>
        <p:nvPicPr>
          <p:cNvPr id="11" name="図 10">
            <a:extLst>
              <a:ext uri="{FF2B5EF4-FFF2-40B4-BE49-F238E27FC236}">
                <a16:creationId xmlns:a16="http://schemas.microsoft.com/office/drawing/2014/main" id="{BBB31A28-86C0-48EC-8D2E-9909898092E9}"/>
              </a:ext>
            </a:extLst>
          </p:cNvPr>
          <p:cNvPicPr>
            <a:picLocks noChangeAspect="1"/>
          </p:cNvPicPr>
          <p:nvPr/>
        </p:nvPicPr>
        <p:blipFill>
          <a:blip r:embed="rId2"/>
          <a:stretch>
            <a:fillRect/>
          </a:stretch>
        </p:blipFill>
        <p:spPr>
          <a:xfrm>
            <a:off x="165100" y="5502910"/>
            <a:ext cx="4954324" cy="2362200"/>
          </a:xfrm>
          <a:prstGeom prst="rect">
            <a:avLst/>
          </a:prstGeom>
        </p:spPr>
      </p:pic>
      <p:pic>
        <p:nvPicPr>
          <p:cNvPr id="8" name="図 7">
            <a:extLst>
              <a:ext uri="{FF2B5EF4-FFF2-40B4-BE49-F238E27FC236}">
                <a16:creationId xmlns:a16="http://schemas.microsoft.com/office/drawing/2014/main" id="{D61B65AF-A9AE-4D40-A24F-F8E13416A702}"/>
              </a:ext>
            </a:extLst>
          </p:cNvPr>
          <p:cNvPicPr>
            <a:picLocks noChangeAspect="1"/>
          </p:cNvPicPr>
          <p:nvPr/>
        </p:nvPicPr>
        <p:blipFill>
          <a:blip r:embed="rId3"/>
          <a:stretch>
            <a:fillRect/>
          </a:stretch>
        </p:blipFill>
        <p:spPr>
          <a:xfrm>
            <a:off x="165100" y="1574802"/>
            <a:ext cx="5076688" cy="1734891"/>
          </a:xfrm>
          <a:prstGeom prst="rect">
            <a:avLst/>
          </a:prstGeom>
        </p:spPr>
      </p:pic>
      <p:pic>
        <p:nvPicPr>
          <p:cNvPr id="12" name="図 11">
            <a:extLst>
              <a:ext uri="{FF2B5EF4-FFF2-40B4-BE49-F238E27FC236}">
                <a16:creationId xmlns:a16="http://schemas.microsoft.com/office/drawing/2014/main" id="{6D1B614F-5D60-4113-8637-CEB6731E268C}"/>
              </a:ext>
            </a:extLst>
          </p:cNvPr>
          <p:cNvPicPr>
            <a:picLocks noChangeAspect="1"/>
          </p:cNvPicPr>
          <p:nvPr/>
        </p:nvPicPr>
        <p:blipFill>
          <a:blip r:embed="rId4"/>
          <a:stretch>
            <a:fillRect/>
          </a:stretch>
        </p:blipFill>
        <p:spPr>
          <a:xfrm>
            <a:off x="165100" y="3368040"/>
            <a:ext cx="5688168" cy="1734891"/>
          </a:xfrm>
          <a:prstGeom prst="rect">
            <a:avLst/>
          </a:prstGeom>
        </p:spPr>
      </p:pic>
    </p:spTree>
    <p:extLst>
      <p:ext uri="{BB962C8B-B14F-4D97-AF65-F5344CB8AC3E}">
        <p14:creationId xmlns:p14="http://schemas.microsoft.com/office/powerpoint/2010/main" val="41550831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spect="1" noChangeArrowheads="1"/>
          </p:cNvSpPr>
          <p:nvPr/>
        </p:nvSpPr>
        <p:spPr bwMode="auto">
          <a:xfrm>
            <a:off x="165100" y="199008"/>
            <a:ext cx="6238800" cy="772592"/>
          </a:xfrm>
          <a:prstGeom prst="rect">
            <a:avLst/>
          </a:prstGeom>
          <a:noFill/>
          <a:ln w="9525">
            <a:noFill/>
            <a:miter lim="800000"/>
            <a:headEnd/>
            <a:tailEnd/>
          </a:ln>
          <a:effectLst/>
        </p:spPr>
        <p:txBody>
          <a:bodyPr vert="horz" wrap="square" lIns="0" tIns="45720" rIns="90000" bIns="45720" numCol="1" anchor="t" anchorCtr="0" compatLnSpc="1">
            <a:prstTxWarp prst="textNoShape">
              <a:avLst/>
            </a:prstTxWarp>
            <a:noAutofit/>
          </a:bodyPr>
          <a:lstStyle/>
          <a:p>
            <a:pPr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cs typeface="Times New Roman" pitchFamily="18" charset="0"/>
              </a:rPr>
              <a:t>(2)</a:t>
            </a:r>
            <a:r>
              <a:rPr lang="ja-JP" altLang="en-US" sz="1400" dirty="0">
                <a:latin typeface="ＭＳ 明朝" panose="02020609040205080304" pitchFamily="17" charset="-128"/>
                <a:ea typeface="ＭＳ 明朝" panose="02020609040205080304" pitchFamily="17" charset="-128"/>
                <a:cs typeface="Times New Roman" pitchFamily="18" charset="0"/>
              </a:rPr>
              <a:t>特定保健指導対象者のリスク因子別該当状況</a:t>
            </a:r>
            <a:endParaRPr lang="en-US" altLang="ja-JP" sz="1400" dirty="0">
              <a:solidFill>
                <a:prstClr val="black"/>
              </a:solidFill>
              <a:latin typeface="ＭＳ 明朝" panose="02020609040205080304" pitchFamily="17" charset="-128"/>
              <a:ea typeface="ＭＳ 明朝" panose="02020609040205080304" pitchFamily="17" charset="-128"/>
            </a:endParaRPr>
          </a:p>
          <a:p>
            <a:pPr algn="just" fontAlgn="base">
              <a:lnSpc>
                <a:spcPct val="125000"/>
              </a:lnSpc>
              <a:spcBef>
                <a:spcPct val="0"/>
              </a:spcBef>
              <a:spcAft>
                <a:spcPct val="0"/>
              </a:spcAft>
            </a:pPr>
            <a:r>
              <a:rPr lang="ja-JP" altLang="en-US" sz="1200" dirty="0">
                <a:solidFill>
                  <a:prstClr val="black"/>
                </a:solidFill>
                <a:latin typeface="ＭＳ 明朝" panose="02020609040205080304" pitchFamily="17" charset="-128"/>
                <a:ea typeface="ＭＳ 明朝" panose="02020609040205080304" pitchFamily="17" charset="-128"/>
              </a:rPr>
              <a:t>　以下は、</a:t>
            </a:r>
            <a:r>
              <a:rPr lang="ja-JP" altLang="en-US" sz="1200" dirty="0">
                <a:latin typeface="ＭＳ 明朝" panose="02020609040205080304" pitchFamily="17" charset="-128"/>
                <a:ea typeface="ＭＳ 明朝" panose="02020609040205080304" pitchFamily="17" charset="-128"/>
              </a:rPr>
              <a:t>令和</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月～令和</a:t>
            </a:r>
            <a:r>
              <a:rPr lang="en-US" altLang="ja-JP" sz="1200" dirty="0">
                <a:latin typeface="ＭＳ 明朝" panose="02020609040205080304" pitchFamily="17" charset="-128"/>
                <a:ea typeface="ＭＳ 明朝" panose="02020609040205080304" pitchFamily="17" charset="-128"/>
              </a:rPr>
              <a:t>5</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3</a:t>
            </a:r>
            <a:r>
              <a:rPr lang="ja-JP" altLang="en-US" sz="1200" dirty="0">
                <a:latin typeface="ＭＳ 明朝" panose="02020609040205080304" pitchFamily="17" charset="-128"/>
                <a:ea typeface="ＭＳ 明朝" panose="02020609040205080304" pitchFamily="17" charset="-128"/>
              </a:rPr>
              <a:t>月健診分</a:t>
            </a:r>
            <a:r>
              <a:rPr lang="en-US" altLang="ja-JP" sz="1200" dirty="0">
                <a:latin typeface="ＭＳ 明朝" panose="02020609040205080304" pitchFamily="17" charset="-128"/>
                <a:ea typeface="ＭＳ 明朝" panose="02020609040205080304" pitchFamily="17" charset="-128"/>
              </a:rPr>
              <a:t>(12</a:t>
            </a:r>
            <a:r>
              <a:rPr lang="ja-JP" altLang="en-US" sz="1200" dirty="0">
                <a:latin typeface="ＭＳ 明朝" panose="02020609040205080304" pitchFamily="17" charset="-128"/>
                <a:ea typeface="ＭＳ 明朝" panose="02020609040205080304" pitchFamily="17" charset="-128"/>
              </a:rPr>
              <a:t>カ月分</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における、特定保健指導対象者のリスク因子別該当状況を示したものです。</a:t>
            </a:r>
            <a:endParaRPr lang="en-US" altLang="ja-JP" sz="1200" dirty="0">
              <a:latin typeface="ＭＳ 明朝" panose="02020609040205080304" pitchFamily="17" charset="-128"/>
              <a:ea typeface="ＭＳ 明朝" panose="02020609040205080304" pitchFamily="17" charset="-128"/>
            </a:endParaRPr>
          </a:p>
        </p:txBody>
      </p:sp>
      <p:sp>
        <p:nvSpPr>
          <p:cNvPr id="21" name="タイトル_小_1_3_1"/>
          <p:cNvSpPr txBox="1">
            <a:spLocks noChangeAspect="1"/>
          </p:cNvSpPr>
          <p:nvPr/>
        </p:nvSpPr>
        <p:spPr>
          <a:xfrm>
            <a:off x="170434" y="6152602"/>
            <a:ext cx="6242400" cy="135567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0" tIns="0" rIns="90000" bIns="0" rtlCol="0" anchor="t">
            <a:spAutoFit/>
          </a:bodyPr>
          <a:lstStyle/>
          <a:p>
            <a:pPr marR="4343"/>
            <a:r>
              <a:rPr lang="ja-JP" altLang="en-US" sz="800" dirty="0">
                <a:solidFill>
                  <a:srgbClr val="000000"/>
                </a:solidFill>
                <a:latin typeface="ＭＳ 明朝" panose="02020609040205080304" pitchFamily="17" charset="-128"/>
                <a:ea typeface="ＭＳ 明朝" panose="02020609040205080304" pitchFamily="17" charset="-128"/>
              </a:rPr>
              <a:t>データ化範囲</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分析対象</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健康診査データは令和</a:t>
            </a:r>
            <a:r>
              <a:rPr lang="en-US" altLang="ja-JP" sz="800" dirty="0">
                <a:latin typeface="ＭＳ 明朝" panose="02020609040205080304" pitchFamily="17" charset="-128"/>
                <a:ea typeface="ＭＳ 明朝" panose="02020609040205080304" pitchFamily="17" charset="-128"/>
              </a:rPr>
              <a:t>4</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4</a:t>
            </a:r>
            <a:r>
              <a:rPr lang="ja-JP" altLang="en-US" sz="800" dirty="0">
                <a:latin typeface="ＭＳ 明朝" panose="02020609040205080304" pitchFamily="17" charset="-128"/>
                <a:ea typeface="ＭＳ 明朝" panose="02020609040205080304" pitchFamily="17" charset="-128"/>
              </a:rPr>
              <a:t>月～令和</a:t>
            </a:r>
            <a:r>
              <a:rPr lang="en-US" altLang="ja-JP" sz="800" dirty="0">
                <a:latin typeface="ＭＳ 明朝" panose="02020609040205080304" pitchFamily="17" charset="-128"/>
                <a:ea typeface="ＭＳ 明朝" panose="02020609040205080304" pitchFamily="17" charset="-128"/>
              </a:rPr>
              <a:t>5</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月健診分</a:t>
            </a:r>
            <a:r>
              <a:rPr lang="en-US" altLang="ja-JP" sz="800" dirty="0">
                <a:latin typeface="ＭＳ 明朝" panose="02020609040205080304" pitchFamily="17" charset="-128"/>
                <a:ea typeface="ＭＳ 明朝" panose="02020609040205080304" pitchFamily="17" charset="-128"/>
              </a:rPr>
              <a:t>(12</a:t>
            </a:r>
            <a:r>
              <a:rPr lang="ja-JP" altLang="en-US" sz="800" dirty="0">
                <a:latin typeface="ＭＳ 明朝" panose="02020609040205080304" pitchFamily="17" charset="-128"/>
                <a:ea typeface="ＭＳ 明朝" panose="02020609040205080304" pitchFamily="17" charset="-128"/>
              </a:rPr>
              <a:t>カ月分</a:t>
            </a:r>
            <a:r>
              <a:rPr lang="en-US" altLang="ja-JP" sz="800" dirty="0">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ja-JP" altLang="en-US" sz="800" dirty="0">
                <a:solidFill>
                  <a:schemeClr val="tx1"/>
                </a:solidFill>
                <a:latin typeface="ＭＳ 明朝" panose="02020609040205080304" pitchFamily="17" charset="-128"/>
                <a:ea typeface="ＭＳ 明朝" panose="02020609040205080304" pitchFamily="17" charset="-128"/>
              </a:rPr>
              <a:t>資格確認日</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令和</a:t>
            </a:r>
            <a:r>
              <a:rPr lang="en-US" altLang="ja-JP" sz="800" dirty="0">
                <a:solidFill>
                  <a:schemeClr val="tx1"/>
                </a:solidFill>
                <a:latin typeface="ＭＳ 明朝" panose="02020609040205080304" pitchFamily="17" charset="-128"/>
                <a:ea typeface="ＭＳ 明朝" panose="02020609040205080304" pitchFamily="17" charset="-128"/>
              </a:rPr>
              <a:t>5</a:t>
            </a:r>
            <a:r>
              <a:rPr lang="ja-JP" altLang="en-US" sz="800" dirty="0">
                <a:solidFill>
                  <a:schemeClr val="tx1"/>
                </a:solidFill>
                <a:latin typeface="ＭＳ 明朝" panose="02020609040205080304" pitchFamily="17" charset="-128"/>
                <a:ea typeface="ＭＳ 明朝" panose="02020609040205080304" pitchFamily="17" charset="-128"/>
              </a:rPr>
              <a:t>年</a:t>
            </a:r>
            <a:r>
              <a:rPr lang="en-US" altLang="ja-JP" sz="800" dirty="0">
                <a:solidFill>
                  <a:schemeClr val="tx1"/>
                </a:solidFill>
                <a:latin typeface="ＭＳ 明朝" panose="02020609040205080304" pitchFamily="17" charset="-128"/>
                <a:ea typeface="ＭＳ 明朝" panose="02020609040205080304" pitchFamily="17" charset="-128"/>
              </a:rPr>
              <a:t>3</a:t>
            </a:r>
            <a:r>
              <a:rPr lang="ja-JP" altLang="en-US" sz="800" dirty="0">
                <a:solidFill>
                  <a:schemeClr val="tx1"/>
                </a:solidFill>
                <a:latin typeface="ＭＳ 明朝" panose="02020609040205080304" pitchFamily="17" charset="-128"/>
                <a:ea typeface="ＭＳ 明朝" panose="02020609040205080304" pitchFamily="17" charset="-128"/>
              </a:rPr>
              <a:t>月</a:t>
            </a:r>
            <a:r>
              <a:rPr lang="en-US" altLang="ja-JP" sz="800" dirty="0">
                <a:solidFill>
                  <a:schemeClr val="tx1"/>
                </a:solidFill>
                <a:latin typeface="ＭＳ 明朝" panose="02020609040205080304" pitchFamily="17" charset="-128"/>
                <a:ea typeface="ＭＳ 明朝" panose="02020609040205080304" pitchFamily="17" charset="-128"/>
              </a:rPr>
              <a:t>31</a:t>
            </a:r>
            <a:r>
              <a:rPr lang="ja-JP" altLang="en-US" sz="800" dirty="0">
                <a:solidFill>
                  <a:schemeClr val="tx1"/>
                </a:solidFill>
                <a:latin typeface="ＭＳ 明朝" panose="02020609040205080304" pitchFamily="17" charset="-128"/>
                <a:ea typeface="ＭＳ 明朝" panose="02020609040205080304" pitchFamily="17" charset="-128"/>
              </a:rPr>
              <a:t>日時点。</a:t>
            </a:r>
            <a:endParaRPr lang="en-US" altLang="ja-JP" sz="800" dirty="0">
              <a:solidFill>
                <a:schemeClr val="tx1"/>
              </a:solidFill>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リスク判定</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健診検査値が保健指導判定値を超えている組み合わせ</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喫煙については質問回答による</a:t>
            </a:r>
            <a:r>
              <a:rPr lang="en-US" altLang="ja-JP" sz="800" dirty="0">
                <a:latin typeface="ＭＳ 明朝" panose="02020609040205080304" pitchFamily="17" charset="-128"/>
                <a:ea typeface="ＭＳ 明朝" panose="02020609040205080304" pitchFamily="17" charset="-128"/>
              </a:rPr>
              <a:t>)</a:t>
            </a:r>
            <a:r>
              <a:rPr lang="ja-JP" altLang="en-US" sz="800" dirty="0" err="1">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そのため、厚生労働省が定め　</a:t>
            </a:r>
            <a:endParaRPr lang="en-US" altLang="ja-JP" sz="800" dirty="0">
              <a:latin typeface="ＭＳ 明朝" panose="02020609040205080304" pitchFamily="17" charset="-128"/>
              <a:ea typeface="ＭＳ 明朝" panose="02020609040205080304" pitchFamily="17" charset="-128"/>
            </a:endParaRPr>
          </a:p>
          <a:p>
            <a:pPr fontAlgn="ctr"/>
            <a:r>
              <a:rPr lang="ja-JP" altLang="en-US" sz="800" dirty="0">
                <a:latin typeface="ＭＳ 明朝" panose="02020609040205080304" pitchFamily="17" charset="-128"/>
                <a:ea typeface="ＭＳ 明朝" panose="02020609040205080304" pitchFamily="17" charset="-128"/>
              </a:rPr>
              <a:t>　　　　　　　</a:t>
            </a:r>
            <a:r>
              <a:rPr lang="ja-JP" altLang="en-US" sz="800" dirty="0" err="1">
                <a:latin typeface="ＭＳ 明朝" panose="02020609040205080304" pitchFamily="17" charset="-128"/>
                <a:ea typeface="ＭＳ 明朝" panose="02020609040205080304" pitchFamily="17" charset="-128"/>
              </a:rPr>
              <a:t>る</a:t>
            </a:r>
            <a:r>
              <a:rPr lang="ja-JP" altLang="en-US" sz="800" dirty="0">
                <a:latin typeface="ＭＳ 明朝" panose="02020609040205080304" pitchFamily="17" charset="-128"/>
                <a:ea typeface="ＭＳ 明朝" panose="02020609040205080304" pitchFamily="17" charset="-128"/>
              </a:rPr>
              <a:t>保健指導対象者の選定にない組み合わせに該当する場合がある。また、医師の判断等により、リスク因子数が</a:t>
            </a:r>
            <a:r>
              <a:rPr lang="en-US" altLang="ja-JP" sz="800" dirty="0">
                <a:latin typeface="ＭＳ 明朝" panose="02020609040205080304" pitchFamily="17" charset="-128"/>
                <a:ea typeface="ＭＳ 明朝" panose="02020609040205080304" pitchFamily="17" charset="-128"/>
              </a:rPr>
              <a:t>0</a:t>
            </a:r>
            <a:r>
              <a:rPr lang="ja-JP" altLang="en-US" sz="800" dirty="0">
                <a:latin typeface="ＭＳ 明朝" panose="02020609040205080304" pitchFamily="17" charset="-128"/>
                <a:ea typeface="ＭＳ 明朝" panose="02020609040205080304" pitchFamily="17" charset="-128"/>
              </a:rPr>
              <a:t>であっ　</a:t>
            </a:r>
            <a:endParaRPr lang="en-US" altLang="ja-JP" sz="800" dirty="0">
              <a:latin typeface="ＭＳ 明朝" panose="02020609040205080304" pitchFamily="17" charset="-128"/>
              <a:ea typeface="ＭＳ 明朝" panose="02020609040205080304" pitchFamily="17" charset="-128"/>
            </a:endParaRPr>
          </a:p>
          <a:p>
            <a:pPr fontAlgn="ctr"/>
            <a:r>
              <a:rPr lang="ja-JP" altLang="en-US" sz="800" dirty="0">
                <a:latin typeface="ＭＳ 明朝" panose="02020609040205080304" pitchFamily="17" charset="-128"/>
                <a:ea typeface="ＭＳ 明朝" panose="02020609040205080304" pitchFamily="17" charset="-128"/>
              </a:rPr>
              <a:t>　　　　　　　</a:t>
            </a:r>
            <a:r>
              <a:rPr lang="ja-JP" altLang="en-US" sz="800" dirty="0" err="1">
                <a:latin typeface="ＭＳ 明朝" panose="02020609040205080304" pitchFamily="17" charset="-128"/>
                <a:ea typeface="ＭＳ 明朝" panose="02020609040205080304" pitchFamily="17" charset="-128"/>
              </a:rPr>
              <a:t>ても</a:t>
            </a:r>
            <a:r>
              <a:rPr lang="ja-JP" altLang="en-US" sz="800" dirty="0">
                <a:latin typeface="ＭＳ 明朝" panose="02020609040205080304" pitchFamily="17" charset="-128"/>
                <a:ea typeface="ＭＳ 明朝" panose="02020609040205080304" pitchFamily="17" charset="-128"/>
              </a:rPr>
              <a:t>特定保健指導対象者に分類される場合がある。</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リスク判定の詳細は以下のとおりとする。</a:t>
            </a:r>
          </a:p>
          <a:p>
            <a:r>
              <a:rPr lang="ja-JP" altLang="en-US" sz="800" dirty="0">
                <a:latin typeface="ＭＳ 明朝" panose="02020609040205080304" pitchFamily="17" charset="-128"/>
                <a:ea typeface="ＭＳ 明朝" panose="02020609040205080304" pitchFamily="17" charset="-128"/>
              </a:rPr>
              <a:t>　　①血糖</a:t>
            </a:r>
            <a:r>
              <a:rPr lang="en-US" altLang="ja-JP" sz="800" dirty="0">
                <a:latin typeface="ＭＳ 明朝" panose="02020609040205080304" pitchFamily="17" charset="-128"/>
                <a:ea typeface="ＭＳ 明朝" panose="02020609040205080304" pitchFamily="17" charset="-128"/>
              </a:rPr>
              <a:t>…</a:t>
            </a:r>
            <a:r>
              <a:rPr lang="zh-TW" altLang="en-US" sz="800" dirty="0">
                <a:latin typeface="ＭＳ 明朝" panose="02020609040205080304" pitchFamily="17" charset="-128"/>
                <a:ea typeface="ＭＳ 明朝" panose="02020609040205080304" pitchFamily="17" charset="-128"/>
              </a:rPr>
              <a:t>特定健康診査</a:t>
            </a:r>
            <a:r>
              <a:rPr lang="ja-JP" altLang="en-US" sz="800" dirty="0">
                <a:latin typeface="ＭＳ 明朝" panose="02020609040205080304" pitchFamily="17" charset="-128"/>
                <a:ea typeface="ＭＳ 明朝" panose="02020609040205080304" pitchFamily="17" charset="-128"/>
              </a:rPr>
              <a:t>の検査値において、空腹時血糖</a:t>
            </a:r>
            <a:r>
              <a:rPr lang="en-US" altLang="ja-JP" sz="800" dirty="0">
                <a:latin typeface="ＭＳ 明朝" panose="02020609040205080304" pitchFamily="17" charset="-128"/>
                <a:ea typeface="ＭＳ 明朝" panose="02020609040205080304" pitchFamily="17" charset="-128"/>
              </a:rPr>
              <a:t>100mg/dl</a:t>
            </a:r>
            <a:r>
              <a:rPr lang="ja-JP" altLang="en-US" sz="800" dirty="0">
                <a:latin typeface="ＭＳ 明朝" panose="02020609040205080304" pitchFamily="17" charset="-128"/>
                <a:ea typeface="ＭＳ 明朝" panose="02020609040205080304" pitchFamily="17" charset="-128"/>
              </a:rPr>
              <a:t>以上 または </a:t>
            </a:r>
            <a:r>
              <a:rPr lang="en-US" altLang="ja-JP" sz="800" dirty="0">
                <a:latin typeface="ＭＳ 明朝" panose="02020609040205080304" pitchFamily="17" charset="-128"/>
                <a:ea typeface="ＭＳ 明朝" panose="02020609040205080304" pitchFamily="17" charset="-128"/>
              </a:rPr>
              <a:t>HbA1c5.6%</a:t>
            </a:r>
            <a:r>
              <a:rPr lang="ja-JP" altLang="en-US" sz="800" dirty="0">
                <a:latin typeface="ＭＳ 明朝" panose="02020609040205080304" pitchFamily="17" charset="-128"/>
                <a:ea typeface="ＭＳ 明朝" panose="02020609040205080304" pitchFamily="17" charset="-128"/>
              </a:rPr>
              <a:t>以上</a:t>
            </a:r>
            <a:r>
              <a:rPr lang="en-US" altLang="ja-JP" sz="800" dirty="0">
                <a:latin typeface="ＭＳ 明朝" panose="02020609040205080304" pitchFamily="17" charset="-128"/>
                <a:ea typeface="ＭＳ 明朝" panose="02020609040205080304" pitchFamily="17" charset="-128"/>
              </a:rPr>
              <a:t>(NGSP)</a:t>
            </a:r>
          </a:p>
          <a:p>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空腹時血糖と</a:t>
            </a:r>
            <a:r>
              <a:rPr lang="en-US" altLang="ja-JP" sz="800" dirty="0">
                <a:latin typeface="ＭＳ 明朝" panose="02020609040205080304" pitchFamily="17" charset="-128"/>
                <a:ea typeface="ＭＳ 明朝" panose="02020609040205080304" pitchFamily="17" charset="-128"/>
              </a:rPr>
              <a:t>HbA1c</a:t>
            </a:r>
            <a:r>
              <a:rPr lang="ja-JP" altLang="en-US" sz="800" dirty="0">
                <a:latin typeface="ＭＳ 明朝" panose="02020609040205080304" pitchFamily="17" charset="-128"/>
                <a:ea typeface="ＭＳ 明朝" panose="02020609040205080304" pitchFamily="17" charset="-128"/>
              </a:rPr>
              <a:t>の両方を測定している場合は、空腹時血糖を優先し判定に用いる</a:t>
            </a:r>
            <a:r>
              <a:rPr lang="en-US" altLang="ja-JP" sz="800" dirty="0">
                <a:latin typeface="ＭＳ 明朝" panose="02020609040205080304" pitchFamily="17" charset="-128"/>
                <a:ea typeface="ＭＳ 明朝" panose="02020609040205080304" pitchFamily="17" charset="-128"/>
              </a:rPr>
              <a:t>)</a:t>
            </a:r>
          </a:p>
          <a:p>
            <a:r>
              <a:rPr lang="ja-JP" altLang="en-US" sz="800" dirty="0">
                <a:latin typeface="ＭＳ 明朝" panose="02020609040205080304" pitchFamily="17" charset="-128"/>
                <a:ea typeface="ＭＳ 明朝" panose="02020609040205080304" pitchFamily="17" charset="-128"/>
              </a:rPr>
              <a:t>　　②血圧</a:t>
            </a:r>
            <a:r>
              <a:rPr lang="en-US" altLang="ja-JP" sz="800" dirty="0">
                <a:latin typeface="ＭＳ 明朝" panose="02020609040205080304" pitchFamily="17" charset="-128"/>
                <a:ea typeface="ＭＳ 明朝" panose="02020609040205080304" pitchFamily="17" charset="-128"/>
              </a:rPr>
              <a:t>…</a:t>
            </a:r>
            <a:r>
              <a:rPr lang="zh-TW" altLang="en-US" sz="800" dirty="0">
                <a:latin typeface="ＭＳ 明朝" panose="02020609040205080304" pitchFamily="17" charset="-128"/>
                <a:ea typeface="ＭＳ 明朝" panose="02020609040205080304" pitchFamily="17" charset="-128"/>
              </a:rPr>
              <a:t>特定健康診査</a:t>
            </a:r>
            <a:r>
              <a:rPr lang="ja-JP" altLang="en-US" sz="800" dirty="0">
                <a:latin typeface="ＭＳ 明朝" panose="02020609040205080304" pitchFamily="17" charset="-128"/>
                <a:ea typeface="ＭＳ 明朝" panose="02020609040205080304" pitchFamily="17" charset="-128"/>
              </a:rPr>
              <a:t>の検査値において、収縮期血圧が</a:t>
            </a:r>
            <a:r>
              <a:rPr lang="en-US" altLang="ja-JP" sz="800" dirty="0">
                <a:latin typeface="ＭＳ 明朝" panose="02020609040205080304" pitchFamily="17" charset="-128"/>
                <a:ea typeface="ＭＳ 明朝" panose="02020609040205080304" pitchFamily="17" charset="-128"/>
              </a:rPr>
              <a:t>130mmHg</a:t>
            </a:r>
            <a:r>
              <a:rPr lang="ja-JP" altLang="en-US" sz="800" dirty="0">
                <a:latin typeface="ＭＳ 明朝" panose="02020609040205080304" pitchFamily="17" charset="-128"/>
                <a:ea typeface="ＭＳ 明朝" panose="02020609040205080304" pitchFamily="17" charset="-128"/>
              </a:rPr>
              <a:t>以上 または 拡張期血圧</a:t>
            </a:r>
            <a:r>
              <a:rPr lang="en-US" altLang="ja-JP" sz="800" dirty="0">
                <a:latin typeface="ＭＳ 明朝" panose="02020609040205080304" pitchFamily="17" charset="-128"/>
                <a:ea typeface="ＭＳ 明朝" panose="02020609040205080304" pitchFamily="17" charset="-128"/>
              </a:rPr>
              <a:t>85mmHg</a:t>
            </a:r>
            <a:r>
              <a:rPr lang="ja-JP" altLang="en-US" sz="800" dirty="0">
                <a:latin typeface="ＭＳ 明朝" panose="02020609040205080304" pitchFamily="17" charset="-128"/>
                <a:ea typeface="ＭＳ 明朝" panose="02020609040205080304" pitchFamily="17" charset="-128"/>
              </a:rPr>
              <a:t>以上</a:t>
            </a:r>
            <a:endParaRPr lang="en-US" altLang="ja-JP" sz="800" dirty="0">
              <a:latin typeface="ＭＳ 明朝" panose="02020609040205080304" pitchFamily="17" charset="-128"/>
              <a:ea typeface="ＭＳ 明朝" panose="02020609040205080304" pitchFamily="17" charset="-128"/>
            </a:endParaRPr>
          </a:p>
          <a:p>
            <a:pPr marL="595313" indent="-595313"/>
            <a:r>
              <a:rPr lang="ja-JP" altLang="en-US" sz="800" dirty="0">
                <a:latin typeface="ＭＳ 明朝" panose="02020609040205080304" pitchFamily="17" charset="-128"/>
                <a:ea typeface="ＭＳ 明朝" panose="02020609040205080304" pitchFamily="17" charset="-128"/>
              </a:rPr>
              <a:t>　　③脂質</a:t>
            </a:r>
            <a:r>
              <a:rPr lang="en-US" altLang="ja-JP" sz="800" dirty="0">
                <a:latin typeface="ＭＳ 明朝" panose="02020609040205080304" pitchFamily="17" charset="-128"/>
                <a:ea typeface="ＭＳ 明朝" panose="02020609040205080304" pitchFamily="17" charset="-128"/>
              </a:rPr>
              <a:t>…</a:t>
            </a:r>
            <a:r>
              <a:rPr lang="zh-TW" altLang="en-US" sz="800" dirty="0">
                <a:latin typeface="ＭＳ 明朝" panose="02020609040205080304" pitchFamily="17" charset="-128"/>
                <a:ea typeface="ＭＳ 明朝" panose="02020609040205080304" pitchFamily="17" charset="-128"/>
              </a:rPr>
              <a:t>特定健康診査</a:t>
            </a:r>
            <a:r>
              <a:rPr lang="ja-JP" altLang="en-US" sz="800" dirty="0">
                <a:latin typeface="ＭＳ 明朝" panose="02020609040205080304" pitchFamily="17" charset="-128"/>
                <a:ea typeface="ＭＳ 明朝" panose="02020609040205080304" pitchFamily="17" charset="-128"/>
              </a:rPr>
              <a:t>の検査値において、</a:t>
            </a:r>
            <a:r>
              <a:rPr lang="ja-JP" altLang="en-US" sz="800" dirty="0">
                <a:solidFill>
                  <a:schemeClr val="tx1"/>
                </a:solidFill>
                <a:latin typeface="ＭＳ 明朝" panose="02020609040205080304" pitchFamily="17" charset="-128"/>
                <a:ea typeface="ＭＳ 明朝" panose="02020609040205080304" pitchFamily="17" charset="-128"/>
              </a:rPr>
              <a:t>中性脂肪</a:t>
            </a:r>
            <a:r>
              <a:rPr lang="en-US" altLang="ja-JP" sz="800" dirty="0">
                <a:solidFill>
                  <a:schemeClr val="tx1"/>
                </a:solidFill>
                <a:latin typeface="ＭＳ 明朝" panose="02020609040205080304" pitchFamily="17" charset="-128"/>
                <a:ea typeface="ＭＳ 明朝" panose="02020609040205080304" pitchFamily="17" charset="-128"/>
              </a:rPr>
              <a:t>150mg/dl</a:t>
            </a:r>
            <a:r>
              <a:rPr lang="ja-JP" altLang="en-US" sz="800" dirty="0">
                <a:solidFill>
                  <a:schemeClr val="tx1"/>
                </a:solidFill>
                <a:latin typeface="ＭＳ 明朝" panose="02020609040205080304" pitchFamily="17" charset="-128"/>
                <a:ea typeface="ＭＳ 明朝" panose="02020609040205080304" pitchFamily="17" charset="-128"/>
              </a:rPr>
              <a:t>以上 または </a:t>
            </a:r>
            <a:r>
              <a:rPr lang="en-US" altLang="ja-JP" sz="800" dirty="0">
                <a:solidFill>
                  <a:schemeClr val="tx1"/>
                </a:solidFill>
                <a:latin typeface="ＭＳ 明朝" panose="02020609040205080304" pitchFamily="17" charset="-128"/>
                <a:ea typeface="ＭＳ 明朝" panose="02020609040205080304" pitchFamily="17" charset="-128"/>
              </a:rPr>
              <a:t>HDL</a:t>
            </a:r>
            <a:r>
              <a:rPr lang="ja-JP" altLang="en-US" sz="800" dirty="0">
                <a:solidFill>
                  <a:schemeClr val="tx1"/>
                </a:solidFill>
                <a:latin typeface="ＭＳ 明朝" panose="02020609040205080304" pitchFamily="17" charset="-128"/>
                <a:ea typeface="ＭＳ 明朝" panose="02020609040205080304" pitchFamily="17" charset="-128"/>
              </a:rPr>
              <a:t>コレステロール</a:t>
            </a:r>
            <a:r>
              <a:rPr lang="en-US" altLang="ja-JP" sz="800" dirty="0">
                <a:solidFill>
                  <a:schemeClr val="tx1"/>
                </a:solidFill>
                <a:latin typeface="ＭＳ 明朝" panose="02020609040205080304" pitchFamily="17" charset="-128"/>
                <a:ea typeface="ＭＳ 明朝" panose="02020609040205080304" pitchFamily="17" charset="-128"/>
              </a:rPr>
              <a:t>40mg/dl</a:t>
            </a:r>
            <a:r>
              <a:rPr lang="ja-JP" altLang="en-US" sz="800" dirty="0">
                <a:solidFill>
                  <a:schemeClr val="tx1"/>
                </a:solidFill>
                <a:latin typeface="ＭＳ 明朝" panose="02020609040205080304" pitchFamily="17" charset="-128"/>
                <a:ea typeface="ＭＳ 明朝" panose="02020609040205080304" pitchFamily="17" charset="-128"/>
              </a:rPr>
              <a:t>未満</a:t>
            </a:r>
          </a:p>
          <a:p>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④</a:t>
            </a:r>
            <a:r>
              <a:rPr lang="ja-JP" altLang="en-US" sz="800" dirty="0">
                <a:latin typeface="ＭＳ 明朝" panose="02020609040205080304" pitchFamily="17" charset="-128"/>
                <a:ea typeface="ＭＳ 明朝" panose="02020609040205080304" pitchFamily="17" charset="-128"/>
              </a:rPr>
              <a:t>喫煙</a:t>
            </a:r>
            <a:r>
              <a:rPr lang="en-US" altLang="ja-JP" sz="800" dirty="0">
                <a:latin typeface="ＭＳ 明朝" panose="02020609040205080304" pitchFamily="17" charset="-128"/>
                <a:ea typeface="ＭＳ 明朝" panose="02020609040205080304" pitchFamily="17" charset="-128"/>
              </a:rPr>
              <a:t>…</a:t>
            </a:r>
            <a:r>
              <a:rPr lang="zh-TW" altLang="en-US" sz="800" dirty="0">
                <a:latin typeface="ＭＳ 明朝" panose="02020609040205080304" pitchFamily="17" charset="-128"/>
                <a:ea typeface="ＭＳ 明朝" panose="02020609040205080304" pitchFamily="17" charset="-128"/>
              </a:rPr>
              <a:t>特定健康診査</a:t>
            </a:r>
            <a:r>
              <a:rPr lang="ja-JP" altLang="en-US" sz="800" dirty="0">
                <a:latin typeface="ＭＳ 明朝" panose="02020609040205080304" pitchFamily="17" charset="-128"/>
                <a:ea typeface="ＭＳ 明朝" panose="02020609040205080304" pitchFamily="17" charset="-128"/>
              </a:rPr>
              <a:t>の生活習慣に関する質問票においてたばこを習慣的に吸っていると回答　　</a:t>
            </a:r>
            <a:endParaRPr lang="en-US" altLang="ja-JP" sz="800" dirty="0">
              <a:latin typeface="ＭＳ 明朝" panose="02020609040205080304" pitchFamily="17" charset="-128"/>
              <a:ea typeface="ＭＳ 明朝" panose="02020609040205080304" pitchFamily="17" charset="-128"/>
            </a:endParaRPr>
          </a:p>
        </p:txBody>
      </p:sp>
      <p:sp>
        <p:nvSpPr>
          <p:cNvPr id="22" name="タイトル_小_1_3_1"/>
          <p:cNvSpPr txBox="1">
            <a:spLocks noChangeAspect="1"/>
          </p:cNvSpPr>
          <p:nvPr/>
        </p:nvSpPr>
        <p:spPr>
          <a:xfrm>
            <a:off x="165100" y="1058902"/>
            <a:ext cx="4298022" cy="29904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lvl="0">
              <a:lnSpc>
                <a:spcPct val="150000"/>
              </a:lnSpc>
              <a:defRPr/>
            </a:pPr>
            <a:r>
              <a:rPr lang="ja-JP" altLang="en-US" sz="1200" spc="55" dirty="0">
                <a:latin typeface="ＭＳ 明朝" panose="02020609040205080304" pitchFamily="17" charset="-128"/>
                <a:ea typeface="ＭＳ 明朝" panose="02020609040205080304" pitchFamily="17" charset="-128"/>
                <a:cs typeface="MS UI Gothic"/>
              </a:rPr>
              <a:t>特定保健指導対象者</a:t>
            </a:r>
            <a:r>
              <a:rPr kumimoji="0" lang="ja-JP" altLang="en-US" sz="1200" kern="0" dirty="0">
                <a:solidFill>
                  <a:schemeClr val="tx1"/>
                </a:solidFill>
                <a:latin typeface="ＭＳ 明朝" panose="02020609040205080304" pitchFamily="17" charset="-128"/>
                <a:ea typeface="ＭＳ 明朝" panose="02020609040205080304" pitchFamily="17" charset="-128"/>
              </a:rPr>
              <a:t>のリスク因子別該当状況</a:t>
            </a:r>
            <a:endParaRPr kumimoji="0" lang="en-US" altLang="ja-JP" sz="1200" kern="0" dirty="0">
              <a:solidFill>
                <a:schemeClr val="tx1"/>
              </a:solidFill>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0CB1F411-C3D1-4442-BFE2-3C96D6FAFA48}"/>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pPr/>
              <a:t>77</a:t>
            </a:fld>
            <a:endParaRPr lang="ja-JP" altLang="en-US" sz="1000" dirty="0"/>
          </a:p>
        </p:txBody>
      </p:sp>
      <p:pic>
        <p:nvPicPr>
          <p:cNvPr id="3" name="table187">
            <a:extLst>
              <a:ext uri="{FF2B5EF4-FFF2-40B4-BE49-F238E27FC236}">
                <a16:creationId xmlns:a16="http://schemas.microsoft.com/office/drawing/2014/main" id="{06098EE5-BBED-4FD5-8AEB-0B067FB4CCCA}"/>
              </a:ext>
            </a:extLst>
          </p:cNvPr>
          <p:cNvPicPr>
            <a:picLocks noChangeAspect="1"/>
          </p:cNvPicPr>
          <p:nvPr/>
        </p:nvPicPr>
        <p:blipFill>
          <a:blip r:embed="rId2"/>
          <a:stretch>
            <a:fillRect/>
          </a:stretch>
        </p:blipFill>
        <p:spPr>
          <a:xfrm>
            <a:off x="165100" y="1355090"/>
            <a:ext cx="6134100" cy="4780084"/>
          </a:xfrm>
          <a:prstGeom prst="rect">
            <a:avLst/>
          </a:prstGeom>
        </p:spPr>
      </p:pic>
    </p:spTree>
    <p:extLst>
      <p:ext uri="{BB962C8B-B14F-4D97-AF65-F5344CB8AC3E}">
        <p14:creationId xmlns:p14="http://schemas.microsoft.com/office/powerpoint/2010/main" val="38809959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_小_1_3_1"/>
          <p:cNvSpPr txBox="1">
            <a:spLocks noChangeAspect="1"/>
          </p:cNvSpPr>
          <p:nvPr/>
        </p:nvSpPr>
        <p:spPr>
          <a:xfrm>
            <a:off x="165100" y="4451757"/>
            <a:ext cx="5783475" cy="25362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lvl="0" defTabSz="914400">
              <a:defRPr/>
            </a:pPr>
            <a:r>
              <a:rPr kumimoji="0" lang="ja-JP" altLang="en-US" sz="1200" kern="0" dirty="0">
                <a:solidFill>
                  <a:schemeClr val="tx1"/>
                </a:solidFill>
                <a:latin typeface="ＭＳ 明朝" panose="02020609040205080304" pitchFamily="17" charset="-128"/>
                <a:ea typeface="ＭＳ 明朝" panose="02020609040205080304" pitchFamily="17" charset="-128"/>
              </a:rPr>
              <a:t>動機付け支援対象者のリスク因子別該当状況</a:t>
            </a:r>
            <a:endParaRPr kumimoji="0" lang="en-US" altLang="ja-JP" sz="1200" kern="0" dirty="0">
              <a:solidFill>
                <a:schemeClr val="tx1"/>
              </a:solidFill>
              <a:latin typeface="ＭＳ 明朝" panose="02020609040205080304" pitchFamily="17" charset="-128"/>
              <a:ea typeface="ＭＳ 明朝" panose="02020609040205080304" pitchFamily="17" charset="-128"/>
            </a:endParaRPr>
          </a:p>
        </p:txBody>
      </p:sp>
      <p:sp>
        <p:nvSpPr>
          <p:cNvPr id="11" name="タイトル_小_1_3_1"/>
          <p:cNvSpPr txBox="1">
            <a:spLocks noChangeAspect="1"/>
          </p:cNvSpPr>
          <p:nvPr/>
        </p:nvSpPr>
        <p:spPr>
          <a:xfrm>
            <a:off x="165100" y="190500"/>
            <a:ext cx="5783475" cy="2483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lvl="0" defTabSz="914400">
              <a:lnSpc>
                <a:spcPct val="150000"/>
              </a:lnSpc>
              <a:defRPr/>
            </a:pPr>
            <a:r>
              <a:rPr kumimoji="0" lang="ja-JP" altLang="en-US" sz="1200" kern="0" dirty="0">
                <a:solidFill>
                  <a:schemeClr val="tx1"/>
                </a:solidFill>
                <a:latin typeface="ＭＳ 明朝" panose="02020609040205080304" pitchFamily="17" charset="-128"/>
                <a:ea typeface="ＭＳ 明朝" panose="02020609040205080304" pitchFamily="17" charset="-128"/>
              </a:rPr>
              <a:t>積極的支援対象者のリスク因子別該当状況</a:t>
            </a:r>
            <a:endParaRPr kumimoji="0" lang="en-US" altLang="ja-JP" sz="1200" kern="0" dirty="0">
              <a:solidFill>
                <a:schemeClr val="tx1"/>
              </a:solidFill>
              <a:latin typeface="ＭＳ 明朝" panose="02020609040205080304" pitchFamily="17" charset="-128"/>
              <a:ea typeface="ＭＳ 明朝" panose="02020609040205080304" pitchFamily="17" charset="-128"/>
            </a:endParaRPr>
          </a:p>
        </p:txBody>
      </p:sp>
      <p:sp>
        <p:nvSpPr>
          <p:cNvPr id="9" name="タイトル_小_1_3_1"/>
          <p:cNvSpPr txBox="1">
            <a:spLocks noChangeAspect="1"/>
          </p:cNvSpPr>
          <p:nvPr/>
        </p:nvSpPr>
        <p:spPr>
          <a:xfrm>
            <a:off x="170434" y="8184374"/>
            <a:ext cx="5376145"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0" tIns="0" rIns="90000" bIns="0" rtlCol="0" anchor="t">
            <a:spAutoFit/>
          </a:bodyPr>
          <a:lstStyle/>
          <a:p>
            <a:pPr marR="4343"/>
            <a:r>
              <a:rPr lang="ja-JP" altLang="en-US" sz="800" dirty="0">
                <a:solidFill>
                  <a:srgbClr val="000000"/>
                </a:solidFill>
                <a:latin typeface="ＭＳ 明朝" panose="02020609040205080304" pitchFamily="17" charset="-128"/>
                <a:ea typeface="ＭＳ 明朝" panose="02020609040205080304" pitchFamily="17" charset="-128"/>
              </a:rPr>
              <a:t>データ化範囲</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分析対象</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健康診査データは令和</a:t>
            </a:r>
            <a:r>
              <a:rPr lang="en-US" altLang="ja-JP" sz="800" dirty="0">
                <a:latin typeface="ＭＳ 明朝" panose="02020609040205080304" pitchFamily="17" charset="-128"/>
                <a:ea typeface="ＭＳ 明朝" panose="02020609040205080304" pitchFamily="17" charset="-128"/>
              </a:rPr>
              <a:t>4</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4</a:t>
            </a:r>
            <a:r>
              <a:rPr lang="ja-JP" altLang="en-US" sz="800" dirty="0">
                <a:latin typeface="ＭＳ 明朝" panose="02020609040205080304" pitchFamily="17" charset="-128"/>
                <a:ea typeface="ＭＳ 明朝" panose="02020609040205080304" pitchFamily="17" charset="-128"/>
              </a:rPr>
              <a:t>月～令和</a:t>
            </a:r>
            <a:r>
              <a:rPr lang="en-US" altLang="ja-JP" sz="800" dirty="0">
                <a:latin typeface="ＭＳ 明朝" panose="02020609040205080304" pitchFamily="17" charset="-128"/>
                <a:ea typeface="ＭＳ 明朝" panose="02020609040205080304" pitchFamily="17" charset="-128"/>
              </a:rPr>
              <a:t>5</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月健診分</a:t>
            </a:r>
            <a:r>
              <a:rPr lang="en-US" altLang="ja-JP" sz="800" dirty="0">
                <a:latin typeface="ＭＳ 明朝" panose="02020609040205080304" pitchFamily="17" charset="-128"/>
                <a:ea typeface="ＭＳ 明朝" panose="02020609040205080304" pitchFamily="17" charset="-128"/>
              </a:rPr>
              <a:t>(12</a:t>
            </a:r>
            <a:r>
              <a:rPr lang="ja-JP" altLang="en-US" sz="800" dirty="0">
                <a:latin typeface="ＭＳ 明朝" panose="02020609040205080304" pitchFamily="17" charset="-128"/>
                <a:ea typeface="ＭＳ 明朝" panose="02020609040205080304" pitchFamily="17" charset="-128"/>
              </a:rPr>
              <a:t>カ月分</a:t>
            </a:r>
            <a:r>
              <a:rPr lang="en-US" altLang="ja-JP" sz="800" dirty="0">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ja-JP" altLang="en-US" sz="800" dirty="0">
                <a:solidFill>
                  <a:schemeClr val="tx1"/>
                </a:solidFill>
                <a:latin typeface="ＭＳ 明朝" panose="02020609040205080304" pitchFamily="17" charset="-128"/>
                <a:ea typeface="ＭＳ 明朝" panose="02020609040205080304" pitchFamily="17" charset="-128"/>
              </a:rPr>
              <a:t>資格確認日</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令和</a:t>
            </a:r>
            <a:r>
              <a:rPr lang="en-US" altLang="ja-JP" sz="800" dirty="0">
                <a:solidFill>
                  <a:schemeClr val="tx1"/>
                </a:solidFill>
                <a:latin typeface="ＭＳ 明朝" panose="02020609040205080304" pitchFamily="17" charset="-128"/>
                <a:ea typeface="ＭＳ 明朝" panose="02020609040205080304" pitchFamily="17" charset="-128"/>
              </a:rPr>
              <a:t>5</a:t>
            </a:r>
            <a:r>
              <a:rPr lang="ja-JP" altLang="en-US" sz="800" dirty="0">
                <a:solidFill>
                  <a:schemeClr val="tx1"/>
                </a:solidFill>
                <a:latin typeface="ＭＳ 明朝" panose="02020609040205080304" pitchFamily="17" charset="-128"/>
                <a:ea typeface="ＭＳ 明朝" panose="02020609040205080304" pitchFamily="17" charset="-128"/>
              </a:rPr>
              <a:t>年</a:t>
            </a:r>
            <a:r>
              <a:rPr lang="en-US" altLang="ja-JP" sz="800" dirty="0">
                <a:solidFill>
                  <a:schemeClr val="tx1"/>
                </a:solidFill>
                <a:latin typeface="ＭＳ 明朝" panose="02020609040205080304" pitchFamily="17" charset="-128"/>
                <a:ea typeface="ＭＳ 明朝" panose="02020609040205080304" pitchFamily="17" charset="-128"/>
              </a:rPr>
              <a:t>3</a:t>
            </a:r>
            <a:r>
              <a:rPr lang="ja-JP" altLang="en-US" sz="800" dirty="0">
                <a:solidFill>
                  <a:schemeClr val="tx1"/>
                </a:solidFill>
                <a:latin typeface="ＭＳ 明朝" panose="02020609040205080304" pitchFamily="17" charset="-128"/>
                <a:ea typeface="ＭＳ 明朝" panose="02020609040205080304" pitchFamily="17" charset="-128"/>
              </a:rPr>
              <a:t>月</a:t>
            </a:r>
            <a:r>
              <a:rPr lang="en-US" altLang="ja-JP" sz="800" dirty="0">
                <a:solidFill>
                  <a:schemeClr val="tx1"/>
                </a:solidFill>
                <a:latin typeface="ＭＳ 明朝" panose="02020609040205080304" pitchFamily="17" charset="-128"/>
                <a:ea typeface="ＭＳ 明朝" panose="02020609040205080304" pitchFamily="17" charset="-128"/>
              </a:rPr>
              <a:t>31</a:t>
            </a:r>
            <a:r>
              <a:rPr lang="ja-JP" altLang="en-US" sz="800" dirty="0">
                <a:solidFill>
                  <a:schemeClr val="tx1"/>
                </a:solidFill>
                <a:latin typeface="ＭＳ 明朝" panose="02020609040205080304" pitchFamily="17" charset="-128"/>
                <a:ea typeface="ＭＳ 明朝" panose="02020609040205080304" pitchFamily="17" charset="-128"/>
              </a:rPr>
              <a:t>日時点。</a:t>
            </a:r>
            <a:endParaRPr lang="en-US" altLang="ja-JP" sz="800" dirty="0">
              <a:solidFill>
                <a:schemeClr val="tx1"/>
              </a:solidFill>
              <a:latin typeface="ＭＳ 明朝" panose="02020609040205080304" pitchFamily="17" charset="-128"/>
              <a:ea typeface="ＭＳ 明朝" panose="02020609040205080304" pitchFamily="17" charset="-128"/>
            </a:endParaRPr>
          </a:p>
          <a:p>
            <a:pPr fontAlgn="ctr"/>
            <a:endParaRPr lang="en-US" altLang="zh-TW" sz="800" b="1" dirty="0">
              <a:solidFill>
                <a:srgbClr val="000000"/>
              </a:solidFill>
              <a:latin typeface="ＭＳ 明朝" panose="02020609040205080304" pitchFamily="17" charset="-128"/>
              <a:ea typeface="ＭＳ 明朝" panose="02020609040205080304" pitchFamily="17" charset="-128"/>
            </a:endParaRPr>
          </a:p>
        </p:txBody>
      </p:sp>
      <p:sp>
        <p:nvSpPr>
          <p:cNvPr id="8" name="タイトル_小_1_3_1"/>
          <p:cNvSpPr txBox="1">
            <a:spLocks noChangeAspect="1"/>
          </p:cNvSpPr>
          <p:nvPr/>
        </p:nvSpPr>
        <p:spPr>
          <a:xfrm>
            <a:off x="170434" y="3941832"/>
            <a:ext cx="5376145"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0" tIns="0" rIns="90000" bIns="0" rtlCol="0" anchor="t">
            <a:spAutoFit/>
          </a:bodyPr>
          <a:lstStyle/>
          <a:p>
            <a:pPr marR="4343"/>
            <a:r>
              <a:rPr lang="ja-JP" altLang="en-US" sz="800" dirty="0">
                <a:solidFill>
                  <a:srgbClr val="000000"/>
                </a:solidFill>
                <a:latin typeface="ＭＳ 明朝" panose="02020609040205080304" pitchFamily="17" charset="-128"/>
                <a:ea typeface="ＭＳ 明朝" panose="02020609040205080304" pitchFamily="17" charset="-128"/>
              </a:rPr>
              <a:t>データ化範囲</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分析対象</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健康診査データは令和</a:t>
            </a:r>
            <a:r>
              <a:rPr lang="en-US" altLang="ja-JP" sz="800" dirty="0">
                <a:latin typeface="ＭＳ 明朝" panose="02020609040205080304" pitchFamily="17" charset="-128"/>
                <a:ea typeface="ＭＳ 明朝" panose="02020609040205080304" pitchFamily="17" charset="-128"/>
              </a:rPr>
              <a:t>4</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4</a:t>
            </a:r>
            <a:r>
              <a:rPr lang="ja-JP" altLang="en-US" sz="800" dirty="0">
                <a:latin typeface="ＭＳ 明朝" panose="02020609040205080304" pitchFamily="17" charset="-128"/>
                <a:ea typeface="ＭＳ 明朝" panose="02020609040205080304" pitchFamily="17" charset="-128"/>
              </a:rPr>
              <a:t>月～令和</a:t>
            </a:r>
            <a:r>
              <a:rPr lang="en-US" altLang="ja-JP" sz="800" dirty="0">
                <a:latin typeface="ＭＳ 明朝" panose="02020609040205080304" pitchFamily="17" charset="-128"/>
                <a:ea typeface="ＭＳ 明朝" panose="02020609040205080304" pitchFamily="17" charset="-128"/>
              </a:rPr>
              <a:t>5</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月健診分</a:t>
            </a:r>
            <a:r>
              <a:rPr lang="en-US" altLang="ja-JP" sz="800" dirty="0">
                <a:latin typeface="ＭＳ 明朝" panose="02020609040205080304" pitchFamily="17" charset="-128"/>
                <a:ea typeface="ＭＳ 明朝" panose="02020609040205080304" pitchFamily="17" charset="-128"/>
              </a:rPr>
              <a:t>(12</a:t>
            </a:r>
            <a:r>
              <a:rPr lang="ja-JP" altLang="en-US" sz="800" dirty="0">
                <a:latin typeface="ＭＳ 明朝" panose="02020609040205080304" pitchFamily="17" charset="-128"/>
                <a:ea typeface="ＭＳ 明朝" panose="02020609040205080304" pitchFamily="17" charset="-128"/>
              </a:rPr>
              <a:t>カ月分</a:t>
            </a:r>
            <a:r>
              <a:rPr lang="en-US" altLang="ja-JP" sz="800" dirty="0">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ja-JP" altLang="en-US" sz="800" dirty="0">
                <a:solidFill>
                  <a:schemeClr val="tx1"/>
                </a:solidFill>
                <a:latin typeface="ＭＳ 明朝" panose="02020609040205080304" pitchFamily="17" charset="-128"/>
                <a:ea typeface="ＭＳ 明朝" panose="02020609040205080304" pitchFamily="17" charset="-128"/>
              </a:rPr>
              <a:t>資格確認日</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令和</a:t>
            </a:r>
            <a:r>
              <a:rPr lang="en-US" altLang="ja-JP" sz="800" dirty="0">
                <a:solidFill>
                  <a:schemeClr val="tx1"/>
                </a:solidFill>
                <a:latin typeface="ＭＳ 明朝" panose="02020609040205080304" pitchFamily="17" charset="-128"/>
                <a:ea typeface="ＭＳ 明朝" panose="02020609040205080304" pitchFamily="17" charset="-128"/>
              </a:rPr>
              <a:t>5</a:t>
            </a:r>
            <a:r>
              <a:rPr lang="ja-JP" altLang="en-US" sz="800" dirty="0">
                <a:solidFill>
                  <a:schemeClr val="tx1"/>
                </a:solidFill>
                <a:latin typeface="ＭＳ 明朝" panose="02020609040205080304" pitchFamily="17" charset="-128"/>
                <a:ea typeface="ＭＳ 明朝" panose="02020609040205080304" pitchFamily="17" charset="-128"/>
              </a:rPr>
              <a:t>年</a:t>
            </a:r>
            <a:r>
              <a:rPr lang="en-US" altLang="ja-JP" sz="800" dirty="0">
                <a:solidFill>
                  <a:schemeClr val="tx1"/>
                </a:solidFill>
                <a:latin typeface="ＭＳ 明朝" panose="02020609040205080304" pitchFamily="17" charset="-128"/>
                <a:ea typeface="ＭＳ 明朝" panose="02020609040205080304" pitchFamily="17" charset="-128"/>
              </a:rPr>
              <a:t>3</a:t>
            </a:r>
            <a:r>
              <a:rPr lang="ja-JP" altLang="en-US" sz="800" dirty="0">
                <a:solidFill>
                  <a:schemeClr val="tx1"/>
                </a:solidFill>
                <a:latin typeface="ＭＳ 明朝" panose="02020609040205080304" pitchFamily="17" charset="-128"/>
                <a:ea typeface="ＭＳ 明朝" panose="02020609040205080304" pitchFamily="17" charset="-128"/>
              </a:rPr>
              <a:t>月</a:t>
            </a:r>
            <a:r>
              <a:rPr lang="en-US" altLang="ja-JP" sz="800" dirty="0">
                <a:solidFill>
                  <a:schemeClr val="tx1"/>
                </a:solidFill>
                <a:latin typeface="ＭＳ 明朝" panose="02020609040205080304" pitchFamily="17" charset="-128"/>
                <a:ea typeface="ＭＳ 明朝" panose="02020609040205080304" pitchFamily="17" charset="-128"/>
              </a:rPr>
              <a:t>31</a:t>
            </a:r>
            <a:r>
              <a:rPr lang="ja-JP" altLang="en-US" sz="800" dirty="0">
                <a:solidFill>
                  <a:schemeClr val="tx1"/>
                </a:solidFill>
                <a:latin typeface="ＭＳ 明朝" panose="02020609040205080304" pitchFamily="17" charset="-128"/>
                <a:ea typeface="ＭＳ 明朝" panose="02020609040205080304" pitchFamily="17" charset="-128"/>
              </a:rPr>
              <a:t>日時点。</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52EB7C3D-14E4-48B9-BD45-CFB86E03B7C4}"/>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pPr/>
              <a:t>78</a:t>
            </a:fld>
            <a:endParaRPr lang="ja-JP" altLang="en-US" sz="1000" dirty="0"/>
          </a:p>
        </p:txBody>
      </p:sp>
      <p:pic>
        <p:nvPicPr>
          <p:cNvPr id="3" name="table188">
            <a:extLst>
              <a:ext uri="{FF2B5EF4-FFF2-40B4-BE49-F238E27FC236}">
                <a16:creationId xmlns:a16="http://schemas.microsoft.com/office/drawing/2014/main" id="{68850343-3AE0-4ACF-8655-891794891FCC}"/>
              </a:ext>
            </a:extLst>
          </p:cNvPr>
          <p:cNvPicPr>
            <a:picLocks/>
          </p:cNvPicPr>
          <p:nvPr/>
        </p:nvPicPr>
        <p:blipFill>
          <a:blip r:embed="rId2"/>
          <a:stretch>
            <a:fillRect/>
          </a:stretch>
        </p:blipFill>
        <p:spPr>
          <a:xfrm>
            <a:off x="165100" y="469900"/>
            <a:ext cx="6096000" cy="3441700"/>
          </a:xfrm>
          <a:prstGeom prst="rect">
            <a:avLst/>
          </a:prstGeom>
        </p:spPr>
      </p:pic>
      <p:pic>
        <p:nvPicPr>
          <p:cNvPr id="4" name="table189">
            <a:extLst>
              <a:ext uri="{FF2B5EF4-FFF2-40B4-BE49-F238E27FC236}">
                <a16:creationId xmlns:a16="http://schemas.microsoft.com/office/drawing/2014/main" id="{F3DDB84E-F9A4-425A-94A6-D5D1D169C380}"/>
              </a:ext>
            </a:extLst>
          </p:cNvPr>
          <p:cNvPicPr>
            <a:picLocks/>
          </p:cNvPicPr>
          <p:nvPr/>
        </p:nvPicPr>
        <p:blipFill>
          <a:blip r:embed="rId3"/>
          <a:stretch>
            <a:fillRect/>
          </a:stretch>
        </p:blipFill>
        <p:spPr>
          <a:xfrm>
            <a:off x="165100" y="4711700"/>
            <a:ext cx="6096000" cy="3441700"/>
          </a:xfrm>
          <a:prstGeom prst="rect">
            <a:avLst/>
          </a:prstGeom>
        </p:spPr>
      </p:pic>
    </p:spTree>
    <p:extLst>
      <p:ext uri="{BB962C8B-B14F-4D97-AF65-F5344CB8AC3E}">
        <p14:creationId xmlns:p14="http://schemas.microsoft.com/office/powerpoint/2010/main" val="3851270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a:extLst>
              <a:ext uri="{FF2B5EF4-FFF2-40B4-BE49-F238E27FC236}">
                <a16:creationId xmlns:a16="http://schemas.microsoft.com/office/drawing/2014/main" id="{C6F80CD8-C14A-F4C7-CF9D-EAC3198F52AC}"/>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z="1000" smtClean="0"/>
              <a:pPr/>
              <a:t>7</a:t>
            </a:fld>
            <a:endParaRPr lang="ja-JP" altLang="en-US" sz="1000" dirty="0"/>
          </a:p>
        </p:txBody>
      </p:sp>
      <p:sp>
        <p:nvSpPr>
          <p:cNvPr id="2" name="テキスト ボックス 1">
            <a:extLst>
              <a:ext uri="{FF2B5EF4-FFF2-40B4-BE49-F238E27FC236}">
                <a16:creationId xmlns:a16="http://schemas.microsoft.com/office/drawing/2014/main" id="{82DD1EE8-D7CB-4016-2845-4D6C09E532D6}"/>
              </a:ext>
            </a:extLst>
          </p:cNvPr>
          <p:cNvSpPr txBox="1">
            <a:spLocks/>
          </p:cNvSpPr>
          <p:nvPr/>
        </p:nvSpPr>
        <p:spPr>
          <a:xfrm>
            <a:off x="24618" y="35496"/>
            <a:ext cx="6242400" cy="338554"/>
          </a:xfrm>
          <a:prstGeom prst="rect">
            <a:avLst/>
          </a:prstGeom>
          <a:noFill/>
          <a:ln>
            <a:noFill/>
          </a:ln>
        </p:spPr>
        <p:txBody>
          <a:bodyPr wrap="square" lIns="0" rIns="90000" rtlCol="0">
            <a:spAutoFit/>
          </a:bodyPr>
          <a:lstStyle/>
          <a:p>
            <a:r>
              <a:rPr lang="en-US" altLang="ja-JP" sz="1600" b="1" dirty="0">
                <a:latin typeface="ＭＳ 明朝" panose="02020609040205080304" pitchFamily="17" charset="-128"/>
                <a:ea typeface="ＭＳ 明朝" panose="02020609040205080304" pitchFamily="17" charset="-128"/>
              </a:rPr>
              <a:t>3.</a:t>
            </a:r>
            <a:r>
              <a:rPr lang="ja-JP" altLang="en-US" sz="1600" b="1" dirty="0">
                <a:latin typeface="ＭＳ 明朝" panose="02020609040205080304" pitchFamily="17" charset="-128"/>
                <a:ea typeface="ＭＳ 明朝" panose="02020609040205080304" pitchFamily="17" charset="-128"/>
              </a:rPr>
              <a:t>現状の整理</a:t>
            </a:r>
            <a:endParaRPr lang="ja-JP" altLang="ja-JP" sz="1600" dirty="0">
              <a:latin typeface="ＭＳ 明朝" panose="02020609040205080304" pitchFamily="17" charset="-128"/>
              <a:ea typeface="ＭＳ 明朝" panose="02020609040205080304" pitchFamily="17" charset="-128"/>
            </a:endParaRPr>
          </a:p>
        </p:txBody>
      </p:sp>
      <p:graphicFrame>
        <p:nvGraphicFramePr>
          <p:cNvPr id="3" name="表 2">
            <a:extLst>
              <a:ext uri="{FF2B5EF4-FFF2-40B4-BE49-F238E27FC236}">
                <a16:creationId xmlns:a16="http://schemas.microsoft.com/office/drawing/2014/main" id="{CD6EB059-1CF8-D8CD-322E-C25A1A8FB06C}"/>
              </a:ext>
            </a:extLst>
          </p:cNvPr>
          <p:cNvGraphicFramePr>
            <a:graphicFrameLocks noGrp="1"/>
          </p:cNvGraphicFramePr>
          <p:nvPr>
            <p:extLst>
              <p:ext uri="{D42A27DB-BD31-4B8C-83A1-F6EECF244321}">
                <p14:modId xmlns:p14="http://schemas.microsoft.com/office/powerpoint/2010/main" val="1917114594"/>
              </p:ext>
            </p:extLst>
          </p:nvPr>
        </p:nvGraphicFramePr>
        <p:xfrm>
          <a:off x="94031" y="395536"/>
          <a:ext cx="6242400" cy="2516216"/>
        </p:xfrm>
        <a:graphic>
          <a:graphicData uri="http://schemas.openxmlformats.org/drawingml/2006/table">
            <a:tbl>
              <a:tblPr/>
              <a:tblGrid>
                <a:gridCol w="1705896">
                  <a:extLst>
                    <a:ext uri="{9D8B030D-6E8A-4147-A177-3AD203B41FA5}">
                      <a16:colId xmlns:a16="http://schemas.microsoft.com/office/drawing/2014/main" val="4284762505"/>
                    </a:ext>
                  </a:extLst>
                </a:gridCol>
                <a:gridCol w="4536504">
                  <a:extLst>
                    <a:ext uri="{9D8B030D-6E8A-4147-A177-3AD203B41FA5}">
                      <a16:colId xmlns:a16="http://schemas.microsoft.com/office/drawing/2014/main" val="3724731618"/>
                    </a:ext>
                  </a:extLst>
                </a:gridCol>
              </a:tblGrid>
              <a:tr h="1279776">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①保険者の特性</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人口と被保険者の割合</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被保険者は全人口の約</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17%</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男女別の割合も約</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17%</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です。年</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  </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代別にみると、年齢を増すごとに被保険者数は増加しているが、</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65</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歳から</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74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歳の被保</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  </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険者数が約半分を占めています。</a:t>
                      </a: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異動の状況</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若年層は社保と国保の切り替わりが大きいため、短期間での加入、喪</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  </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失がよく見られます。</a:t>
                      </a: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居住地域</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市街地と市街地以外を比べると、人口や交通量、医療機関数において大</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  </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きく差があります。また、車を使った移動がほとんどであるため、運転の難しい人は</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デマンド交通や家族の送迎などで対応しており、国保加入者には農家も多いです。</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6023784"/>
                  </a:ext>
                </a:extLst>
              </a:tr>
              <a:tr h="1236440">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②前期計画等に係る考察</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現データヘルス計画において、全体の目標は達成できているものの、個別の保健事業の評価や医療費や健康･平均寿命等の成果から判断すると、まだまだ達成できていない状況といえます。また、個別の保健事業をみると健診の受診率や、受診行動適正化の減少率等徐々に改善したものもあれば、生活習慣病予防事業等なかなか改善にいたらないものもありました。事業の実施状況や内容において実施数が少なく評価の難しいものや、数値の取り方がむずかしいもの、事業の機能を果たしていないものもあったため、そのような内容は検討が必要であるため、ポピュレーションアプローチとハイリスクアプローチを組み合わせて、保健事業を展開する必要があります。</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4239454"/>
                  </a:ext>
                </a:extLst>
              </a:tr>
            </a:tbl>
          </a:graphicData>
        </a:graphic>
      </p:graphicFrame>
      <p:sp>
        <p:nvSpPr>
          <p:cNvPr id="6" name="テキスト ボックス 5">
            <a:extLst>
              <a:ext uri="{FF2B5EF4-FFF2-40B4-BE49-F238E27FC236}">
                <a16:creationId xmlns:a16="http://schemas.microsoft.com/office/drawing/2014/main" id="{FE09F430-61C9-C91D-9E47-4D5089AB1EC4}"/>
              </a:ext>
            </a:extLst>
          </p:cNvPr>
          <p:cNvSpPr txBox="1">
            <a:spLocks noChangeAspect="1"/>
          </p:cNvSpPr>
          <p:nvPr/>
        </p:nvSpPr>
        <p:spPr>
          <a:xfrm>
            <a:off x="50800" y="2911752"/>
            <a:ext cx="6120000" cy="338554"/>
          </a:xfrm>
          <a:prstGeom prst="rect">
            <a:avLst/>
          </a:prstGeom>
          <a:noFill/>
          <a:ln>
            <a:noFill/>
          </a:ln>
        </p:spPr>
        <p:txBody>
          <a:bodyPr wrap="square" lIns="0" rtlCol="0">
            <a:spAutoFit/>
          </a:bodyPr>
          <a:lstStyle>
            <a:defPPr>
              <a:defRPr lang="ja-JP"/>
            </a:defPPr>
            <a:lvl1pPr>
              <a:defRPr kumimoji="0" sz="1600" b="1" kern="0">
                <a:solidFill>
                  <a:sysClr val="windowText" lastClr="000000"/>
                </a:solidFill>
                <a:latin typeface="ＭＳ 明朝" panose="02020609040205080304" pitchFamily="17" charset="-128"/>
                <a:ea typeface="ＭＳ 明朝" panose="02020609040205080304" pitchFamily="17" charset="-128"/>
              </a:defRPr>
            </a:lvl1pPr>
          </a:lstStyle>
          <a:p>
            <a:r>
              <a:rPr lang="en-US" altLang="ja-JP" dirty="0"/>
              <a:t>4.</a:t>
            </a:r>
            <a:r>
              <a:rPr kumimoji="0" lang="ja-JP" altLang="en-US" sz="1600" kern="0" dirty="0">
                <a:solidFill>
                  <a:schemeClr val="tx1"/>
                </a:solidFill>
                <a:latin typeface="ＭＳ 明朝" panose="02020609040205080304" pitchFamily="17" charset="-128"/>
                <a:ea typeface="ＭＳ 明朝" panose="02020609040205080304" pitchFamily="17" charset="-128"/>
              </a:rPr>
              <a:t>データ分析期間</a:t>
            </a:r>
            <a:endParaRPr lang="en-US" altLang="ja-JP" dirty="0"/>
          </a:p>
        </p:txBody>
      </p:sp>
      <p:sp>
        <p:nvSpPr>
          <p:cNvPr id="11" name="タイトル_小_1_3_1">
            <a:extLst>
              <a:ext uri="{FF2B5EF4-FFF2-40B4-BE49-F238E27FC236}">
                <a16:creationId xmlns:a16="http://schemas.microsoft.com/office/drawing/2014/main" id="{D5568B24-286F-5339-F75E-635771CA8A15}"/>
              </a:ext>
            </a:extLst>
          </p:cNvPr>
          <p:cNvSpPr txBox="1">
            <a:spLocks noChangeAspect="1"/>
          </p:cNvSpPr>
          <p:nvPr/>
        </p:nvSpPr>
        <p:spPr>
          <a:xfrm>
            <a:off x="174535" y="3665356"/>
            <a:ext cx="4427297" cy="126668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36000" tIns="36000" rIns="0" bIns="36000" rtlCol="0" anchor="t">
            <a:spAutoFit/>
          </a:bodyPr>
          <a:lstStyle/>
          <a:p>
            <a:pPr marR="5130">
              <a:lnSpc>
                <a:spcPct val="110000"/>
              </a:lnSpc>
            </a:pPr>
            <a:r>
              <a:rPr lang="ja-JP" altLang="en-US" sz="1200" dirty="0">
                <a:solidFill>
                  <a:schemeClr val="tx1"/>
                </a:solidFill>
                <a:latin typeface="ＭＳ 明朝" panose="02020609040205080304" pitchFamily="17" charset="-128"/>
                <a:ea typeface="ＭＳ 明朝" panose="02020609040205080304" pitchFamily="17" charset="-128"/>
                <a:cs typeface="MingLiU_HKSCS"/>
              </a:rPr>
              <a:t>　年度分析</a:t>
            </a:r>
            <a:endParaRPr lang="en-US" altLang="ja-JP" sz="1200" dirty="0">
              <a:solidFill>
                <a:schemeClr val="tx1"/>
              </a:solidFill>
              <a:latin typeface="ＭＳ 明朝" panose="02020609040205080304" pitchFamily="17" charset="-128"/>
              <a:ea typeface="ＭＳ 明朝" panose="02020609040205080304" pitchFamily="17" charset="-128"/>
              <a:cs typeface="MingLiU_HKSCS"/>
            </a:endParaRPr>
          </a:p>
          <a:p>
            <a:pPr marR="5130">
              <a:lnSpc>
                <a:spcPct val="110000"/>
              </a:lnSpc>
            </a:pPr>
            <a:r>
              <a:rPr lang="ja-JP" altLang="en-US" sz="1200" dirty="0">
                <a:solidFill>
                  <a:schemeClr val="tx1"/>
                </a:solidFill>
                <a:latin typeface="ＭＳ 明朝" panose="02020609040205080304" pitchFamily="17" charset="-128"/>
                <a:ea typeface="ＭＳ 明朝" panose="02020609040205080304" pitchFamily="17" charset="-128"/>
                <a:cs typeface="MingLiU_HKSCS"/>
              </a:rPr>
              <a:t>　　平成</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30</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年度</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平成</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30</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年</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4</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月～令和元年</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3</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月診療分</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(12</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カ月分</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a:t>
            </a:r>
            <a:endParaRPr lang="ja-JP" altLang="en-US" sz="1200" dirty="0">
              <a:solidFill>
                <a:schemeClr val="tx1"/>
              </a:solidFill>
              <a:latin typeface="ＭＳ 明朝" panose="02020609040205080304" pitchFamily="17" charset="-128"/>
              <a:ea typeface="ＭＳ 明朝" panose="02020609040205080304" pitchFamily="17" charset="-128"/>
              <a:cs typeface="MingLiU_HKSCS"/>
            </a:endParaRPr>
          </a:p>
          <a:p>
            <a:pPr marR="5130">
              <a:lnSpc>
                <a:spcPct val="110000"/>
              </a:lnSpc>
            </a:pPr>
            <a:r>
              <a:rPr lang="ja-JP" altLang="en-US" sz="1200" dirty="0">
                <a:solidFill>
                  <a:schemeClr val="tx1"/>
                </a:solidFill>
                <a:latin typeface="ＭＳ 明朝" panose="02020609040205080304" pitchFamily="17" charset="-128"/>
                <a:ea typeface="ＭＳ 明朝" panose="02020609040205080304" pitchFamily="17" charset="-128"/>
                <a:cs typeface="MingLiU_HKSCS"/>
              </a:rPr>
              <a:t>　　令和元年度</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令和元年</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4</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月～令和 </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2</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年</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3</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月診療分</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(12</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カ月分</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a:t>
            </a:r>
            <a:endParaRPr lang="ja-JP" altLang="en-US" sz="1200" dirty="0">
              <a:solidFill>
                <a:schemeClr val="tx1"/>
              </a:solidFill>
              <a:latin typeface="ＭＳ 明朝" panose="02020609040205080304" pitchFamily="17" charset="-128"/>
              <a:ea typeface="ＭＳ 明朝" panose="02020609040205080304" pitchFamily="17" charset="-128"/>
              <a:cs typeface="MingLiU_HKSCS"/>
            </a:endParaRPr>
          </a:p>
          <a:p>
            <a:pPr marR="5130">
              <a:lnSpc>
                <a:spcPct val="110000"/>
              </a:lnSpc>
            </a:pPr>
            <a:r>
              <a:rPr lang="ja-JP" altLang="en-US" sz="1200" dirty="0">
                <a:solidFill>
                  <a:schemeClr val="tx1"/>
                </a:solidFill>
                <a:latin typeface="ＭＳ 明朝" panose="02020609040205080304" pitchFamily="17" charset="-128"/>
                <a:ea typeface="ＭＳ 明朝" panose="02020609040205080304" pitchFamily="17" charset="-128"/>
                <a:cs typeface="MingLiU_HKSCS"/>
              </a:rPr>
              <a:t>　　令和 </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2</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年度</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令和 </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2</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年</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4</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月～令和 </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3</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年</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3</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月診療分</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(12</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カ月分</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a:t>
            </a:r>
            <a:endParaRPr lang="ja-JP" altLang="en-US" sz="1200" dirty="0">
              <a:solidFill>
                <a:schemeClr val="tx1"/>
              </a:solidFill>
              <a:latin typeface="ＭＳ 明朝" panose="02020609040205080304" pitchFamily="17" charset="-128"/>
              <a:ea typeface="ＭＳ 明朝" panose="02020609040205080304" pitchFamily="17" charset="-128"/>
              <a:cs typeface="MingLiU_HKSCS"/>
            </a:endParaRPr>
          </a:p>
          <a:p>
            <a:pPr marR="5130">
              <a:lnSpc>
                <a:spcPct val="110000"/>
              </a:lnSpc>
            </a:pPr>
            <a:r>
              <a:rPr lang="ja-JP" altLang="en-US" sz="1200" dirty="0">
                <a:solidFill>
                  <a:schemeClr val="tx1"/>
                </a:solidFill>
                <a:latin typeface="ＭＳ 明朝" panose="02020609040205080304" pitchFamily="17" charset="-128"/>
                <a:ea typeface="ＭＳ 明朝" panose="02020609040205080304" pitchFamily="17" charset="-128"/>
                <a:cs typeface="MingLiU_HKSCS"/>
              </a:rPr>
              <a:t>　　令和 </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3</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年度</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令和 </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3</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年</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4</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月～令和 </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4</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年</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3</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月診療分</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(12</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カ月分</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a:t>
            </a:r>
            <a:endParaRPr lang="ja-JP" altLang="en-US" sz="1200" dirty="0">
              <a:solidFill>
                <a:schemeClr val="tx1"/>
              </a:solidFill>
              <a:latin typeface="ＭＳ 明朝" panose="02020609040205080304" pitchFamily="17" charset="-128"/>
              <a:ea typeface="ＭＳ 明朝" panose="02020609040205080304" pitchFamily="17" charset="-128"/>
              <a:cs typeface="MingLiU_HKSCS"/>
            </a:endParaRPr>
          </a:p>
          <a:p>
            <a:pPr marR="5130">
              <a:lnSpc>
                <a:spcPct val="110000"/>
              </a:lnSpc>
            </a:pPr>
            <a:r>
              <a:rPr lang="ja-JP" altLang="en-US" sz="1200" dirty="0">
                <a:solidFill>
                  <a:schemeClr val="tx1"/>
                </a:solidFill>
                <a:latin typeface="ＭＳ 明朝" panose="02020609040205080304" pitchFamily="17" charset="-128"/>
                <a:ea typeface="ＭＳ 明朝" panose="02020609040205080304" pitchFamily="17" charset="-128"/>
                <a:cs typeface="MingLiU_HKSCS"/>
              </a:rPr>
              <a:t>　　令和 </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4</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年度</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令和 </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4</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年</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4</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月～令和 </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5</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年</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3</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月診療分</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(12</a:t>
            </a:r>
            <a:r>
              <a:rPr lang="ja-JP" altLang="en-US" sz="1200" dirty="0">
                <a:solidFill>
                  <a:schemeClr val="tx1"/>
                </a:solidFill>
                <a:latin typeface="ＭＳ 明朝" panose="02020609040205080304" pitchFamily="17" charset="-128"/>
                <a:ea typeface="ＭＳ 明朝" panose="02020609040205080304" pitchFamily="17" charset="-128"/>
                <a:cs typeface="MingLiU_HKSCS"/>
              </a:rPr>
              <a:t>カ月分</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a:t>
            </a:r>
            <a:endParaRPr lang="ja-JP" altLang="en-US" sz="1200" dirty="0">
              <a:solidFill>
                <a:schemeClr val="tx1"/>
              </a:solidFill>
              <a:latin typeface="ＭＳ 明朝" panose="02020609040205080304" pitchFamily="17" charset="-128"/>
              <a:ea typeface="ＭＳ 明朝" panose="02020609040205080304" pitchFamily="17" charset="-128"/>
              <a:cs typeface="MingLiU_HKSCS"/>
            </a:endParaRPr>
          </a:p>
        </p:txBody>
      </p:sp>
      <p:sp>
        <p:nvSpPr>
          <p:cNvPr id="12" name="タイトル_小_1_3_1">
            <a:extLst>
              <a:ext uri="{FF2B5EF4-FFF2-40B4-BE49-F238E27FC236}">
                <a16:creationId xmlns:a16="http://schemas.microsoft.com/office/drawing/2014/main" id="{335761F8-9996-5E84-B93D-DE1BE19D6E92}"/>
              </a:ext>
            </a:extLst>
          </p:cNvPr>
          <p:cNvSpPr txBox="1">
            <a:spLocks/>
          </p:cNvSpPr>
          <p:nvPr/>
        </p:nvSpPr>
        <p:spPr>
          <a:xfrm>
            <a:off x="174535" y="3518552"/>
            <a:ext cx="4283062" cy="17831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36000" tIns="0" rIns="0" bIns="0" rtlCol="0" anchor="t">
            <a:spAutoFit/>
          </a:bodyPr>
          <a:lstStyle/>
          <a:p>
            <a:pPr marR="5130">
              <a:lnSpc>
                <a:spcPct val="110000"/>
              </a:lnSpc>
            </a:pPr>
            <a:r>
              <a:rPr lang="ja-JP" altLang="en-US" sz="1200" dirty="0">
                <a:solidFill>
                  <a:schemeClr val="tx1"/>
                </a:solidFill>
                <a:latin typeface="ＭＳ 明朝" panose="02020609040205080304" pitchFamily="17" charset="-128"/>
                <a:ea typeface="ＭＳ 明朝" panose="02020609040205080304" pitchFamily="17" charset="-128"/>
                <a:cs typeface="MingLiU_HKSCS"/>
              </a:rPr>
              <a:t>　単年分析</a:t>
            </a:r>
            <a:r>
              <a:rPr lang="en-US" altLang="ja-JP" sz="1200" dirty="0">
                <a:solidFill>
                  <a:schemeClr val="tx1"/>
                </a:solidFill>
                <a:latin typeface="ＭＳ 明朝" panose="02020609040205080304" pitchFamily="17" charset="-128"/>
                <a:ea typeface="ＭＳ 明朝" panose="02020609040205080304" pitchFamily="17" charset="-128"/>
                <a:cs typeface="MingLiU_HKSCS"/>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dirty="0">
                <a:latin typeface="ＭＳ 明朝" panose="02020609040205080304" pitchFamily="17" charset="-128"/>
                <a:ea typeface="ＭＳ 明朝" panose="02020609040205080304" pitchFamily="17" charset="-128"/>
                <a:cs typeface="ＭＳ Ｐゴシック" pitchFamily="50" charset="-128"/>
              </a:rPr>
              <a:t>年</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dirty="0">
                <a:latin typeface="ＭＳ 明朝" panose="02020609040205080304" pitchFamily="17" charset="-128"/>
                <a:ea typeface="ＭＳ 明朝" panose="02020609040205080304" pitchFamily="17" charset="-128"/>
                <a:cs typeface="ＭＳ Ｐゴシック" pitchFamily="50" charset="-128"/>
              </a:rPr>
              <a:t>月～令和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5</a:t>
            </a:r>
            <a:r>
              <a:rPr lang="ja-JP" altLang="en-US" sz="1200" dirty="0">
                <a:latin typeface="ＭＳ 明朝" panose="02020609040205080304" pitchFamily="17" charset="-128"/>
                <a:ea typeface="ＭＳ 明朝" panose="02020609040205080304" pitchFamily="17" charset="-128"/>
                <a:cs typeface="ＭＳ Ｐゴシック" pitchFamily="50" charset="-128"/>
              </a:rPr>
              <a:t>年</a:t>
            </a:r>
            <a:r>
              <a:rPr lang="en-US" altLang="ja-JP" sz="1200" dirty="0">
                <a:latin typeface="ＭＳ 明朝" panose="02020609040205080304" pitchFamily="17" charset="-128"/>
                <a:ea typeface="ＭＳ 明朝" panose="02020609040205080304" pitchFamily="17" charset="-128"/>
                <a:cs typeface="ＭＳ Ｐゴシック" pitchFamily="50" charset="-128"/>
              </a:rPr>
              <a:t>3</a:t>
            </a:r>
            <a:r>
              <a:rPr lang="ja-JP" altLang="en-US" sz="1200" dirty="0">
                <a:latin typeface="ＭＳ 明朝" panose="02020609040205080304" pitchFamily="17" charset="-128"/>
                <a:ea typeface="ＭＳ 明朝" panose="02020609040205080304" pitchFamily="17" charset="-128"/>
                <a:cs typeface="ＭＳ Ｐゴシック" pitchFamily="50" charset="-128"/>
              </a:rPr>
              <a:t>月診療分</a:t>
            </a:r>
            <a:r>
              <a:rPr lang="en-US" altLang="ja-JP" sz="1200" dirty="0">
                <a:latin typeface="ＭＳ 明朝" panose="02020609040205080304" pitchFamily="17" charset="-128"/>
                <a:ea typeface="ＭＳ 明朝" panose="02020609040205080304" pitchFamily="17" charset="-128"/>
                <a:cs typeface="ＭＳ Ｐゴシック" pitchFamily="50" charset="-128"/>
              </a:rPr>
              <a:t>(12</a:t>
            </a:r>
            <a:r>
              <a:rPr lang="ja-JP" altLang="en-US" sz="1200" dirty="0">
                <a:latin typeface="ＭＳ 明朝" panose="02020609040205080304" pitchFamily="17" charset="-128"/>
                <a:ea typeface="ＭＳ 明朝" panose="02020609040205080304" pitchFamily="17" charset="-128"/>
                <a:cs typeface="ＭＳ Ｐゴシック" pitchFamily="50" charset="-128"/>
              </a:rPr>
              <a:t>カ月分</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13" name="タイトル_小_1_3_1">
            <a:extLst>
              <a:ext uri="{FF2B5EF4-FFF2-40B4-BE49-F238E27FC236}">
                <a16:creationId xmlns:a16="http://schemas.microsoft.com/office/drawing/2014/main" id="{844D546A-2EB0-FB6B-0055-57198BEF36C1}"/>
              </a:ext>
            </a:extLst>
          </p:cNvPr>
          <p:cNvSpPr txBox="1">
            <a:spLocks noChangeAspect="1"/>
          </p:cNvSpPr>
          <p:nvPr/>
        </p:nvSpPr>
        <p:spPr>
          <a:xfrm>
            <a:off x="158960" y="3230520"/>
            <a:ext cx="3503968" cy="2717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36000" tIns="36000" rIns="0" bIns="36000" rtlCol="0" anchor="t">
            <a:spAutoFit/>
          </a:bodyPr>
          <a:lstStyle/>
          <a:p>
            <a:pPr marR="5130">
              <a:lnSpc>
                <a:spcPct val="125000"/>
              </a:lnSpc>
              <a:spcBef>
                <a:spcPts val="739"/>
              </a:spcBef>
            </a:pPr>
            <a:r>
              <a:rPr lang="ja-JP" altLang="en-US" sz="1200" dirty="0">
                <a:latin typeface="ＭＳ 明朝" panose="02020609040205080304" pitchFamily="17" charset="-128"/>
                <a:ea typeface="ＭＳ 明朝" panose="02020609040205080304" pitchFamily="17" charset="-128"/>
                <a:cs typeface="MingLiU_HKSCS"/>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入院</a:t>
            </a:r>
            <a:r>
              <a:rPr lang="en-US" altLang="ja-JP" sz="1200" dirty="0">
                <a:latin typeface="ＭＳ 明朝" panose="02020609040205080304" pitchFamily="17" charset="-128"/>
                <a:ea typeface="ＭＳ 明朝" panose="02020609040205080304" pitchFamily="17" charset="-128"/>
                <a:cs typeface="ＭＳ Ｐゴシック" pitchFamily="50" charset="-128"/>
              </a:rPr>
              <a:t>(DPC</a:t>
            </a:r>
            <a:r>
              <a:rPr lang="ja-JP" altLang="en-US" sz="1200" dirty="0">
                <a:latin typeface="ＭＳ 明朝" panose="02020609040205080304" pitchFamily="17" charset="-128"/>
                <a:ea typeface="ＭＳ 明朝" panose="02020609040205080304" pitchFamily="17" charset="-128"/>
                <a:cs typeface="ＭＳ Ｐゴシック" pitchFamily="50" charset="-128"/>
              </a:rPr>
              <a:t>を含む</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err="1">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入院外、調剤の電子レセプト</a:t>
            </a:r>
            <a:endParaRPr lang="ja-JP" altLang="en-US" sz="1200" dirty="0">
              <a:latin typeface="ＭＳ 明朝" panose="02020609040205080304" pitchFamily="17" charset="-128"/>
              <a:ea typeface="ＭＳ 明朝" panose="02020609040205080304" pitchFamily="17" charset="-128"/>
              <a:cs typeface="MingLiU_HKSCS"/>
            </a:endParaRPr>
          </a:p>
        </p:txBody>
      </p:sp>
      <p:sp>
        <p:nvSpPr>
          <p:cNvPr id="14" name="タイトル_小_1_3_1">
            <a:extLst>
              <a:ext uri="{FF2B5EF4-FFF2-40B4-BE49-F238E27FC236}">
                <a16:creationId xmlns:a16="http://schemas.microsoft.com/office/drawing/2014/main" id="{45D296B8-CED8-D832-DC7D-91B65C1CBE18}"/>
              </a:ext>
            </a:extLst>
          </p:cNvPr>
          <p:cNvSpPr txBox="1">
            <a:spLocks noChangeAspect="1"/>
          </p:cNvSpPr>
          <p:nvPr/>
        </p:nvSpPr>
        <p:spPr>
          <a:xfrm>
            <a:off x="158960" y="4860032"/>
            <a:ext cx="1272587" cy="25102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36000" tIns="36000" rIns="0" bIns="36000" rtlCol="0" anchor="t">
            <a:spAutoFit/>
          </a:bodyPr>
          <a:lstStyle>
            <a:defPPr>
              <a:defRPr lang="ja-JP"/>
            </a:defPPr>
            <a:lvl1pPr marR="5130">
              <a:lnSpc>
                <a:spcPct val="110000"/>
              </a:lnSpc>
              <a:defRPr sz="1200">
                <a:solidFill>
                  <a:schemeClr val="tx1"/>
                </a:solidFill>
                <a:latin typeface="ＭＳ 明朝" panose="02020609040205080304" pitchFamily="17" charset="-128"/>
                <a:ea typeface="ＭＳ 明朝" panose="02020609040205080304" pitchFamily="17" charset="-128"/>
                <a:cs typeface="MingLiU_HKSCS"/>
              </a:defRPr>
            </a:lvl1pPr>
          </a:lstStyle>
          <a:p>
            <a:r>
              <a:rPr lang="ja-JP" altLang="en-US" dirty="0"/>
              <a:t>■健康診査データ</a:t>
            </a:r>
          </a:p>
        </p:txBody>
      </p:sp>
      <p:sp>
        <p:nvSpPr>
          <p:cNvPr id="15" name="タイトル_小_1_3_1">
            <a:extLst>
              <a:ext uri="{FF2B5EF4-FFF2-40B4-BE49-F238E27FC236}">
                <a16:creationId xmlns:a16="http://schemas.microsoft.com/office/drawing/2014/main" id="{46E5299A-05D2-1D2C-9042-B9F471911AA7}"/>
              </a:ext>
            </a:extLst>
          </p:cNvPr>
          <p:cNvSpPr txBox="1">
            <a:spLocks/>
          </p:cNvSpPr>
          <p:nvPr/>
        </p:nvSpPr>
        <p:spPr>
          <a:xfrm>
            <a:off x="174535" y="5113066"/>
            <a:ext cx="4385123" cy="25102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36000" tIns="36000" rIns="0" bIns="36000" rtlCol="0" anchor="t">
            <a:spAutoFit/>
          </a:bodyPr>
          <a:lstStyle>
            <a:defPPr>
              <a:defRPr lang="ja-JP"/>
            </a:defPPr>
            <a:lvl1pPr marR="5130">
              <a:lnSpc>
                <a:spcPct val="110000"/>
              </a:lnSpc>
              <a:defRPr sz="1200">
                <a:solidFill>
                  <a:schemeClr val="tx1"/>
                </a:solidFill>
                <a:latin typeface="ＭＳ 明朝" panose="02020609040205080304" pitchFamily="17" charset="-128"/>
                <a:ea typeface="ＭＳ 明朝" panose="02020609040205080304" pitchFamily="17" charset="-128"/>
                <a:cs typeface="MingLiU_HKSCS"/>
              </a:defRPr>
            </a:lvl1pPr>
          </a:lstStyle>
          <a:p>
            <a:r>
              <a:rPr lang="ja-JP" altLang="en-US" dirty="0"/>
              <a:t>　単年分析</a:t>
            </a:r>
            <a:r>
              <a:rPr lang="en-US" altLang="ja-JP" dirty="0"/>
              <a:t>…</a:t>
            </a:r>
            <a:r>
              <a:rPr lang="ja-JP" altLang="en-US" sz="1200" dirty="0">
                <a:latin typeface="ＭＳ 明朝" panose="02020609040205080304" pitchFamily="17" charset="-128"/>
                <a:ea typeface="ＭＳ 明朝" panose="02020609040205080304" pitchFamily="17" charset="-128"/>
              </a:rPr>
              <a:t>令和</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月～令和</a:t>
            </a:r>
            <a:r>
              <a:rPr lang="en-US" altLang="ja-JP" sz="1200" dirty="0">
                <a:latin typeface="ＭＳ 明朝" panose="02020609040205080304" pitchFamily="17" charset="-128"/>
                <a:ea typeface="ＭＳ 明朝" panose="02020609040205080304" pitchFamily="17" charset="-128"/>
              </a:rPr>
              <a:t>5</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3</a:t>
            </a:r>
            <a:r>
              <a:rPr lang="ja-JP" altLang="en-US" sz="1200" dirty="0">
                <a:latin typeface="ＭＳ 明朝" panose="02020609040205080304" pitchFamily="17" charset="-128"/>
                <a:ea typeface="ＭＳ 明朝" panose="02020609040205080304" pitchFamily="17" charset="-128"/>
              </a:rPr>
              <a:t>月健診分</a:t>
            </a:r>
            <a:r>
              <a:rPr lang="en-US" altLang="ja-JP" sz="1200" dirty="0">
                <a:latin typeface="ＭＳ 明朝" panose="02020609040205080304" pitchFamily="17" charset="-128"/>
                <a:ea typeface="ＭＳ 明朝" panose="02020609040205080304" pitchFamily="17" charset="-128"/>
              </a:rPr>
              <a:t>(12</a:t>
            </a:r>
            <a:r>
              <a:rPr lang="ja-JP" altLang="en-US" sz="1200" dirty="0">
                <a:latin typeface="ＭＳ 明朝" panose="02020609040205080304" pitchFamily="17" charset="-128"/>
                <a:ea typeface="ＭＳ 明朝" panose="02020609040205080304" pitchFamily="17" charset="-128"/>
              </a:rPr>
              <a:t>カ月分</a:t>
            </a:r>
            <a:r>
              <a:rPr lang="en-US" altLang="ja-JP" sz="1200" dirty="0">
                <a:latin typeface="ＭＳ 明朝" panose="02020609040205080304" pitchFamily="17" charset="-128"/>
                <a:ea typeface="ＭＳ 明朝" panose="02020609040205080304" pitchFamily="17" charset="-128"/>
              </a:rPr>
              <a:t>)</a:t>
            </a:r>
            <a:endParaRPr lang="ja-JP" altLang="en-US" dirty="0"/>
          </a:p>
        </p:txBody>
      </p:sp>
      <p:sp>
        <p:nvSpPr>
          <p:cNvPr id="16" name="タイトル_小_1_3_1">
            <a:extLst>
              <a:ext uri="{FF2B5EF4-FFF2-40B4-BE49-F238E27FC236}">
                <a16:creationId xmlns:a16="http://schemas.microsoft.com/office/drawing/2014/main" id="{C2DBBD2A-49A1-281E-70FF-6803F6AB301A}"/>
              </a:ext>
            </a:extLst>
          </p:cNvPr>
          <p:cNvSpPr txBox="1">
            <a:spLocks noChangeAspect="1"/>
          </p:cNvSpPr>
          <p:nvPr/>
        </p:nvSpPr>
        <p:spPr>
          <a:xfrm>
            <a:off x="174535" y="5364088"/>
            <a:ext cx="4487185" cy="12788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36000" tIns="0" rIns="0" bIns="36000" rtlCol="0" anchor="t">
            <a:spAutoFit/>
          </a:bodyPr>
          <a:lstStyle>
            <a:defPPr>
              <a:defRPr lang="ja-JP"/>
            </a:defPPr>
            <a:lvl1pPr marR="5130">
              <a:lnSpc>
                <a:spcPct val="110000"/>
              </a:lnSpc>
              <a:defRPr sz="1200">
                <a:solidFill>
                  <a:schemeClr val="tx1"/>
                </a:solidFill>
                <a:latin typeface="ＭＳ 明朝" panose="02020609040205080304" pitchFamily="17" charset="-128"/>
                <a:ea typeface="ＭＳ 明朝" panose="02020609040205080304" pitchFamily="17" charset="-128"/>
                <a:cs typeface="MingLiU_HKSCS"/>
              </a:defRPr>
            </a:lvl1pPr>
          </a:lstStyle>
          <a:p>
            <a:r>
              <a:rPr lang="ja-JP" altLang="en-US" dirty="0"/>
              <a:t>　年度分析</a:t>
            </a:r>
            <a:endParaRPr lang="en-US" altLang="ja-JP" dirty="0"/>
          </a:p>
          <a:p>
            <a:r>
              <a:rPr lang="ja-JP" altLang="en-US" sz="1200" dirty="0">
                <a:latin typeface="ＭＳ 明朝" panose="02020609040205080304" pitchFamily="17" charset="-128"/>
                <a:ea typeface="ＭＳ 明朝" panose="02020609040205080304" pitchFamily="17" charset="-128"/>
                <a:cs typeface="ＭＳ Ｐゴシック" pitchFamily="50" charset="-128"/>
              </a:rPr>
              <a:t>　　平成</a:t>
            </a:r>
            <a:r>
              <a:rPr lang="en-US" altLang="ja-JP" sz="1200" dirty="0">
                <a:latin typeface="ＭＳ 明朝" panose="02020609040205080304" pitchFamily="17" charset="-128"/>
                <a:ea typeface="ＭＳ 明朝" panose="02020609040205080304" pitchFamily="17" charset="-128"/>
                <a:cs typeface="ＭＳ Ｐゴシック" pitchFamily="50" charset="-128"/>
              </a:rPr>
              <a:t>30</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平成</a:t>
            </a:r>
            <a:r>
              <a:rPr lang="en-US" altLang="ja-JP" sz="1200" dirty="0">
                <a:latin typeface="ＭＳ 明朝" panose="02020609040205080304" pitchFamily="17" charset="-128"/>
                <a:ea typeface="ＭＳ 明朝" panose="02020609040205080304" pitchFamily="17" charset="-128"/>
                <a:cs typeface="ＭＳ Ｐゴシック" pitchFamily="50" charset="-128"/>
              </a:rPr>
              <a:t>30</a:t>
            </a:r>
            <a:r>
              <a:rPr lang="ja-JP" altLang="en-US" sz="1200" dirty="0">
                <a:latin typeface="ＭＳ 明朝" panose="02020609040205080304" pitchFamily="17" charset="-128"/>
                <a:ea typeface="ＭＳ 明朝" panose="02020609040205080304" pitchFamily="17" charset="-128"/>
                <a:cs typeface="ＭＳ Ｐゴシック" pitchFamily="50" charset="-128"/>
              </a:rPr>
              <a:t>年</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dirty="0">
                <a:latin typeface="ＭＳ 明朝" panose="02020609040205080304" pitchFamily="17" charset="-128"/>
                <a:ea typeface="ＭＳ 明朝" panose="02020609040205080304" pitchFamily="17" charset="-128"/>
                <a:cs typeface="ＭＳ Ｐゴシック" pitchFamily="50" charset="-128"/>
              </a:rPr>
              <a:t>月～</a:t>
            </a:r>
            <a:r>
              <a:rPr lang="ja-JP" altLang="en-US" dirty="0"/>
              <a:t>令和元</a:t>
            </a:r>
            <a:r>
              <a:rPr lang="ja-JP" altLang="en-US" sz="1200" dirty="0">
                <a:latin typeface="ＭＳ 明朝" panose="02020609040205080304" pitchFamily="17" charset="-128"/>
                <a:ea typeface="ＭＳ 明朝" panose="02020609040205080304" pitchFamily="17" charset="-128"/>
                <a:cs typeface="ＭＳ Ｐゴシック" pitchFamily="50" charset="-128"/>
              </a:rPr>
              <a:t>年</a:t>
            </a:r>
            <a:r>
              <a:rPr lang="en-US" altLang="ja-JP" sz="1200" dirty="0">
                <a:latin typeface="ＭＳ 明朝" panose="02020609040205080304" pitchFamily="17" charset="-128"/>
                <a:ea typeface="ＭＳ 明朝" panose="02020609040205080304" pitchFamily="17" charset="-128"/>
                <a:cs typeface="ＭＳ Ｐゴシック" pitchFamily="50" charset="-128"/>
              </a:rPr>
              <a:t>3</a:t>
            </a:r>
            <a:r>
              <a:rPr lang="ja-JP" altLang="en-US" sz="1200" dirty="0">
                <a:latin typeface="ＭＳ 明朝" panose="02020609040205080304" pitchFamily="17" charset="-128"/>
                <a:ea typeface="ＭＳ 明朝" panose="02020609040205080304" pitchFamily="17" charset="-128"/>
                <a:cs typeface="ＭＳ Ｐゴシック" pitchFamily="50" charset="-128"/>
              </a:rPr>
              <a:t>月健診分</a:t>
            </a:r>
            <a:r>
              <a:rPr lang="en-US" altLang="ja-JP" sz="1200" dirty="0">
                <a:latin typeface="ＭＳ 明朝" panose="02020609040205080304" pitchFamily="17" charset="-128"/>
                <a:ea typeface="ＭＳ 明朝" panose="02020609040205080304" pitchFamily="17" charset="-128"/>
                <a:cs typeface="ＭＳ Ｐゴシック" pitchFamily="50" charset="-128"/>
              </a:rPr>
              <a:t>(12</a:t>
            </a:r>
            <a:r>
              <a:rPr lang="ja-JP" altLang="en-US" sz="1200" dirty="0">
                <a:latin typeface="ＭＳ 明朝" panose="02020609040205080304" pitchFamily="17" charset="-128"/>
                <a:ea typeface="ＭＳ 明朝" panose="02020609040205080304" pitchFamily="17" charset="-128"/>
                <a:cs typeface="ＭＳ Ｐゴシック" pitchFamily="50" charset="-128"/>
              </a:rPr>
              <a:t>カ月分</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lang="en-US" altLang="zh-TW" dirty="0">
              <a:cs typeface="ＭＳ Ｐゴシック" pitchFamily="50" charset="-128"/>
            </a:endParaRPr>
          </a:p>
          <a:p>
            <a:r>
              <a:rPr lang="ja-JP" altLang="en-US" sz="1200" dirty="0">
                <a:latin typeface="ＭＳ 明朝" panose="02020609040205080304" pitchFamily="17" charset="-128"/>
                <a:ea typeface="ＭＳ 明朝" panose="02020609040205080304" pitchFamily="17" charset="-128"/>
                <a:cs typeface="ＭＳ Ｐゴシック" pitchFamily="50" charset="-128"/>
              </a:rPr>
              <a:t>　　令和元年度</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dirty="0"/>
              <a:t>令和元</a:t>
            </a:r>
            <a:r>
              <a:rPr lang="ja-JP" altLang="en-US" sz="1200" dirty="0">
                <a:latin typeface="ＭＳ 明朝" panose="02020609040205080304" pitchFamily="17" charset="-128"/>
                <a:ea typeface="ＭＳ 明朝" panose="02020609040205080304" pitchFamily="17" charset="-128"/>
                <a:cs typeface="ＭＳ Ｐゴシック" pitchFamily="50" charset="-128"/>
              </a:rPr>
              <a:t>年</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dirty="0">
                <a:latin typeface="ＭＳ 明朝" panose="02020609040205080304" pitchFamily="17" charset="-128"/>
                <a:ea typeface="ＭＳ 明朝" panose="02020609040205080304" pitchFamily="17" charset="-128"/>
                <a:cs typeface="ＭＳ Ｐゴシック" pitchFamily="50" charset="-128"/>
              </a:rPr>
              <a:t>月～令和 </a:t>
            </a:r>
            <a:r>
              <a:rPr lang="en-US" altLang="ja-JP" sz="1200" dirty="0">
                <a:latin typeface="ＭＳ 明朝" panose="02020609040205080304" pitchFamily="17" charset="-128"/>
                <a:ea typeface="ＭＳ 明朝" panose="02020609040205080304" pitchFamily="17" charset="-128"/>
                <a:cs typeface="ＭＳ Ｐゴシック" pitchFamily="50" charset="-128"/>
              </a:rPr>
              <a:t>2</a:t>
            </a:r>
            <a:r>
              <a:rPr lang="ja-JP" altLang="en-US" sz="1200" dirty="0">
                <a:latin typeface="ＭＳ 明朝" panose="02020609040205080304" pitchFamily="17" charset="-128"/>
                <a:ea typeface="ＭＳ 明朝" panose="02020609040205080304" pitchFamily="17" charset="-128"/>
                <a:cs typeface="ＭＳ Ｐゴシック" pitchFamily="50" charset="-128"/>
              </a:rPr>
              <a:t>年</a:t>
            </a:r>
            <a:r>
              <a:rPr lang="en-US" altLang="ja-JP" sz="1200" dirty="0">
                <a:latin typeface="ＭＳ 明朝" panose="02020609040205080304" pitchFamily="17" charset="-128"/>
                <a:ea typeface="ＭＳ 明朝" panose="02020609040205080304" pitchFamily="17" charset="-128"/>
                <a:cs typeface="ＭＳ Ｐゴシック" pitchFamily="50" charset="-128"/>
              </a:rPr>
              <a:t>3</a:t>
            </a:r>
            <a:r>
              <a:rPr lang="ja-JP" altLang="en-US" sz="1200" dirty="0">
                <a:latin typeface="ＭＳ 明朝" panose="02020609040205080304" pitchFamily="17" charset="-128"/>
                <a:ea typeface="ＭＳ 明朝" panose="02020609040205080304" pitchFamily="17" charset="-128"/>
                <a:cs typeface="ＭＳ Ｐゴシック" pitchFamily="50" charset="-128"/>
              </a:rPr>
              <a:t>月健診分</a:t>
            </a:r>
            <a:r>
              <a:rPr lang="en-US" altLang="ja-JP" sz="1200" dirty="0">
                <a:latin typeface="ＭＳ 明朝" panose="02020609040205080304" pitchFamily="17" charset="-128"/>
                <a:ea typeface="ＭＳ 明朝" panose="02020609040205080304" pitchFamily="17" charset="-128"/>
                <a:cs typeface="ＭＳ Ｐゴシック" pitchFamily="50" charset="-128"/>
              </a:rPr>
              <a:t>(12</a:t>
            </a:r>
            <a:r>
              <a:rPr lang="ja-JP" altLang="en-US" sz="1200" dirty="0">
                <a:latin typeface="ＭＳ 明朝" panose="02020609040205080304" pitchFamily="17" charset="-128"/>
                <a:ea typeface="ＭＳ 明朝" panose="02020609040205080304" pitchFamily="17" charset="-128"/>
                <a:cs typeface="ＭＳ Ｐゴシック" pitchFamily="50" charset="-128"/>
              </a:rPr>
              <a:t>カ月分</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lang="en-US" altLang="zh-TW" dirty="0">
              <a:cs typeface="ＭＳ Ｐゴシック" pitchFamily="50" charset="-128"/>
            </a:endParaRPr>
          </a:p>
          <a:p>
            <a:r>
              <a:rPr lang="ja-JP" altLang="en-US" sz="1200" dirty="0">
                <a:latin typeface="ＭＳ 明朝" panose="02020609040205080304" pitchFamily="17" charset="-128"/>
                <a:ea typeface="ＭＳ 明朝" panose="02020609040205080304" pitchFamily="17" charset="-128"/>
                <a:cs typeface="ＭＳ Ｐゴシック" pitchFamily="50" charset="-128"/>
              </a:rPr>
              <a:t>　　令和 </a:t>
            </a:r>
            <a:r>
              <a:rPr lang="en-US" altLang="ja-JP" sz="1200" dirty="0">
                <a:latin typeface="ＭＳ 明朝" panose="02020609040205080304" pitchFamily="17" charset="-128"/>
                <a:ea typeface="ＭＳ 明朝" panose="02020609040205080304" pitchFamily="17" charset="-128"/>
                <a:cs typeface="ＭＳ Ｐゴシック" pitchFamily="50" charset="-128"/>
              </a:rPr>
              <a:t>2</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令和 </a:t>
            </a:r>
            <a:r>
              <a:rPr lang="en-US" altLang="ja-JP" sz="1200" dirty="0">
                <a:latin typeface="ＭＳ 明朝" panose="02020609040205080304" pitchFamily="17" charset="-128"/>
                <a:ea typeface="ＭＳ 明朝" panose="02020609040205080304" pitchFamily="17" charset="-128"/>
                <a:cs typeface="ＭＳ Ｐゴシック" pitchFamily="50" charset="-128"/>
              </a:rPr>
              <a:t>2</a:t>
            </a:r>
            <a:r>
              <a:rPr lang="ja-JP" altLang="en-US" sz="1200" dirty="0">
                <a:latin typeface="ＭＳ 明朝" panose="02020609040205080304" pitchFamily="17" charset="-128"/>
                <a:ea typeface="ＭＳ 明朝" panose="02020609040205080304" pitchFamily="17" charset="-128"/>
                <a:cs typeface="ＭＳ Ｐゴシック" pitchFamily="50" charset="-128"/>
              </a:rPr>
              <a:t>年</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dirty="0">
                <a:latin typeface="ＭＳ 明朝" panose="02020609040205080304" pitchFamily="17" charset="-128"/>
                <a:ea typeface="ＭＳ 明朝" panose="02020609040205080304" pitchFamily="17" charset="-128"/>
                <a:cs typeface="ＭＳ Ｐゴシック" pitchFamily="50" charset="-128"/>
              </a:rPr>
              <a:t>月～令和 </a:t>
            </a:r>
            <a:r>
              <a:rPr lang="en-US" altLang="ja-JP" sz="1200" dirty="0">
                <a:latin typeface="ＭＳ 明朝" panose="02020609040205080304" pitchFamily="17" charset="-128"/>
                <a:ea typeface="ＭＳ 明朝" panose="02020609040205080304" pitchFamily="17" charset="-128"/>
                <a:cs typeface="ＭＳ Ｐゴシック" pitchFamily="50" charset="-128"/>
              </a:rPr>
              <a:t>3</a:t>
            </a:r>
            <a:r>
              <a:rPr lang="ja-JP" altLang="en-US" sz="1200" dirty="0">
                <a:latin typeface="ＭＳ 明朝" panose="02020609040205080304" pitchFamily="17" charset="-128"/>
                <a:ea typeface="ＭＳ 明朝" panose="02020609040205080304" pitchFamily="17" charset="-128"/>
                <a:cs typeface="ＭＳ Ｐゴシック" pitchFamily="50" charset="-128"/>
              </a:rPr>
              <a:t>年</a:t>
            </a:r>
            <a:r>
              <a:rPr lang="en-US" altLang="ja-JP" sz="1200" dirty="0">
                <a:latin typeface="ＭＳ 明朝" panose="02020609040205080304" pitchFamily="17" charset="-128"/>
                <a:ea typeface="ＭＳ 明朝" panose="02020609040205080304" pitchFamily="17" charset="-128"/>
                <a:cs typeface="ＭＳ Ｐゴシック" pitchFamily="50" charset="-128"/>
              </a:rPr>
              <a:t>3</a:t>
            </a:r>
            <a:r>
              <a:rPr lang="ja-JP" altLang="en-US" sz="1200" dirty="0">
                <a:latin typeface="ＭＳ 明朝" panose="02020609040205080304" pitchFamily="17" charset="-128"/>
                <a:ea typeface="ＭＳ 明朝" panose="02020609040205080304" pitchFamily="17" charset="-128"/>
                <a:cs typeface="ＭＳ Ｐゴシック" pitchFamily="50" charset="-128"/>
              </a:rPr>
              <a:t>月健診分</a:t>
            </a:r>
            <a:r>
              <a:rPr lang="en-US" altLang="ja-JP" sz="1200" dirty="0">
                <a:latin typeface="ＭＳ 明朝" panose="02020609040205080304" pitchFamily="17" charset="-128"/>
                <a:ea typeface="ＭＳ 明朝" panose="02020609040205080304" pitchFamily="17" charset="-128"/>
                <a:cs typeface="ＭＳ Ｐゴシック" pitchFamily="50" charset="-128"/>
              </a:rPr>
              <a:t>(12</a:t>
            </a:r>
            <a:r>
              <a:rPr lang="ja-JP" altLang="en-US" sz="1200" dirty="0">
                <a:latin typeface="ＭＳ 明朝" panose="02020609040205080304" pitchFamily="17" charset="-128"/>
                <a:ea typeface="ＭＳ 明朝" panose="02020609040205080304" pitchFamily="17" charset="-128"/>
                <a:cs typeface="ＭＳ Ｐゴシック" pitchFamily="50" charset="-128"/>
              </a:rPr>
              <a:t>カ月分</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lang="en-US" altLang="zh-TW" dirty="0">
              <a:cs typeface="ＭＳ Ｐゴシック" pitchFamily="50" charset="-128"/>
            </a:endParaRPr>
          </a:p>
          <a:p>
            <a:r>
              <a:rPr lang="ja-JP" altLang="en-US" sz="1200" dirty="0">
                <a:latin typeface="ＭＳ 明朝" panose="02020609040205080304" pitchFamily="17" charset="-128"/>
                <a:ea typeface="ＭＳ 明朝" panose="02020609040205080304" pitchFamily="17" charset="-128"/>
                <a:cs typeface="ＭＳ Ｐゴシック" pitchFamily="50" charset="-128"/>
              </a:rPr>
              <a:t>　　令和 </a:t>
            </a:r>
            <a:r>
              <a:rPr lang="en-US" altLang="ja-JP" sz="1200" dirty="0">
                <a:latin typeface="ＭＳ 明朝" panose="02020609040205080304" pitchFamily="17" charset="-128"/>
                <a:ea typeface="ＭＳ 明朝" panose="02020609040205080304" pitchFamily="17" charset="-128"/>
                <a:cs typeface="ＭＳ Ｐゴシック" pitchFamily="50" charset="-128"/>
              </a:rPr>
              <a:t>3</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rPr>
              <a:t>令和 </a:t>
            </a:r>
            <a:r>
              <a:rPr lang="en-US" altLang="ja-JP" sz="1200" dirty="0">
                <a:latin typeface="ＭＳ 明朝" panose="02020609040205080304" pitchFamily="17" charset="-128"/>
                <a:ea typeface="ＭＳ 明朝" panose="02020609040205080304" pitchFamily="17" charset="-128"/>
              </a:rPr>
              <a:t>3</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月～令和 </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3</a:t>
            </a:r>
            <a:r>
              <a:rPr lang="ja-JP" altLang="en-US" sz="1200" dirty="0">
                <a:latin typeface="ＭＳ 明朝" panose="02020609040205080304" pitchFamily="17" charset="-128"/>
                <a:ea typeface="ＭＳ 明朝" panose="02020609040205080304" pitchFamily="17" charset="-128"/>
              </a:rPr>
              <a:t>月健診分</a:t>
            </a:r>
            <a:r>
              <a:rPr lang="en-US" altLang="ja-JP" sz="1200" dirty="0">
                <a:latin typeface="ＭＳ 明朝" panose="02020609040205080304" pitchFamily="17" charset="-128"/>
                <a:ea typeface="ＭＳ 明朝" panose="02020609040205080304" pitchFamily="17" charset="-128"/>
              </a:rPr>
              <a:t>(12</a:t>
            </a:r>
            <a:r>
              <a:rPr lang="ja-JP" altLang="en-US" sz="1200" dirty="0">
                <a:latin typeface="ＭＳ 明朝" panose="02020609040205080304" pitchFamily="17" charset="-128"/>
                <a:ea typeface="ＭＳ 明朝" panose="02020609040205080304" pitchFamily="17" charset="-128"/>
              </a:rPr>
              <a:t>カ月分</a:t>
            </a:r>
            <a:r>
              <a:rPr lang="en-US" altLang="ja-JP" sz="1200" dirty="0">
                <a:latin typeface="ＭＳ 明朝" panose="02020609040205080304" pitchFamily="17" charset="-128"/>
                <a:ea typeface="ＭＳ 明朝" panose="02020609040205080304" pitchFamily="17" charset="-128"/>
              </a:rPr>
              <a:t>)</a:t>
            </a:r>
            <a:r>
              <a:rPr lang="zh-TW" altLang="en-US" sz="1200" dirty="0">
                <a:latin typeface="ＭＳ 明朝" panose="02020609040205080304" pitchFamily="17" charset="-128"/>
                <a:ea typeface="ＭＳ 明朝" panose="02020609040205080304" pitchFamily="17" charset="-128"/>
              </a:rPr>
              <a:t> </a:t>
            </a:r>
            <a:endParaRPr lang="en-US" altLang="zh-TW" dirty="0"/>
          </a:p>
          <a:p>
            <a:r>
              <a:rPr lang="ja-JP" altLang="en-US" sz="1200" dirty="0">
                <a:latin typeface="ＭＳ 明朝" panose="02020609040205080304" pitchFamily="17" charset="-128"/>
                <a:ea typeface="ＭＳ 明朝" panose="02020609040205080304" pitchFamily="17" charset="-128"/>
                <a:cs typeface="ＭＳ Ｐゴシック" pitchFamily="50" charset="-128"/>
              </a:rPr>
              <a:t>　　令和 </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rPr>
              <a:t>令和 </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月～令和 </a:t>
            </a:r>
            <a:r>
              <a:rPr lang="en-US" altLang="ja-JP" sz="1200" dirty="0">
                <a:latin typeface="ＭＳ 明朝" panose="02020609040205080304" pitchFamily="17" charset="-128"/>
                <a:ea typeface="ＭＳ 明朝" panose="02020609040205080304" pitchFamily="17" charset="-128"/>
              </a:rPr>
              <a:t>5</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3</a:t>
            </a:r>
            <a:r>
              <a:rPr lang="ja-JP" altLang="en-US" sz="1200" dirty="0">
                <a:latin typeface="ＭＳ 明朝" panose="02020609040205080304" pitchFamily="17" charset="-128"/>
                <a:ea typeface="ＭＳ 明朝" panose="02020609040205080304" pitchFamily="17" charset="-128"/>
              </a:rPr>
              <a:t>月健診分</a:t>
            </a:r>
            <a:r>
              <a:rPr lang="en-US" altLang="ja-JP" sz="1200" dirty="0">
                <a:latin typeface="ＭＳ 明朝" panose="02020609040205080304" pitchFamily="17" charset="-128"/>
                <a:ea typeface="ＭＳ 明朝" panose="02020609040205080304" pitchFamily="17" charset="-128"/>
              </a:rPr>
              <a:t>(12</a:t>
            </a:r>
            <a:r>
              <a:rPr lang="ja-JP" altLang="en-US" sz="1200" dirty="0">
                <a:latin typeface="ＭＳ 明朝" panose="02020609040205080304" pitchFamily="17" charset="-128"/>
                <a:ea typeface="ＭＳ 明朝" panose="02020609040205080304" pitchFamily="17" charset="-128"/>
              </a:rPr>
              <a:t>カ月分</a:t>
            </a:r>
            <a:r>
              <a:rPr lang="en-US" altLang="ja-JP" sz="1200" dirty="0">
                <a:latin typeface="ＭＳ 明朝" panose="02020609040205080304" pitchFamily="17" charset="-128"/>
                <a:ea typeface="ＭＳ 明朝" panose="02020609040205080304" pitchFamily="17" charset="-128"/>
              </a:rPr>
              <a:t>)</a:t>
            </a:r>
          </a:p>
        </p:txBody>
      </p:sp>
      <p:sp>
        <p:nvSpPr>
          <p:cNvPr id="17" name="タイトル 1">
            <a:extLst>
              <a:ext uri="{FF2B5EF4-FFF2-40B4-BE49-F238E27FC236}">
                <a16:creationId xmlns:a16="http://schemas.microsoft.com/office/drawing/2014/main" id="{C00077B7-6398-5C19-C9A3-5E7153285A8C}"/>
              </a:ext>
            </a:extLst>
          </p:cNvPr>
          <p:cNvSpPr txBox="1">
            <a:spLocks noChangeAspect="1"/>
          </p:cNvSpPr>
          <p:nvPr/>
        </p:nvSpPr>
        <p:spPr>
          <a:xfrm>
            <a:off x="158960" y="6516216"/>
            <a:ext cx="6211949" cy="569303"/>
          </a:xfrm>
          <a:prstGeom prst="rect">
            <a:avLst/>
          </a:prstGeom>
          <a:ln>
            <a:noFill/>
          </a:ln>
        </p:spPr>
        <p:txBody>
          <a:bodyPr vert="horz" lIns="36000" tIns="45720" rIns="0" bIns="45720" rtlCol="0" anchor="t">
            <a:noAutofit/>
          </a:bodyPr>
          <a:lstStyle/>
          <a:p>
            <a:pPr fontAlgn="base">
              <a:lnSpc>
                <a:spcPct val="125000"/>
              </a:lnSpc>
              <a:spcBef>
                <a:spcPct val="0"/>
              </a:spcBef>
              <a:spcAft>
                <a:spcPct val="0"/>
              </a:spcAft>
            </a:pPr>
            <a:r>
              <a:rPr lang="ja-JP" altLang="en-US" sz="1200" dirty="0">
                <a:latin typeface="ＭＳ 明朝"/>
                <a:ea typeface="ＭＳ 明朝"/>
                <a:cs typeface="ＭＳ Ｐゴシック" pitchFamily="50" charset="-128"/>
              </a:rPr>
              <a:t>■国保データベース</a:t>
            </a:r>
            <a:r>
              <a:rPr lang="en-US" altLang="ja-JP" sz="1200" dirty="0">
                <a:latin typeface="ＭＳ 明朝"/>
                <a:ea typeface="ＭＳ 明朝"/>
                <a:cs typeface="ＭＳ Ｐゴシック" pitchFamily="50" charset="-128"/>
              </a:rPr>
              <a:t>(KDB)</a:t>
            </a:r>
            <a:r>
              <a:rPr lang="ja-JP" altLang="en-US" sz="1200" dirty="0">
                <a:latin typeface="ＭＳ 明朝"/>
                <a:ea typeface="ＭＳ 明朝"/>
                <a:cs typeface="ＭＳ Ｐゴシック" pitchFamily="50" charset="-128"/>
              </a:rPr>
              <a:t>システムデータ</a:t>
            </a:r>
            <a:endParaRPr lang="en-US" altLang="ja-JP" sz="1200" dirty="0">
              <a:latin typeface="ＭＳ 明朝"/>
              <a:ea typeface="ＭＳ 明朝"/>
              <a:cs typeface="ＭＳ Ｐゴシック" pitchFamily="50" charset="-128"/>
            </a:endParaRPr>
          </a:p>
          <a:p>
            <a:pPr fontAlgn="base">
              <a:lnSpc>
                <a:spcPct val="125000"/>
              </a:lnSpc>
              <a:spcBef>
                <a:spcPct val="0"/>
              </a:spcBef>
              <a:spcAft>
                <a:spcPct val="0"/>
              </a:spcAft>
            </a:pPr>
            <a:r>
              <a:rPr lang="ja-JP" altLang="en-US" sz="1200" dirty="0">
                <a:latin typeface="ＭＳ 明朝"/>
                <a:ea typeface="ＭＳ 明朝"/>
                <a:cs typeface="ＭＳ Ｐゴシック" pitchFamily="50" charset="-128"/>
              </a:rPr>
              <a:t>　　平成</a:t>
            </a:r>
            <a:r>
              <a:rPr lang="en-US" altLang="ja-JP" sz="1200" dirty="0">
                <a:latin typeface="ＭＳ 明朝"/>
                <a:ea typeface="ＭＳ 明朝"/>
                <a:cs typeface="ＭＳ Ｐゴシック" pitchFamily="50" charset="-128"/>
              </a:rPr>
              <a:t>30</a:t>
            </a:r>
            <a:r>
              <a:rPr lang="ja-JP" altLang="en-US" sz="1200" dirty="0">
                <a:latin typeface="ＭＳ 明朝"/>
                <a:ea typeface="ＭＳ 明朝"/>
                <a:cs typeface="ＭＳ Ｐゴシック" pitchFamily="50" charset="-128"/>
              </a:rPr>
              <a:t>年度～令和</a:t>
            </a:r>
            <a:r>
              <a:rPr lang="en-US" altLang="ja-JP" sz="1200" dirty="0">
                <a:latin typeface="ＭＳ 明朝"/>
                <a:ea typeface="ＭＳ 明朝"/>
                <a:cs typeface="ＭＳ Ｐゴシック" pitchFamily="50" charset="-128"/>
              </a:rPr>
              <a:t>4</a:t>
            </a:r>
            <a:r>
              <a:rPr lang="ja-JP" altLang="en-US" sz="1200" dirty="0">
                <a:latin typeface="ＭＳ 明朝"/>
                <a:ea typeface="ＭＳ 明朝"/>
                <a:cs typeface="ＭＳ Ｐゴシック" pitchFamily="50" charset="-128"/>
              </a:rPr>
              <a:t>年度</a:t>
            </a:r>
            <a:r>
              <a:rPr lang="en-US" altLang="ja-JP" sz="1200" dirty="0">
                <a:latin typeface="ＭＳ 明朝"/>
                <a:ea typeface="ＭＳ 明朝"/>
                <a:cs typeface="ＭＳ Ｐゴシック" pitchFamily="50" charset="-128"/>
              </a:rPr>
              <a:t>(5</a:t>
            </a:r>
            <a:r>
              <a:rPr lang="ja-JP" altLang="en-US" sz="1200" dirty="0">
                <a:latin typeface="ＭＳ 明朝"/>
                <a:ea typeface="ＭＳ 明朝"/>
                <a:cs typeface="ＭＳ Ｐゴシック" pitchFamily="50" charset="-128"/>
              </a:rPr>
              <a:t>年分</a:t>
            </a:r>
            <a:r>
              <a:rPr lang="en-US" altLang="ja-JP" sz="1200" dirty="0">
                <a:latin typeface="ＭＳ 明朝"/>
                <a:ea typeface="ＭＳ 明朝"/>
                <a:cs typeface="ＭＳ Ｐゴシック" pitchFamily="50" charset="-128"/>
              </a:rPr>
              <a:t>)</a:t>
            </a:r>
          </a:p>
          <a:p>
            <a:pPr lvl="0" fontAlgn="base">
              <a:lnSpc>
                <a:spcPct val="125000"/>
              </a:lnSpc>
              <a:spcBef>
                <a:spcPct val="0"/>
              </a:spcBef>
              <a:spcAft>
                <a:spcPct val="0"/>
              </a:spcAft>
            </a:pPr>
            <a:endParaRPr lang="en-US" altLang="ja-JP" sz="1400" dirty="0">
              <a:latin typeface="ＭＳ 明朝"/>
              <a:ea typeface="ＭＳ 明朝"/>
              <a:cs typeface="ＭＳ Ｐゴシック" pitchFamily="50" charset="-128"/>
            </a:endParaRPr>
          </a:p>
          <a:p>
            <a:pPr lvl="0" fontAlgn="base">
              <a:lnSpc>
                <a:spcPct val="125000"/>
              </a:lnSpc>
              <a:spcBef>
                <a:spcPct val="0"/>
              </a:spcBef>
              <a:spcAft>
                <a:spcPct val="0"/>
              </a:spcAft>
            </a:pPr>
            <a:endParaRPr lang="en-US" altLang="ja-JP" sz="1200" dirty="0">
              <a:latin typeface="ＭＳ 明朝"/>
              <a:ea typeface="ＭＳ 明朝"/>
              <a:cs typeface="ＭＳ Ｐゴシック" pitchFamily="50" charset="-128"/>
            </a:endParaRPr>
          </a:p>
        </p:txBody>
      </p:sp>
      <p:sp>
        <p:nvSpPr>
          <p:cNvPr id="20" name="タイトル_小_1_3_1">
            <a:extLst>
              <a:ext uri="{FF2B5EF4-FFF2-40B4-BE49-F238E27FC236}">
                <a16:creationId xmlns:a16="http://schemas.microsoft.com/office/drawing/2014/main" id="{9115E28E-8663-E0D6-5187-87C9673E70A2}"/>
              </a:ext>
            </a:extLst>
          </p:cNvPr>
          <p:cNvSpPr txBox="1">
            <a:spLocks noChangeAspect="1"/>
          </p:cNvSpPr>
          <p:nvPr/>
        </p:nvSpPr>
        <p:spPr>
          <a:xfrm>
            <a:off x="158960" y="6948264"/>
            <a:ext cx="6753535" cy="5026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36000" tIns="36000" rIns="0" bIns="36000" rtlCol="0" anchor="t">
            <a:spAutoFit/>
          </a:bodyPr>
          <a:lstStyle>
            <a:defPPr>
              <a:defRPr lang="ja-JP"/>
            </a:defPPr>
            <a:lvl1pPr marR="5130">
              <a:lnSpc>
                <a:spcPct val="110000"/>
              </a:lnSpc>
              <a:defRPr sz="1200">
                <a:solidFill>
                  <a:schemeClr val="tx1"/>
                </a:solidFill>
                <a:latin typeface="ＭＳ 明朝" panose="02020609040205080304" pitchFamily="17" charset="-128"/>
                <a:ea typeface="ＭＳ 明朝" panose="02020609040205080304" pitchFamily="17" charset="-128"/>
                <a:cs typeface="MingLiU_HKSCS"/>
              </a:defRPr>
            </a:lvl1pPr>
          </a:lstStyle>
          <a:p>
            <a:pPr>
              <a:lnSpc>
                <a:spcPct val="125000"/>
              </a:lnSpc>
            </a:pPr>
            <a:r>
              <a:rPr lang="ja-JP" altLang="en-US" dirty="0"/>
              <a:t>■介護データ</a:t>
            </a:r>
            <a:r>
              <a:rPr lang="en-US" altLang="ja-JP" dirty="0"/>
              <a:t>(KDB｢</a:t>
            </a:r>
            <a:r>
              <a:rPr lang="ja-JP" altLang="en-US" dirty="0"/>
              <a:t>要介護</a:t>
            </a:r>
            <a:r>
              <a:rPr lang="en-US" altLang="ja-JP" dirty="0"/>
              <a:t>(</a:t>
            </a:r>
            <a:r>
              <a:rPr lang="ja-JP" altLang="en-US" dirty="0"/>
              <a:t>支援</a:t>
            </a:r>
            <a:r>
              <a:rPr lang="en-US" altLang="ja-JP" dirty="0"/>
              <a:t>)</a:t>
            </a:r>
            <a:r>
              <a:rPr lang="ja-JP" altLang="en-US" dirty="0"/>
              <a:t>者突合状況</a:t>
            </a:r>
            <a:r>
              <a:rPr lang="en-US" altLang="ja-JP" dirty="0"/>
              <a:t>｣</a:t>
            </a:r>
            <a:r>
              <a:rPr lang="ja-JP" altLang="en-US" dirty="0"/>
              <a:t>を使用</a:t>
            </a:r>
            <a:r>
              <a:rPr lang="en-US" altLang="ja-JP" dirty="0"/>
              <a:t>)</a:t>
            </a:r>
          </a:p>
          <a:p>
            <a:pPr>
              <a:lnSpc>
                <a:spcPct val="125000"/>
              </a:lnSpc>
            </a:pPr>
            <a:r>
              <a:rPr lang="ja-JP" altLang="en-US" sz="1200" dirty="0">
                <a:latin typeface="ＭＳ 明朝"/>
                <a:ea typeface="ＭＳ 明朝"/>
                <a:cs typeface="ＭＳ Ｐゴシック" pitchFamily="50" charset="-128"/>
              </a:rPr>
              <a:t>　単年分析</a:t>
            </a:r>
            <a:r>
              <a:rPr lang="en-US" altLang="ja-JP" dirty="0">
                <a:latin typeface="ＭＳ 明朝"/>
                <a:ea typeface="ＭＳ 明朝"/>
                <a:cs typeface="ＭＳ Ｐゴシック" pitchFamily="50" charset="-128"/>
              </a:rPr>
              <a:t>…</a:t>
            </a:r>
            <a:r>
              <a:rPr lang="ja-JP" altLang="en-US" sz="1200" dirty="0">
                <a:latin typeface="ＭＳ 明朝"/>
                <a:ea typeface="ＭＳ 明朝"/>
                <a:cs typeface="ＭＳ Ｐゴシック" pitchFamily="50" charset="-128"/>
              </a:rPr>
              <a:t>令和</a:t>
            </a:r>
            <a:r>
              <a:rPr lang="en-US" altLang="ja-JP" sz="1200" dirty="0">
                <a:latin typeface="ＭＳ 明朝"/>
                <a:ea typeface="ＭＳ 明朝"/>
                <a:cs typeface="ＭＳ Ｐゴシック" pitchFamily="50" charset="-128"/>
              </a:rPr>
              <a:t>4</a:t>
            </a:r>
            <a:r>
              <a:rPr lang="ja-JP" altLang="en-US" sz="1200" dirty="0">
                <a:latin typeface="ＭＳ 明朝"/>
                <a:ea typeface="ＭＳ 明朝"/>
                <a:cs typeface="ＭＳ Ｐゴシック" pitchFamily="50" charset="-128"/>
              </a:rPr>
              <a:t>年</a:t>
            </a:r>
            <a:r>
              <a:rPr lang="en-US" altLang="ja-JP" sz="1200" dirty="0">
                <a:latin typeface="ＭＳ 明朝"/>
                <a:ea typeface="ＭＳ 明朝"/>
                <a:cs typeface="ＭＳ Ｐゴシック" pitchFamily="50" charset="-128"/>
              </a:rPr>
              <a:t>4</a:t>
            </a:r>
            <a:r>
              <a:rPr lang="ja-JP" altLang="en-US" sz="1200" dirty="0">
                <a:latin typeface="ＭＳ 明朝"/>
                <a:ea typeface="ＭＳ 明朝"/>
                <a:cs typeface="ＭＳ Ｐゴシック" pitchFamily="50" charset="-128"/>
              </a:rPr>
              <a:t>月～令和</a:t>
            </a:r>
            <a:r>
              <a:rPr lang="en-US" altLang="ja-JP" sz="1200" dirty="0">
                <a:latin typeface="ＭＳ 明朝"/>
                <a:ea typeface="ＭＳ 明朝"/>
                <a:cs typeface="ＭＳ Ｐゴシック" pitchFamily="50" charset="-128"/>
              </a:rPr>
              <a:t>5</a:t>
            </a:r>
            <a:r>
              <a:rPr lang="ja-JP" altLang="en-US" sz="1200" dirty="0">
                <a:latin typeface="ＭＳ 明朝"/>
                <a:ea typeface="ＭＳ 明朝"/>
                <a:cs typeface="ＭＳ Ｐゴシック" pitchFamily="50" charset="-128"/>
              </a:rPr>
              <a:t>年</a:t>
            </a:r>
            <a:r>
              <a:rPr lang="en-US" altLang="ja-JP" sz="1200" dirty="0">
                <a:latin typeface="ＭＳ 明朝"/>
                <a:ea typeface="ＭＳ 明朝"/>
                <a:cs typeface="ＭＳ Ｐゴシック" pitchFamily="50" charset="-128"/>
              </a:rPr>
              <a:t>3</a:t>
            </a:r>
            <a:r>
              <a:rPr lang="ja-JP" altLang="en-US" sz="1200" dirty="0">
                <a:latin typeface="ＭＳ 明朝"/>
                <a:ea typeface="ＭＳ 明朝"/>
                <a:cs typeface="ＭＳ Ｐゴシック" pitchFamily="50" charset="-128"/>
              </a:rPr>
              <a:t>月分</a:t>
            </a:r>
            <a:r>
              <a:rPr lang="en-US" altLang="ja-JP" sz="1200" dirty="0">
                <a:latin typeface="ＭＳ 明朝"/>
                <a:ea typeface="ＭＳ 明朝"/>
                <a:cs typeface="ＭＳ Ｐゴシック" pitchFamily="50" charset="-128"/>
              </a:rPr>
              <a:t>(12</a:t>
            </a:r>
            <a:r>
              <a:rPr lang="ja-JP" altLang="en-US" sz="1200" dirty="0">
                <a:latin typeface="ＭＳ 明朝"/>
                <a:ea typeface="ＭＳ 明朝"/>
                <a:cs typeface="ＭＳ Ｐゴシック" pitchFamily="50" charset="-128"/>
              </a:rPr>
              <a:t>カ月分</a:t>
            </a:r>
            <a:r>
              <a:rPr lang="en-US" altLang="ja-JP" sz="1200" dirty="0">
                <a:latin typeface="ＭＳ 明朝"/>
                <a:ea typeface="ＭＳ 明朝"/>
                <a:cs typeface="ＭＳ Ｐゴシック" pitchFamily="50" charset="-128"/>
              </a:rPr>
              <a:t>)</a:t>
            </a:r>
            <a:endParaRPr lang="en-US" altLang="ja-JP" sz="1200" dirty="0">
              <a:latin typeface="ＭＳ 明朝"/>
              <a:ea typeface="ＭＳ 明朝"/>
            </a:endParaRPr>
          </a:p>
        </p:txBody>
      </p:sp>
      <p:sp>
        <p:nvSpPr>
          <p:cNvPr id="21" name="タイトル_小_1_3_1">
            <a:extLst>
              <a:ext uri="{FF2B5EF4-FFF2-40B4-BE49-F238E27FC236}">
                <a16:creationId xmlns:a16="http://schemas.microsoft.com/office/drawing/2014/main" id="{C3A2CD1B-E329-32A1-B7B7-34F1B5F35196}"/>
              </a:ext>
            </a:extLst>
          </p:cNvPr>
          <p:cNvSpPr txBox="1">
            <a:spLocks noChangeAspect="1"/>
          </p:cNvSpPr>
          <p:nvPr/>
        </p:nvSpPr>
        <p:spPr>
          <a:xfrm>
            <a:off x="174535" y="7452320"/>
            <a:ext cx="6753535" cy="126668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36000" tIns="36000" rIns="0" bIns="36000" rtlCol="0" anchor="t">
            <a:spAutoFit/>
          </a:bodyPr>
          <a:lstStyle>
            <a:defPPr>
              <a:defRPr lang="ja-JP"/>
            </a:defPPr>
            <a:lvl1pPr marR="5130">
              <a:lnSpc>
                <a:spcPct val="110000"/>
              </a:lnSpc>
              <a:defRPr sz="1200">
                <a:solidFill>
                  <a:schemeClr val="tx1"/>
                </a:solidFill>
                <a:latin typeface="ＭＳ 明朝" panose="02020609040205080304" pitchFamily="17" charset="-128"/>
                <a:ea typeface="ＭＳ 明朝" panose="02020609040205080304" pitchFamily="17" charset="-128"/>
                <a:cs typeface="MingLiU_HKSCS"/>
              </a:defRPr>
            </a:lvl1pPr>
          </a:lstStyle>
          <a:p>
            <a:pPr lvl="0" fontAlgn="base">
              <a:spcBef>
                <a:spcPct val="0"/>
              </a:spcBef>
              <a:spcAft>
                <a:spcPct val="0"/>
              </a:spcAft>
            </a:pPr>
            <a:r>
              <a:rPr lang="ja-JP" altLang="en-US" sz="1200" dirty="0">
                <a:latin typeface="ＭＳ 明朝"/>
                <a:ea typeface="ＭＳ 明朝"/>
                <a:cs typeface="ＭＳ Ｐゴシック" pitchFamily="50" charset="-128"/>
              </a:rPr>
              <a:t>　年度分析</a:t>
            </a:r>
            <a:endParaRPr lang="en-US" altLang="ja-JP" sz="1200" dirty="0">
              <a:latin typeface="ＭＳ 明朝"/>
              <a:ea typeface="ＭＳ 明朝"/>
              <a:cs typeface="ＭＳ Ｐゴシック" pitchFamily="50" charset="-128"/>
            </a:endParaRPr>
          </a:p>
          <a:p>
            <a:pPr lvl="0" fontAlgn="base">
              <a:spcBef>
                <a:spcPct val="0"/>
              </a:spcBef>
              <a:spcAft>
                <a:spcPct val="0"/>
              </a:spcAft>
            </a:pPr>
            <a:r>
              <a:rPr lang="ja-JP" altLang="en-US" sz="1200" dirty="0">
                <a:latin typeface="ＭＳ 明朝"/>
                <a:ea typeface="ＭＳ 明朝"/>
                <a:cs typeface="ＭＳ Ｐゴシック" pitchFamily="50" charset="-128"/>
              </a:rPr>
              <a:t>　　平成</a:t>
            </a:r>
            <a:r>
              <a:rPr lang="en-US" altLang="ja-JP" sz="1200" dirty="0">
                <a:latin typeface="ＭＳ 明朝"/>
                <a:ea typeface="ＭＳ 明朝"/>
                <a:cs typeface="ＭＳ Ｐゴシック" pitchFamily="50" charset="-128"/>
              </a:rPr>
              <a:t>30</a:t>
            </a:r>
            <a:r>
              <a:rPr lang="ja-JP" altLang="en-US" sz="1200" dirty="0">
                <a:latin typeface="ＭＳ 明朝"/>
                <a:ea typeface="ＭＳ 明朝"/>
                <a:cs typeface="ＭＳ Ｐゴシック" pitchFamily="50" charset="-128"/>
              </a:rPr>
              <a:t>年度</a:t>
            </a:r>
            <a:r>
              <a:rPr lang="en-US" altLang="ja-JP" sz="1200" dirty="0">
                <a:latin typeface="ＭＳ 明朝"/>
                <a:ea typeface="ＭＳ 明朝"/>
                <a:cs typeface="ＭＳ Ｐゴシック" pitchFamily="50" charset="-128"/>
              </a:rPr>
              <a:t>…</a:t>
            </a:r>
            <a:r>
              <a:rPr lang="ja-JP" altLang="en-US" sz="1200" dirty="0">
                <a:latin typeface="ＭＳ 明朝"/>
                <a:ea typeface="ＭＳ 明朝"/>
                <a:cs typeface="ＭＳ Ｐゴシック" pitchFamily="50" charset="-128"/>
              </a:rPr>
              <a:t>平成</a:t>
            </a:r>
            <a:r>
              <a:rPr lang="en-US" altLang="ja-JP" sz="1200" dirty="0">
                <a:latin typeface="ＭＳ 明朝"/>
                <a:ea typeface="ＭＳ 明朝"/>
                <a:cs typeface="ＭＳ Ｐゴシック" pitchFamily="50" charset="-128"/>
              </a:rPr>
              <a:t>30</a:t>
            </a:r>
            <a:r>
              <a:rPr lang="ja-JP" altLang="en-US" sz="1200" dirty="0">
                <a:latin typeface="ＭＳ 明朝"/>
                <a:ea typeface="ＭＳ 明朝"/>
                <a:cs typeface="ＭＳ Ｐゴシック" pitchFamily="50" charset="-128"/>
              </a:rPr>
              <a:t>年</a:t>
            </a:r>
            <a:r>
              <a:rPr lang="en-US" altLang="ja-JP" sz="1200" dirty="0">
                <a:latin typeface="ＭＳ 明朝"/>
                <a:ea typeface="ＭＳ 明朝"/>
                <a:cs typeface="ＭＳ Ｐゴシック" pitchFamily="50" charset="-128"/>
              </a:rPr>
              <a:t>4</a:t>
            </a:r>
            <a:r>
              <a:rPr lang="ja-JP" altLang="en-US" sz="1200" dirty="0">
                <a:latin typeface="ＭＳ 明朝"/>
                <a:ea typeface="ＭＳ 明朝"/>
                <a:cs typeface="ＭＳ Ｐゴシック" pitchFamily="50" charset="-128"/>
              </a:rPr>
              <a:t>月～</a:t>
            </a:r>
            <a:r>
              <a:rPr lang="ja-JP" altLang="en-US" dirty="0"/>
              <a:t>令和元</a:t>
            </a:r>
            <a:r>
              <a:rPr lang="ja-JP" altLang="en-US" sz="1200" dirty="0">
                <a:latin typeface="ＭＳ 明朝"/>
                <a:ea typeface="ＭＳ 明朝"/>
                <a:cs typeface="ＭＳ Ｐゴシック" pitchFamily="50" charset="-128"/>
              </a:rPr>
              <a:t>年</a:t>
            </a:r>
            <a:r>
              <a:rPr lang="en-US" altLang="ja-JP" sz="1200" dirty="0">
                <a:latin typeface="ＭＳ 明朝"/>
                <a:ea typeface="ＭＳ 明朝"/>
                <a:cs typeface="ＭＳ Ｐゴシック" pitchFamily="50" charset="-128"/>
              </a:rPr>
              <a:t>3</a:t>
            </a:r>
            <a:r>
              <a:rPr lang="ja-JP" altLang="en-US" sz="1200" dirty="0">
                <a:latin typeface="ＭＳ 明朝"/>
                <a:ea typeface="ＭＳ 明朝"/>
                <a:cs typeface="ＭＳ Ｐゴシック" pitchFamily="50" charset="-128"/>
              </a:rPr>
              <a:t>月分</a:t>
            </a:r>
            <a:r>
              <a:rPr lang="en-US" altLang="ja-JP" sz="1200" dirty="0">
                <a:latin typeface="ＭＳ 明朝"/>
                <a:ea typeface="ＭＳ 明朝"/>
                <a:cs typeface="ＭＳ Ｐゴシック" pitchFamily="50" charset="-128"/>
              </a:rPr>
              <a:t>(12</a:t>
            </a:r>
            <a:r>
              <a:rPr lang="ja-JP" altLang="en-US" sz="1200" dirty="0">
                <a:latin typeface="ＭＳ 明朝"/>
                <a:ea typeface="ＭＳ 明朝"/>
                <a:cs typeface="ＭＳ Ｐゴシック" pitchFamily="50" charset="-128"/>
              </a:rPr>
              <a:t>カ月分</a:t>
            </a:r>
            <a:r>
              <a:rPr lang="en-US" altLang="ja-JP" sz="1200" dirty="0">
                <a:latin typeface="ＭＳ 明朝"/>
                <a:ea typeface="ＭＳ 明朝"/>
                <a:cs typeface="ＭＳ Ｐゴシック" pitchFamily="50" charset="-128"/>
              </a:rPr>
              <a:t>)</a:t>
            </a:r>
          </a:p>
          <a:p>
            <a:pPr lvl="0" fontAlgn="base">
              <a:spcBef>
                <a:spcPct val="0"/>
              </a:spcBef>
              <a:spcAft>
                <a:spcPct val="0"/>
              </a:spcAft>
            </a:pPr>
            <a:r>
              <a:rPr lang="ja-JP" altLang="en-US" sz="1200" dirty="0">
                <a:latin typeface="ＭＳ 明朝"/>
                <a:ea typeface="ＭＳ 明朝"/>
                <a:cs typeface="ＭＳ Ｐゴシック" pitchFamily="50" charset="-128"/>
              </a:rPr>
              <a:t>　　令和元年度</a:t>
            </a:r>
            <a:r>
              <a:rPr lang="en-US" altLang="ja-JP" sz="1200" dirty="0">
                <a:latin typeface="ＭＳ 明朝"/>
                <a:ea typeface="ＭＳ 明朝"/>
                <a:cs typeface="ＭＳ Ｐゴシック" pitchFamily="50" charset="-128"/>
              </a:rPr>
              <a:t>…</a:t>
            </a:r>
            <a:r>
              <a:rPr lang="ja-JP" altLang="en-US" dirty="0"/>
              <a:t>令和元</a:t>
            </a:r>
            <a:r>
              <a:rPr lang="ja-JP" altLang="en-US" sz="1200" dirty="0">
                <a:latin typeface="ＭＳ 明朝"/>
                <a:ea typeface="ＭＳ 明朝"/>
                <a:cs typeface="ＭＳ Ｐゴシック" pitchFamily="50" charset="-128"/>
              </a:rPr>
              <a:t>年</a:t>
            </a:r>
            <a:r>
              <a:rPr lang="en-US" altLang="ja-JP" sz="1200" dirty="0">
                <a:latin typeface="ＭＳ 明朝"/>
                <a:ea typeface="ＭＳ 明朝"/>
                <a:cs typeface="ＭＳ Ｐゴシック" pitchFamily="50" charset="-128"/>
              </a:rPr>
              <a:t>4</a:t>
            </a:r>
            <a:r>
              <a:rPr lang="ja-JP" altLang="en-US" sz="1200" dirty="0">
                <a:latin typeface="ＭＳ 明朝"/>
                <a:ea typeface="ＭＳ 明朝"/>
                <a:cs typeface="ＭＳ Ｐゴシック" pitchFamily="50" charset="-128"/>
              </a:rPr>
              <a:t>月～令和 </a:t>
            </a:r>
            <a:r>
              <a:rPr lang="en-US" altLang="ja-JP" sz="1200" dirty="0">
                <a:latin typeface="ＭＳ 明朝"/>
                <a:ea typeface="ＭＳ 明朝"/>
                <a:cs typeface="ＭＳ Ｐゴシック" pitchFamily="50" charset="-128"/>
              </a:rPr>
              <a:t>2</a:t>
            </a:r>
            <a:r>
              <a:rPr lang="ja-JP" altLang="en-US" sz="1200" dirty="0">
                <a:latin typeface="ＭＳ 明朝"/>
                <a:ea typeface="ＭＳ 明朝"/>
                <a:cs typeface="ＭＳ Ｐゴシック" pitchFamily="50" charset="-128"/>
              </a:rPr>
              <a:t>年</a:t>
            </a:r>
            <a:r>
              <a:rPr lang="en-US" altLang="ja-JP" sz="1200" dirty="0">
                <a:latin typeface="ＭＳ 明朝"/>
                <a:ea typeface="ＭＳ 明朝"/>
                <a:cs typeface="ＭＳ Ｐゴシック" pitchFamily="50" charset="-128"/>
              </a:rPr>
              <a:t>3</a:t>
            </a:r>
            <a:r>
              <a:rPr lang="ja-JP" altLang="en-US" sz="1200" dirty="0">
                <a:latin typeface="ＭＳ 明朝"/>
                <a:ea typeface="ＭＳ 明朝"/>
                <a:cs typeface="ＭＳ Ｐゴシック" pitchFamily="50" charset="-128"/>
              </a:rPr>
              <a:t>月分</a:t>
            </a:r>
            <a:r>
              <a:rPr lang="en-US" altLang="ja-JP" sz="1200" dirty="0">
                <a:latin typeface="ＭＳ 明朝"/>
                <a:ea typeface="ＭＳ 明朝"/>
                <a:cs typeface="ＭＳ Ｐゴシック" pitchFamily="50" charset="-128"/>
              </a:rPr>
              <a:t>(12</a:t>
            </a:r>
            <a:r>
              <a:rPr lang="ja-JP" altLang="en-US" sz="1200" dirty="0">
                <a:latin typeface="ＭＳ 明朝"/>
                <a:ea typeface="ＭＳ 明朝"/>
                <a:cs typeface="ＭＳ Ｐゴシック" pitchFamily="50" charset="-128"/>
              </a:rPr>
              <a:t>カ月分</a:t>
            </a:r>
            <a:r>
              <a:rPr lang="en-US" altLang="ja-JP" sz="1200" dirty="0">
                <a:latin typeface="ＭＳ 明朝"/>
                <a:ea typeface="ＭＳ 明朝"/>
                <a:cs typeface="ＭＳ Ｐゴシック" pitchFamily="50" charset="-128"/>
              </a:rPr>
              <a:t>)</a:t>
            </a:r>
          </a:p>
          <a:p>
            <a:pPr fontAlgn="base">
              <a:spcBef>
                <a:spcPct val="0"/>
              </a:spcBef>
              <a:spcAft>
                <a:spcPct val="0"/>
              </a:spcAft>
            </a:pPr>
            <a:r>
              <a:rPr lang="ja-JP" altLang="en-US" sz="1200" dirty="0">
                <a:latin typeface="ＭＳ 明朝"/>
                <a:ea typeface="ＭＳ 明朝"/>
                <a:cs typeface="ＭＳ Ｐゴシック" pitchFamily="50" charset="-128"/>
              </a:rPr>
              <a:t>　　令和 </a:t>
            </a:r>
            <a:r>
              <a:rPr lang="en-US" altLang="ja-JP" sz="1200" dirty="0">
                <a:latin typeface="ＭＳ 明朝"/>
                <a:ea typeface="ＭＳ 明朝"/>
                <a:cs typeface="ＭＳ Ｐゴシック" pitchFamily="50" charset="-128"/>
              </a:rPr>
              <a:t>2</a:t>
            </a:r>
            <a:r>
              <a:rPr lang="ja-JP" altLang="en-US" sz="1200" dirty="0">
                <a:latin typeface="ＭＳ 明朝"/>
                <a:ea typeface="ＭＳ 明朝"/>
                <a:cs typeface="ＭＳ Ｐゴシック" pitchFamily="50" charset="-128"/>
              </a:rPr>
              <a:t>年度</a:t>
            </a:r>
            <a:r>
              <a:rPr lang="en-US" altLang="ja-JP" sz="1200" dirty="0">
                <a:latin typeface="ＭＳ 明朝"/>
                <a:ea typeface="ＭＳ 明朝"/>
                <a:cs typeface="ＭＳ Ｐゴシック" pitchFamily="50" charset="-128"/>
              </a:rPr>
              <a:t>…</a:t>
            </a:r>
            <a:r>
              <a:rPr lang="ja-JP" altLang="en-US" sz="1200" dirty="0">
                <a:latin typeface="ＭＳ 明朝"/>
                <a:ea typeface="ＭＳ 明朝"/>
                <a:cs typeface="ＭＳ Ｐゴシック" pitchFamily="50" charset="-128"/>
              </a:rPr>
              <a:t>令和 </a:t>
            </a:r>
            <a:r>
              <a:rPr lang="en-US" altLang="ja-JP" sz="1200" dirty="0">
                <a:latin typeface="ＭＳ 明朝"/>
                <a:ea typeface="ＭＳ 明朝"/>
                <a:cs typeface="ＭＳ Ｐゴシック" pitchFamily="50" charset="-128"/>
              </a:rPr>
              <a:t>2</a:t>
            </a:r>
            <a:r>
              <a:rPr lang="ja-JP" altLang="en-US" sz="1200" dirty="0">
                <a:latin typeface="ＭＳ 明朝"/>
                <a:ea typeface="ＭＳ 明朝"/>
                <a:cs typeface="ＭＳ Ｐゴシック" pitchFamily="50" charset="-128"/>
              </a:rPr>
              <a:t>年</a:t>
            </a:r>
            <a:r>
              <a:rPr lang="en-US" altLang="ja-JP" sz="1200" dirty="0">
                <a:latin typeface="ＭＳ 明朝"/>
                <a:ea typeface="ＭＳ 明朝"/>
                <a:cs typeface="ＭＳ Ｐゴシック" pitchFamily="50" charset="-128"/>
              </a:rPr>
              <a:t>4</a:t>
            </a:r>
            <a:r>
              <a:rPr lang="ja-JP" altLang="en-US" sz="1200" dirty="0">
                <a:latin typeface="ＭＳ 明朝"/>
                <a:ea typeface="ＭＳ 明朝"/>
                <a:cs typeface="ＭＳ Ｐゴシック" pitchFamily="50" charset="-128"/>
              </a:rPr>
              <a:t>月～令和 </a:t>
            </a:r>
            <a:r>
              <a:rPr lang="en-US" altLang="ja-JP" sz="1200" dirty="0">
                <a:latin typeface="ＭＳ 明朝"/>
                <a:ea typeface="ＭＳ 明朝"/>
                <a:cs typeface="ＭＳ Ｐゴシック" pitchFamily="50" charset="-128"/>
              </a:rPr>
              <a:t>3</a:t>
            </a:r>
            <a:r>
              <a:rPr lang="ja-JP" altLang="en-US" sz="1200" dirty="0">
                <a:latin typeface="ＭＳ 明朝"/>
                <a:ea typeface="ＭＳ 明朝"/>
                <a:cs typeface="ＭＳ Ｐゴシック" pitchFamily="50" charset="-128"/>
              </a:rPr>
              <a:t>年</a:t>
            </a:r>
            <a:r>
              <a:rPr lang="en-US" altLang="ja-JP" sz="1200" dirty="0">
                <a:latin typeface="ＭＳ 明朝"/>
                <a:ea typeface="ＭＳ 明朝"/>
                <a:cs typeface="ＭＳ Ｐゴシック" pitchFamily="50" charset="-128"/>
              </a:rPr>
              <a:t>3</a:t>
            </a:r>
            <a:r>
              <a:rPr lang="ja-JP" altLang="en-US" sz="1200" dirty="0">
                <a:latin typeface="ＭＳ 明朝"/>
                <a:ea typeface="ＭＳ 明朝"/>
                <a:cs typeface="ＭＳ Ｐゴシック" pitchFamily="50" charset="-128"/>
              </a:rPr>
              <a:t>月分</a:t>
            </a:r>
            <a:r>
              <a:rPr lang="en-US" altLang="ja-JP" sz="1200" dirty="0">
                <a:latin typeface="ＭＳ 明朝"/>
                <a:ea typeface="ＭＳ 明朝"/>
                <a:cs typeface="ＭＳ Ｐゴシック" pitchFamily="50" charset="-128"/>
              </a:rPr>
              <a:t>(12</a:t>
            </a:r>
            <a:r>
              <a:rPr lang="ja-JP" altLang="en-US" sz="1200" dirty="0">
                <a:latin typeface="ＭＳ 明朝"/>
                <a:ea typeface="ＭＳ 明朝"/>
                <a:cs typeface="ＭＳ Ｐゴシック" pitchFamily="50" charset="-128"/>
              </a:rPr>
              <a:t>カ月分</a:t>
            </a:r>
            <a:r>
              <a:rPr lang="en-US" altLang="ja-JP" sz="1200" dirty="0">
                <a:latin typeface="ＭＳ 明朝"/>
                <a:ea typeface="ＭＳ 明朝"/>
                <a:cs typeface="ＭＳ Ｐゴシック" pitchFamily="50" charset="-128"/>
              </a:rPr>
              <a:t>)</a:t>
            </a:r>
          </a:p>
          <a:p>
            <a:pPr fontAlgn="base">
              <a:spcBef>
                <a:spcPct val="0"/>
              </a:spcBef>
              <a:spcAft>
                <a:spcPct val="0"/>
              </a:spcAft>
            </a:pPr>
            <a:r>
              <a:rPr lang="ja-JP" altLang="en-US" sz="1200" dirty="0">
                <a:latin typeface="ＭＳ 明朝"/>
                <a:ea typeface="ＭＳ 明朝"/>
                <a:cs typeface="ＭＳ Ｐゴシック" pitchFamily="50" charset="-128"/>
              </a:rPr>
              <a:t>　　令和 </a:t>
            </a:r>
            <a:r>
              <a:rPr lang="en-US" altLang="ja-JP" sz="1200" dirty="0">
                <a:latin typeface="ＭＳ 明朝"/>
                <a:ea typeface="ＭＳ 明朝"/>
                <a:cs typeface="ＭＳ Ｐゴシック" pitchFamily="50" charset="-128"/>
              </a:rPr>
              <a:t>3</a:t>
            </a:r>
            <a:r>
              <a:rPr lang="ja-JP" altLang="en-US" sz="1200" dirty="0">
                <a:latin typeface="ＭＳ 明朝"/>
                <a:ea typeface="ＭＳ 明朝"/>
                <a:cs typeface="ＭＳ Ｐゴシック" pitchFamily="50" charset="-128"/>
              </a:rPr>
              <a:t>年度</a:t>
            </a:r>
            <a:r>
              <a:rPr lang="en-US" altLang="ja-JP" sz="1200" dirty="0">
                <a:latin typeface="ＭＳ 明朝"/>
                <a:ea typeface="ＭＳ 明朝"/>
                <a:cs typeface="ＭＳ Ｐゴシック" pitchFamily="50" charset="-128"/>
              </a:rPr>
              <a:t>…</a:t>
            </a:r>
            <a:r>
              <a:rPr lang="ja-JP" altLang="en-US" sz="1200" dirty="0">
                <a:latin typeface="ＭＳ 明朝"/>
                <a:ea typeface="ＭＳ 明朝"/>
                <a:cs typeface="ＭＳ Ｐゴシック" pitchFamily="50" charset="-128"/>
              </a:rPr>
              <a:t>令和 </a:t>
            </a:r>
            <a:r>
              <a:rPr lang="en-US" altLang="ja-JP" sz="1200" dirty="0">
                <a:latin typeface="ＭＳ 明朝"/>
                <a:ea typeface="ＭＳ 明朝"/>
                <a:cs typeface="ＭＳ Ｐゴシック" pitchFamily="50" charset="-128"/>
              </a:rPr>
              <a:t>3</a:t>
            </a:r>
            <a:r>
              <a:rPr lang="ja-JP" altLang="en-US" sz="1200" dirty="0">
                <a:latin typeface="ＭＳ 明朝"/>
                <a:ea typeface="ＭＳ 明朝"/>
                <a:cs typeface="ＭＳ Ｐゴシック" pitchFamily="50" charset="-128"/>
              </a:rPr>
              <a:t>年</a:t>
            </a:r>
            <a:r>
              <a:rPr lang="en-US" altLang="ja-JP" sz="1200" dirty="0">
                <a:latin typeface="ＭＳ 明朝"/>
                <a:ea typeface="ＭＳ 明朝"/>
                <a:cs typeface="ＭＳ Ｐゴシック" pitchFamily="50" charset="-128"/>
              </a:rPr>
              <a:t>4</a:t>
            </a:r>
            <a:r>
              <a:rPr lang="ja-JP" altLang="en-US" sz="1200" dirty="0">
                <a:latin typeface="ＭＳ 明朝"/>
                <a:ea typeface="ＭＳ 明朝"/>
                <a:cs typeface="ＭＳ Ｐゴシック" pitchFamily="50" charset="-128"/>
              </a:rPr>
              <a:t>月～令和 </a:t>
            </a:r>
            <a:r>
              <a:rPr lang="en-US" altLang="ja-JP" sz="1200" dirty="0">
                <a:latin typeface="ＭＳ 明朝"/>
                <a:ea typeface="ＭＳ 明朝"/>
                <a:cs typeface="ＭＳ Ｐゴシック" pitchFamily="50" charset="-128"/>
              </a:rPr>
              <a:t>4</a:t>
            </a:r>
            <a:r>
              <a:rPr lang="ja-JP" altLang="en-US" sz="1200" dirty="0">
                <a:latin typeface="ＭＳ 明朝"/>
                <a:ea typeface="ＭＳ 明朝"/>
                <a:cs typeface="ＭＳ Ｐゴシック" pitchFamily="50" charset="-128"/>
              </a:rPr>
              <a:t>年</a:t>
            </a:r>
            <a:r>
              <a:rPr lang="en-US" altLang="ja-JP" sz="1200" dirty="0">
                <a:latin typeface="ＭＳ 明朝"/>
                <a:ea typeface="ＭＳ 明朝"/>
                <a:cs typeface="ＭＳ Ｐゴシック" pitchFamily="50" charset="-128"/>
              </a:rPr>
              <a:t>3</a:t>
            </a:r>
            <a:r>
              <a:rPr lang="ja-JP" altLang="en-US" sz="1200" dirty="0">
                <a:latin typeface="ＭＳ 明朝"/>
                <a:ea typeface="ＭＳ 明朝"/>
                <a:cs typeface="ＭＳ Ｐゴシック" pitchFamily="50" charset="-128"/>
              </a:rPr>
              <a:t>月分</a:t>
            </a:r>
            <a:r>
              <a:rPr lang="en-US" altLang="ja-JP" sz="1200" dirty="0">
                <a:latin typeface="ＭＳ 明朝"/>
                <a:ea typeface="ＭＳ 明朝"/>
                <a:cs typeface="ＭＳ Ｐゴシック" pitchFamily="50" charset="-128"/>
              </a:rPr>
              <a:t>(12</a:t>
            </a:r>
            <a:r>
              <a:rPr lang="ja-JP" altLang="en-US" sz="1200" dirty="0">
                <a:latin typeface="ＭＳ 明朝"/>
                <a:ea typeface="ＭＳ 明朝"/>
                <a:cs typeface="ＭＳ Ｐゴシック" pitchFamily="50" charset="-128"/>
              </a:rPr>
              <a:t>カ月分</a:t>
            </a:r>
            <a:r>
              <a:rPr lang="en-US" altLang="ja-JP" sz="1200" dirty="0">
                <a:latin typeface="ＭＳ 明朝"/>
                <a:ea typeface="ＭＳ 明朝"/>
                <a:cs typeface="ＭＳ Ｐゴシック" pitchFamily="50" charset="-128"/>
              </a:rPr>
              <a:t>)</a:t>
            </a:r>
          </a:p>
          <a:p>
            <a:pPr fontAlgn="base">
              <a:spcBef>
                <a:spcPct val="0"/>
              </a:spcBef>
              <a:spcAft>
                <a:spcPct val="0"/>
              </a:spcAft>
            </a:pPr>
            <a:r>
              <a:rPr lang="ja-JP" altLang="en-US" sz="1200" dirty="0">
                <a:latin typeface="ＭＳ 明朝"/>
                <a:ea typeface="ＭＳ 明朝"/>
                <a:cs typeface="ＭＳ Ｐゴシック" pitchFamily="50" charset="-128"/>
              </a:rPr>
              <a:t>　　令和 </a:t>
            </a:r>
            <a:r>
              <a:rPr lang="en-US" altLang="ja-JP" sz="1200" dirty="0">
                <a:latin typeface="ＭＳ 明朝"/>
                <a:ea typeface="ＭＳ 明朝"/>
                <a:cs typeface="ＭＳ Ｐゴシック" pitchFamily="50" charset="-128"/>
              </a:rPr>
              <a:t>4</a:t>
            </a:r>
            <a:r>
              <a:rPr lang="ja-JP" altLang="en-US" sz="1200" dirty="0">
                <a:latin typeface="ＭＳ 明朝"/>
                <a:ea typeface="ＭＳ 明朝"/>
                <a:cs typeface="ＭＳ Ｐゴシック" pitchFamily="50" charset="-128"/>
              </a:rPr>
              <a:t>年度</a:t>
            </a:r>
            <a:r>
              <a:rPr lang="en-US" altLang="ja-JP" sz="1200" dirty="0">
                <a:latin typeface="ＭＳ 明朝"/>
                <a:ea typeface="ＭＳ 明朝"/>
                <a:cs typeface="ＭＳ Ｐゴシック" pitchFamily="50" charset="-128"/>
              </a:rPr>
              <a:t>…</a:t>
            </a:r>
            <a:r>
              <a:rPr lang="ja-JP" altLang="en-US" sz="1200" dirty="0">
                <a:latin typeface="ＭＳ 明朝"/>
                <a:ea typeface="ＭＳ 明朝"/>
                <a:cs typeface="ＭＳ Ｐゴシック" pitchFamily="50" charset="-128"/>
              </a:rPr>
              <a:t>令和 </a:t>
            </a:r>
            <a:r>
              <a:rPr lang="en-US" altLang="ja-JP" sz="1200" dirty="0">
                <a:latin typeface="ＭＳ 明朝"/>
                <a:ea typeface="ＭＳ 明朝"/>
                <a:cs typeface="ＭＳ Ｐゴシック" pitchFamily="50" charset="-128"/>
              </a:rPr>
              <a:t>4</a:t>
            </a:r>
            <a:r>
              <a:rPr lang="ja-JP" altLang="en-US" sz="1200" dirty="0">
                <a:latin typeface="ＭＳ 明朝"/>
                <a:ea typeface="ＭＳ 明朝"/>
                <a:cs typeface="ＭＳ Ｐゴシック" pitchFamily="50" charset="-128"/>
              </a:rPr>
              <a:t>年</a:t>
            </a:r>
            <a:r>
              <a:rPr lang="en-US" altLang="ja-JP" sz="1200" dirty="0">
                <a:latin typeface="ＭＳ 明朝"/>
                <a:ea typeface="ＭＳ 明朝"/>
                <a:cs typeface="ＭＳ Ｐゴシック" pitchFamily="50" charset="-128"/>
              </a:rPr>
              <a:t>4</a:t>
            </a:r>
            <a:r>
              <a:rPr lang="ja-JP" altLang="en-US" sz="1200" dirty="0">
                <a:latin typeface="ＭＳ 明朝"/>
                <a:ea typeface="ＭＳ 明朝"/>
                <a:cs typeface="ＭＳ Ｐゴシック" pitchFamily="50" charset="-128"/>
              </a:rPr>
              <a:t>月～令和 </a:t>
            </a:r>
            <a:r>
              <a:rPr lang="en-US" altLang="ja-JP" sz="1200" dirty="0">
                <a:latin typeface="ＭＳ 明朝"/>
                <a:ea typeface="ＭＳ 明朝"/>
                <a:cs typeface="ＭＳ Ｐゴシック" pitchFamily="50" charset="-128"/>
              </a:rPr>
              <a:t>5</a:t>
            </a:r>
            <a:r>
              <a:rPr lang="ja-JP" altLang="en-US" sz="1200" dirty="0">
                <a:latin typeface="ＭＳ 明朝"/>
                <a:ea typeface="ＭＳ 明朝"/>
                <a:cs typeface="ＭＳ Ｐゴシック" pitchFamily="50" charset="-128"/>
              </a:rPr>
              <a:t>年</a:t>
            </a:r>
            <a:r>
              <a:rPr lang="en-US" altLang="ja-JP" sz="1200" dirty="0">
                <a:latin typeface="ＭＳ 明朝"/>
                <a:ea typeface="ＭＳ 明朝"/>
                <a:cs typeface="ＭＳ Ｐゴシック" pitchFamily="50" charset="-128"/>
              </a:rPr>
              <a:t>3</a:t>
            </a:r>
            <a:r>
              <a:rPr lang="ja-JP" altLang="en-US" sz="1200" dirty="0">
                <a:latin typeface="ＭＳ 明朝"/>
                <a:ea typeface="ＭＳ 明朝"/>
                <a:cs typeface="ＭＳ Ｐゴシック" pitchFamily="50" charset="-128"/>
              </a:rPr>
              <a:t>月分</a:t>
            </a:r>
            <a:r>
              <a:rPr lang="en-US" altLang="ja-JP" sz="1200" dirty="0">
                <a:latin typeface="ＭＳ 明朝"/>
                <a:ea typeface="ＭＳ 明朝"/>
                <a:cs typeface="ＭＳ Ｐゴシック" pitchFamily="50" charset="-128"/>
              </a:rPr>
              <a:t>(12</a:t>
            </a:r>
            <a:r>
              <a:rPr lang="ja-JP" altLang="en-US" sz="1200" dirty="0">
                <a:latin typeface="ＭＳ 明朝"/>
                <a:ea typeface="ＭＳ 明朝"/>
                <a:cs typeface="ＭＳ Ｐゴシック" pitchFamily="50" charset="-128"/>
              </a:rPr>
              <a:t>カ月分</a:t>
            </a:r>
            <a:r>
              <a:rPr lang="en-US" altLang="ja-JP" sz="1200" dirty="0">
                <a:latin typeface="ＭＳ 明朝"/>
                <a:ea typeface="ＭＳ 明朝"/>
                <a:cs typeface="ＭＳ Ｐゴシック" pitchFamily="50" charset="-128"/>
              </a:rPr>
              <a:t>)</a:t>
            </a:r>
          </a:p>
        </p:txBody>
      </p:sp>
    </p:spTree>
    <p:extLst>
      <p:ext uri="{BB962C8B-B14F-4D97-AF65-F5344CB8AC3E}">
        <p14:creationId xmlns:p14="http://schemas.microsoft.com/office/powerpoint/2010/main" val="6065439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spect="1" noChangeArrowheads="1"/>
          </p:cNvSpPr>
          <p:nvPr/>
        </p:nvSpPr>
        <p:spPr bwMode="auto">
          <a:xfrm>
            <a:off x="165100" y="1656056"/>
            <a:ext cx="5783476"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a:spcBef>
                <a:spcPct val="0"/>
              </a:spcBef>
              <a:defRPr/>
            </a:pPr>
            <a:r>
              <a:rPr lang="ja-JP" altLang="en-US" sz="1200" dirty="0">
                <a:solidFill>
                  <a:prstClr val="black"/>
                </a:solidFill>
                <a:latin typeface="ＭＳ 明朝" panose="02020609040205080304" pitchFamily="17" charset="-128"/>
                <a:ea typeface="ＭＳ 明朝" panose="02020609040205080304" pitchFamily="17" charset="-128"/>
              </a:rPr>
              <a:t>特定保健指導対象者･非対象者別</a:t>
            </a:r>
            <a:r>
              <a:rPr lang="en-US" altLang="ja-JP" sz="1200" dirty="0">
                <a:solidFill>
                  <a:prstClr val="black"/>
                </a:solidFill>
                <a:latin typeface="ＭＳ 明朝" panose="02020609040205080304" pitchFamily="17" charset="-128"/>
                <a:ea typeface="ＭＳ 明朝" panose="02020609040205080304" pitchFamily="17" charset="-128"/>
              </a:rPr>
              <a:t> </a:t>
            </a:r>
            <a:r>
              <a:rPr lang="ja-JP" altLang="en-US" sz="1200" dirty="0">
                <a:solidFill>
                  <a:prstClr val="black"/>
                </a:solidFill>
                <a:latin typeface="ＭＳ 明朝" panose="02020609040205080304" pitchFamily="17" charset="-128"/>
                <a:ea typeface="ＭＳ 明朝" panose="02020609040205080304" pitchFamily="17" charset="-128"/>
              </a:rPr>
              <a:t>生活習慣病医療費</a:t>
            </a:r>
            <a:endParaRPr lang="en-US" altLang="ja-JP" sz="1200" dirty="0">
              <a:solidFill>
                <a:prstClr val="black"/>
              </a:solidFill>
              <a:latin typeface="ＭＳ 明朝" panose="02020609040205080304" pitchFamily="17" charset="-128"/>
              <a:ea typeface="ＭＳ 明朝" panose="02020609040205080304" pitchFamily="17" charset="-128"/>
            </a:endParaRPr>
          </a:p>
        </p:txBody>
      </p:sp>
      <p:sp>
        <p:nvSpPr>
          <p:cNvPr id="11" name="テキスト ボックス 10"/>
          <p:cNvSpPr txBox="1">
            <a:spLocks noChangeAspect="1"/>
          </p:cNvSpPr>
          <p:nvPr/>
        </p:nvSpPr>
        <p:spPr>
          <a:xfrm>
            <a:off x="161150" y="5735161"/>
            <a:ext cx="5782833" cy="276999"/>
          </a:xfrm>
          <a:prstGeom prst="rect">
            <a:avLst/>
          </a:prstGeom>
        </p:spPr>
        <p:txBody>
          <a:bodyPr vert="horz" lIns="0" tIns="45720" rIns="0" bIns="45720" rtlCol="0" anchor="ctr" anchorCtr="0">
            <a:spAutoFit/>
          </a:bodyPr>
          <a:lstStyle>
            <a:defPPr>
              <a:defRPr lang="ja-JP"/>
            </a:defPPr>
            <a:lvl1pPr>
              <a:lnSpc>
                <a:spcPct val="150000"/>
              </a:lnSpc>
              <a:spcBef>
                <a:spcPct val="0"/>
              </a:spcBef>
              <a:defRPr sz="1000">
                <a:solidFill>
                  <a:prstClr val="black"/>
                </a:solidFill>
                <a:latin typeface="ＭＳ Ｐ明朝" panose="02020600040205080304" pitchFamily="18" charset="-128"/>
                <a:ea typeface="ＭＳ Ｐ明朝" panose="02020600040205080304" pitchFamily="18" charset="-128"/>
                <a:cs typeface="+mj-cs"/>
              </a:defRPr>
            </a:lvl1pPr>
          </a:lstStyle>
          <a:p>
            <a:pPr>
              <a:lnSpc>
                <a:spcPct val="100000"/>
              </a:lnSpc>
            </a:pPr>
            <a:r>
              <a:rPr lang="ja-JP" altLang="en-US" sz="1200" dirty="0">
                <a:latin typeface="ＭＳ 明朝" panose="02020609040205080304" pitchFamily="17" charset="-128"/>
                <a:ea typeface="ＭＳ 明朝" panose="02020609040205080304" pitchFamily="17" charset="-128"/>
              </a:rPr>
              <a:t>特定保健指導対象者･非対象者別 生活習慣病患者一人当たり医療費</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入院外</a:t>
            </a:r>
            <a:r>
              <a:rPr lang="en-US" altLang="ja-JP" sz="1200" dirty="0">
                <a:latin typeface="ＭＳ 明朝" panose="02020609040205080304" pitchFamily="17" charset="-128"/>
                <a:ea typeface="ＭＳ 明朝" panose="02020609040205080304" pitchFamily="17" charset="-128"/>
              </a:rPr>
              <a:t>)</a:t>
            </a:r>
          </a:p>
        </p:txBody>
      </p:sp>
      <p:sp>
        <p:nvSpPr>
          <p:cNvPr id="8" name="正方形/長方形 7">
            <a:extLst>
              <a:ext uri="{FF2B5EF4-FFF2-40B4-BE49-F238E27FC236}">
                <a16:creationId xmlns:a16="http://schemas.microsoft.com/office/drawing/2014/main" id="{CE1ED071-F17E-4419-9598-277AD1DD8C81}"/>
              </a:ext>
            </a:extLst>
          </p:cNvPr>
          <p:cNvSpPr>
            <a:spLocks noChangeAspect="1"/>
          </p:cNvSpPr>
          <p:nvPr/>
        </p:nvSpPr>
        <p:spPr>
          <a:xfrm>
            <a:off x="170434" y="4322131"/>
            <a:ext cx="6242400" cy="1281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bIns="0" rtlCol="0" anchor="t">
            <a:spAutoFit/>
          </a:bodyPr>
          <a:lstStyle/>
          <a:p>
            <a:r>
              <a:rPr lang="ja-JP" altLang="en-US" sz="800" dirty="0">
                <a:solidFill>
                  <a:schemeClr val="tx1"/>
                </a:solidFill>
                <a:latin typeface="ＭＳ 明朝" panose="02020609040205080304" pitchFamily="17" charset="-128"/>
                <a:ea typeface="ＭＳ 明朝" panose="02020609040205080304" pitchFamily="17" charset="-128"/>
              </a:rPr>
              <a:t>データ化範囲</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分析対象</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入院</a:t>
            </a:r>
            <a:r>
              <a:rPr lang="en-US" altLang="ja-JP" sz="800" dirty="0">
                <a:solidFill>
                  <a:schemeClr val="tx1"/>
                </a:solidFill>
                <a:latin typeface="ＭＳ 明朝" panose="02020609040205080304" pitchFamily="17" charset="-128"/>
                <a:ea typeface="ＭＳ 明朝" panose="02020609040205080304" pitchFamily="17" charset="-128"/>
              </a:rPr>
              <a:t>(DPC</a:t>
            </a:r>
            <a:r>
              <a:rPr lang="ja-JP" altLang="en-US" sz="800" dirty="0">
                <a:solidFill>
                  <a:schemeClr val="tx1"/>
                </a:solidFill>
                <a:latin typeface="ＭＳ 明朝" panose="02020609040205080304" pitchFamily="17" charset="-128"/>
                <a:ea typeface="ＭＳ 明朝" panose="02020609040205080304" pitchFamily="17" charset="-128"/>
              </a:rPr>
              <a:t>を含む</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、入院外、調剤の電子レセプト。</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ja-JP" altLang="en-US" sz="800" dirty="0">
                <a:solidFill>
                  <a:schemeClr val="tx1"/>
                </a:solidFill>
                <a:latin typeface="ＭＳ 明朝" panose="02020609040205080304" pitchFamily="17" charset="-128"/>
                <a:ea typeface="ＭＳ 明朝" panose="02020609040205080304" pitchFamily="17" charset="-128"/>
              </a:rPr>
              <a:t>　　　　　　　　　　　　対象診療年月は</a:t>
            </a:r>
            <a:r>
              <a:rPr lang="ja-JP" altLang="en-US" sz="800" dirty="0">
                <a:solidFill>
                  <a:srgbClr val="000000"/>
                </a:solidFill>
                <a:latin typeface="ＭＳ 明朝" panose="02020609040205080304" pitchFamily="17" charset="-128"/>
                <a:ea typeface="ＭＳ 明朝" panose="02020609040205080304" pitchFamily="17" charset="-128"/>
                <a:cs typeface="Meiryo UI" pitchFamily="50" charset="-128"/>
              </a:rPr>
              <a:t>令和</a:t>
            </a:r>
            <a:r>
              <a:rPr lang="en-US" altLang="ja-JP" sz="800" dirty="0">
                <a:solidFill>
                  <a:srgbClr val="000000"/>
                </a:solidFill>
                <a:latin typeface="ＭＳ 明朝" panose="02020609040205080304" pitchFamily="17" charset="-128"/>
                <a:ea typeface="ＭＳ 明朝" panose="02020609040205080304" pitchFamily="17" charset="-128"/>
                <a:cs typeface="Meiryo UI" pitchFamily="50" charset="-128"/>
              </a:rPr>
              <a:t>4</a:t>
            </a:r>
            <a:r>
              <a:rPr lang="ja-JP" altLang="en-US" sz="800" dirty="0">
                <a:solidFill>
                  <a:srgbClr val="000000"/>
                </a:solidFill>
                <a:latin typeface="ＭＳ 明朝" panose="02020609040205080304" pitchFamily="17" charset="-128"/>
                <a:ea typeface="ＭＳ 明朝" panose="02020609040205080304" pitchFamily="17" charset="-128"/>
                <a:cs typeface="Meiryo UI" pitchFamily="50" charset="-128"/>
              </a:rPr>
              <a:t>年</a:t>
            </a:r>
            <a:r>
              <a:rPr lang="en-US" altLang="ja-JP" sz="800" dirty="0">
                <a:solidFill>
                  <a:srgbClr val="000000"/>
                </a:solidFill>
                <a:latin typeface="ＭＳ 明朝" panose="02020609040205080304" pitchFamily="17" charset="-128"/>
                <a:ea typeface="ＭＳ 明朝" panose="02020609040205080304" pitchFamily="17" charset="-128"/>
                <a:cs typeface="Meiryo UI" pitchFamily="50" charset="-128"/>
              </a:rPr>
              <a:t>4</a:t>
            </a:r>
            <a:r>
              <a:rPr lang="ja-JP" altLang="en-US" sz="800" dirty="0">
                <a:solidFill>
                  <a:srgbClr val="000000"/>
                </a:solidFill>
                <a:latin typeface="ＭＳ 明朝" panose="02020609040205080304" pitchFamily="17" charset="-128"/>
                <a:ea typeface="ＭＳ 明朝" panose="02020609040205080304" pitchFamily="17" charset="-128"/>
                <a:cs typeface="Meiryo UI" pitchFamily="50" charset="-128"/>
              </a:rPr>
              <a:t>月～令和</a:t>
            </a:r>
            <a:r>
              <a:rPr lang="en-US" altLang="ja-JP" sz="800" dirty="0">
                <a:solidFill>
                  <a:srgbClr val="000000"/>
                </a:solidFill>
                <a:latin typeface="ＭＳ 明朝" panose="02020609040205080304" pitchFamily="17" charset="-128"/>
                <a:ea typeface="ＭＳ 明朝" panose="02020609040205080304" pitchFamily="17" charset="-128"/>
                <a:cs typeface="Meiryo UI" pitchFamily="50" charset="-128"/>
              </a:rPr>
              <a:t>5</a:t>
            </a:r>
            <a:r>
              <a:rPr lang="ja-JP" altLang="en-US" sz="800" dirty="0">
                <a:solidFill>
                  <a:srgbClr val="000000"/>
                </a:solidFill>
                <a:latin typeface="ＭＳ 明朝" panose="02020609040205080304" pitchFamily="17" charset="-128"/>
                <a:ea typeface="ＭＳ 明朝" panose="02020609040205080304" pitchFamily="17" charset="-128"/>
                <a:cs typeface="Meiryo UI" pitchFamily="50" charset="-128"/>
              </a:rPr>
              <a:t>年</a:t>
            </a:r>
            <a:r>
              <a:rPr lang="en-US" altLang="ja-JP" sz="800" dirty="0">
                <a:solidFill>
                  <a:srgbClr val="000000"/>
                </a:solidFill>
                <a:latin typeface="ＭＳ 明朝" panose="02020609040205080304" pitchFamily="17" charset="-128"/>
                <a:ea typeface="ＭＳ 明朝" panose="02020609040205080304" pitchFamily="17" charset="-128"/>
                <a:cs typeface="Meiryo UI" pitchFamily="50" charset="-128"/>
              </a:rPr>
              <a:t>3</a:t>
            </a:r>
            <a:r>
              <a:rPr lang="ja-JP" altLang="en-US" sz="800" dirty="0">
                <a:solidFill>
                  <a:srgbClr val="000000"/>
                </a:solidFill>
                <a:latin typeface="ＭＳ 明朝" panose="02020609040205080304" pitchFamily="17" charset="-128"/>
                <a:ea typeface="ＭＳ 明朝" panose="02020609040205080304" pitchFamily="17" charset="-128"/>
                <a:cs typeface="Meiryo UI" pitchFamily="50" charset="-128"/>
              </a:rPr>
              <a:t>月診療分</a:t>
            </a:r>
            <a:r>
              <a:rPr lang="en-US" altLang="ja-JP" sz="800" dirty="0">
                <a:solidFill>
                  <a:srgbClr val="000000"/>
                </a:solidFill>
                <a:latin typeface="ＭＳ 明朝" panose="02020609040205080304" pitchFamily="17" charset="-128"/>
                <a:ea typeface="ＭＳ 明朝" panose="02020609040205080304" pitchFamily="17" charset="-128"/>
                <a:cs typeface="Meiryo UI" pitchFamily="50" charset="-128"/>
              </a:rPr>
              <a:t>(12</a:t>
            </a:r>
            <a:r>
              <a:rPr lang="ja-JP" altLang="en-US" sz="800" dirty="0">
                <a:solidFill>
                  <a:srgbClr val="000000"/>
                </a:solidFill>
                <a:latin typeface="ＭＳ 明朝" panose="02020609040205080304" pitchFamily="17" charset="-128"/>
                <a:ea typeface="ＭＳ 明朝" panose="02020609040205080304" pitchFamily="17" charset="-128"/>
                <a:cs typeface="Meiryo UI" pitchFamily="50" charset="-128"/>
              </a:rPr>
              <a:t>カ月分</a:t>
            </a:r>
            <a:r>
              <a:rPr lang="en-US" altLang="ja-JP" sz="800" dirty="0">
                <a:solidFill>
                  <a:srgbClr val="000000"/>
                </a:solidFill>
                <a:latin typeface="ＭＳ 明朝" panose="02020609040205080304" pitchFamily="17" charset="-128"/>
                <a:ea typeface="ＭＳ 明朝" panose="02020609040205080304" pitchFamily="17" charset="-128"/>
                <a:cs typeface="Meiryo UI" pitchFamily="50" charset="-128"/>
              </a:rPr>
              <a:t>)</a:t>
            </a:r>
            <a:r>
              <a:rPr lang="ja-JP" altLang="en-US" sz="800" dirty="0">
                <a:solidFill>
                  <a:schemeClr val="tx1"/>
                </a:solidFill>
                <a:latin typeface="ＭＳ 明朝" panose="02020609040205080304" pitchFamily="17" charset="-128"/>
                <a:ea typeface="ＭＳ 明朝" panose="02020609040205080304" pitchFamily="17" charset="-128"/>
              </a:rPr>
              <a:t>。</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ja-JP" altLang="en-US" sz="800" dirty="0">
                <a:solidFill>
                  <a:schemeClr val="tx1"/>
                </a:solidFill>
                <a:latin typeface="ＭＳ 明朝" panose="02020609040205080304" pitchFamily="17" charset="-128"/>
                <a:ea typeface="ＭＳ 明朝" panose="02020609040205080304" pitchFamily="17" charset="-128"/>
              </a:rPr>
              <a:t>データ化範囲</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分析対象</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健康診査データは令和</a:t>
            </a:r>
            <a:r>
              <a:rPr lang="en-US" altLang="ja-JP" sz="800" dirty="0">
                <a:solidFill>
                  <a:schemeClr val="tx1"/>
                </a:solidFill>
                <a:latin typeface="ＭＳ 明朝" panose="02020609040205080304" pitchFamily="17" charset="-128"/>
                <a:ea typeface="ＭＳ 明朝" panose="02020609040205080304" pitchFamily="17" charset="-128"/>
              </a:rPr>
              <a:t>4</a:t>
            </a:r>
            <a:r>
              <a:rPr lang="ja-JP" altLang="en-US" sz="800" dirty="0">
                <a:solidFill>
                  <a:schemeClr val="tx1"/>
                </a:solidFill>
                <a:latin typeface="ＭＳ 明朝" panose="02020609040205080304" pitchFamily="17" charset="-128"/>
                <a:ea typeface="ＭＳ 明朝" panose="02020609040205080304" pitchFamily="17" charset="-128"/>
              </a:rPr>
              <a:t>年</a:t>
            </a:r>
            <a:r>
              <a:rPr lang="en-US" altLang="ja-JP" sz="800" dirty="0">
                <a:solidFill>
                  <a:schemeClr val="tx1"/>
                </a:solidFill>
                <a:latin typeface="ＭＳ 明朝" panose="02020609040205080304" pitchFamily="17" charset="-128"/>
                <a:ea typeface="ＭＳ 明朝" panose="02020609040205080304" pitchFamily="17" charset="-128"/>
              </a:rPr>
              <a:t>4</a:t>
            </a:r>
            <a:r>
              <a:rPr lang="ja-JP" altLang="en-US" sz="800" dirty="0">
                <a:solidFill>
                  <a:schemeClr val="tx1"/>
                </a:solidFill>
                <a:latin typeface="ＭＳ 明朝" panose="02020609040205080304" pitchFamily="17" charset="-128"/>
                <a:ea typeface="ＭＳ 明朝" panose="02020609040205080304" pitchFamily="17" charset="-128"/>
              </a:rPr>
              <a:t>月～令和</a:t>
            </a:r>
            <a:r>
              <a:rPr lang="en-US" altLang="ja-JP" sz="800" dirty="0">
                <a:solidFill>
                  <a:schemeClr val="tx1"/>
                </a:solidFill>
                <a:latin typeface="ＭＳ 明朝" panose="02020609040205080304" pitchFamily="17" charset="-128"/>
                <a:ea typeface="ＭＳ 明朝" panose="02020609040205080304" pitchFamily="17" charset="-128"/>
              </a:rPr>
              <a:t>5</a:t>
            </a:r>
            <a:r>
              <a:rPr lang="ja-JP" altLang="en-US" sz="800" dirty="0">
                <a:solidFill>
                  <a:schemeClr val="tx1"/>
                </a:solidFill>
                <a:latin typeface="ＭＳ 明朝" panose="02020609040205080304" pitchFamily="17" charset="-128"/>
                <a:ea typeface="ＭＳ 明朝" panose="02020609040205080304" pitchFamily="17" charset="-128"/>
              </a:rPr>
              <a:t>年</a:t>
            </a:r>
            <a:r>
              <a:rPr lang="en-US" altLang="ja-JP" sz="800" dirty="0">
                <a:solidFill>
                  <a:schemeClr val="tx1"/>
                </a:solidFill>
                <a:latin typeface="ＭＳ 明朝" panose="02020609040205080304" pitchFamily="17" charset="-128"/>
                <a:ea typeface="ＭＳ 明朝" panose="02020609040205080304" pitchFamily="17" charset="-128"/>
              </a:rPr>
              <a:t>3</a:t>
            </a:r>
            <a:r>
              <a:rPr lang="ja-JP" altLang="en-US" sz="800" dirty="0">
                <a:solidFill>
                  <a:schemeClr val="tx1"/>
                </a:solidFill>
                <a:latin typeface="ＭＳ 明朝" panose="02020609040205080304" pitchFamily="17" charset="-128"/>
                <a:ea typeface="ＭＳ 明朝" panose="02020609040205080304" pitchFamily="17" charset="-128"/>
              </a:rPr>
              <a:t>月健診分</a:t>
            </a:r>
            <a:r>
              <a:rPr lang="en-US" altLang="ja-JP" sz="800" dirty="0">
                <a:solidFill>
                  <a:schemeClr val="tx1"/>
                </a:solidFill>
                <a:latin typeface="ＭＳ 明朝" panose="02020609040205080304" pitchFamily="17" charset="-128"/>
                <a:ea typeface="ＭＳ 明朝" panose="02020609040205080304" pitchFamily="17" charset="-128"/>
              </a:rPr>
              <a:t>(12</a:t>
            </a:r>
            <a:r>
              <a:rPr lang="ja-JP" altLang="en-US" sz="800" dirty="0">
                <a:solidFill>
                  <a:schemeClr val="tx1"/>
                </a:solidFill>
                <a:latin typeface="ＭＳ 明朝" panose="02020609040205080304" pitchFamily="17" charset="-128"/>
                <a:ea typeface="ＭＳ 明朝" panose="02020609040205080304" pitchFamily="17" charset="-128"/>
              </a:rPr>
              <a:t>カ月分</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ja-JP" altLang="en-US" sz="800" dirty="0">
                <a:solidFill>
                  <a:schemeClr val="tx1"/>
                </a:solidFill>
                <a:latin typeface="ＭＳ 明朝" panose="02020609040205080304" pitchFamily="17" charset="-128"/>
                <a:ea typeface="ＭＳ 明朝" panose="02020609040205080304" pitchFamily="17" charset="-128"/>
              </a:rPr>
              <a:t>資格確認日</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令和</a:t>
            </a:r>
            <a:r>
              <a:rPr lang="en-US" altLang="ja-JP" sz="800" dirty="0">
                <a:solidFill>
                  <a:schemeClr val="tx1"/>
                </a:solidFill>
                <a:latin typeface="ＭＳ 明朝" panose="02020609040205080304" pitchFamily="17" charset="-128"/>
                <a:ea typeface="ＭＳ 明朝" panose="02020609040205080304" pitchFamily="17" charset="-128"/>
              </a:rPr>
              <a:t>5</a:t>
            </a:r>
            <a:r>
              <a:rPr lang="ja-JP" altLang="en-US" sz="800" dirty="0">
                <a:solidFill>
                  <a:schemeClr val="tx1"/>
                </a:solidFill>
                <a:latin typeface="ＭＳ 明朝" panose="02020609040205080304" pitchFamily="17" charset="-128"/>
                <a:ea typeface="ＭＳ 明朝" panose="02020609040205080304" pitchFamily="17" charset="-128"/>
              </a:rPr>
              <a:t>年</a:t>
            </a:r>
            <a:r>
              <a:rPr lang="en-US" altLang="ja-JP" sz="800" dirty="0">
                <a:solidFill>
                  <a:schemeClr val="tx1"/>
                </a:solidFill>
                <a:latin typeface="ＭＳ 明朝" panose="02020609040205080304" pitchFamily="17" charset="-128"/>
                <a:ea typeface="ＭＳ 明朝" panose="02020609040205080304" pitchFamily="17" charset="-128"/>
              </a:rPr>
              <a:t>3</a:t>
            </a:r>
            <a:r>
              <a:rPr lang="ja-JP" altLang="en-US" sz="800" dirty="0">
                <a:solidFill>
                  <a:schemeClr val="tx1"/>
                </a:solidFill>
                <a:latin typeface="ＭＳ 明朝" panose="02020609040205080304" pitchFamily="17" charset="-128"/>
                <a:ea typeface="ＭＳ 明朝" panose="02020609040205080304" pitchFamily="17" charset="-128"/>
              </a:rPr>
              <a:t>月</a:t>
            </a:r>
            <a:r>
              <a:rPr lang="en-US" altLang="ja-JP" sz="800" dirty="0">
                <a:solidFill>
                  <a:schemeClr val="tx1"/>
                </a:solidFill>
                <a:latin typeface="ＭＳ 明朝" panose="02020609040205080304" pitchFamily="17" charset="-128"/>
                <a:ea typeface="ＭＳ 明朝" panose="02020609040205080304" pitchFamily="17" charset="-128"/>
              </a:rPr>
              <a:t>31</a:t>
            </a:r>
            <a:r>
              <a:rPr lang="ja-JP" altLang="en-US" sz="800" dirty="0">
                <a:solidFill>
                  <a:schemeClr val="tx1"/>
                </a:solidFill>
                <a:latin typeface="ＭＳ 明朝" panose="02020609040205080304" pitchFamily="17" charset="-128"/>
                <a:ea typeface="ＭＳ 明朝" panose="02020609040205080304" pitchFamily="17" charset="-128"/>
              </a:rPr>
              <a:t>日時点。</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ja-JP" altLang="en-US" sz="800" dirty="0">
                <a:solidFill>
                  <a:schemeClr val="tx1"/>
                </a:solidFill>
                <a:latin typeface="ＭＳ 明朝" panose="02020609040205080304" pitchFamily="17" charset="-128"/>
                <a:ea typeface="ＭＳ 明朝" panose="02020609040205080304" pitchFamily="17" charset="-128"/>
              </a:rPr>
              <a:t>非対象者</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健康診査受診における質問表の服薬の項目にて一項目でも</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はい</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と回答した健康診査受診者は</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服薬有</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err="1">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服薬の全項目</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ja-JP" altLang="en-US" sz="800" dirty="0">
                <a:solidFill>
                  <a:schemeClr val="tx1"/>
                </a:solidFill>
                <a:latin typeface="ＭＳ 明朝" panose="02020609040205080304" pitchFamily="17" charset="-128"/>
                <a:ea typeface="ＭＳ 明朝" panose="02020609040205080304" pitchFamily="17" charset="-128"/>
              </a:rPr>
              <a:t>　　　　　</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なし</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と回答した健康診査受診者は</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服薬無</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で表記。</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生活習慣病医療費</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糖尿病、高血圧症、脂質異常症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で投薬のあった患者の生活習慣病医療費。</a:t>
            </a: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生活習慣病患者数</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糖尿病、高血圧症、脂質異常症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で投薬のあった患者数。合計人数は、入院、入院外の区分けなく</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ja-JP" altLang="en-US" sz="800" dirty="0">
                <a:solidFill>
                  <a:schemeClr val="tx1"/>
                </a:solidFill>
                <a:latin typeface="ＭＳ 明朝" panose="02020609040205080304" pitchFamily="17" charset="-128"/>
                <a:ea typeface="ＭＳ 明朝" panose="02020609040205080304" pitchFamily="17" charset="-128"/>
              </a:rPr>
              <a:t>　　　　　　　　　　集計した実人数。</a:t>
            </a: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生活習慣病患者一人当たり医療費</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糖尿病、高血圧症、脂質異常症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で投薬のあった患者一人当たりの生活習慣病医療費。</a:t>
            </a:r>
          </a:p>
        </p:txBody>
      </p:sp>
      <p:sp>
        <p:nvSpPr>
          <p:cNvPr id="13" name="正方形/長方形 12">
            <a:extLst>
              <a:ext uri="{FF2B5EF4-FFF2-40B4-BE49-F238E27FC236}">
                <a16:creationId xmlns:a16="http://schemas.microsoft.com/office/drawing/2014/main" id="{65FDE2C9-1755-4CA4-9B0D-63F2FCC3EB76}"/>
              </a:ext>
            </a:extLst>
          </p:cNvPr>
          <p:cNvSpPr>
            <a:spLocks noChangeAspect="1"/>
          </p:cNvSpPr>
          <p:nvPr/>
        </p:nvSpPr>
        <p:spPr>
          <a:xfrm>
            <a:off x="170434" y="8288622"/>
            <a:ext cx="6223824" cy="784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bIns="0" rtlCol="0" anchor="t">
            <a:spAutoFit/>
          </a:bodyPr>
          <a:lstStyle/>
          <a:p>
            <a:r>
              <a:rPr lang="ja-JP" altLang="en-US" sz="800" dirty="0">
                <a:solidFill>
                  <a:schemeClr val="tx1"/>
                </a:solidFill>
                <a:latin typeface="ＭＳ 明朝" panose="02020609040205080304" pitchFamily="17" charset="-128"/>
                <a:ea typeface="ＭＳ 明朝" panose="02020609040205080304" pitchFamily="17" charset="-128"/>
              </a:rPr>
              <a:t>データ化範囲</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分析対象</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入院外、調剤の電子レセプト。</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ja-JP" altLang="en-US" sz="800" dirty="0">
                <a:solidFill>
                  <a:schemeClr val="tx1"/>
                </a:solidFill>
                <a:latin typeface="ＭＳ 明朝" panose="02020609040205080304" pitchFamily="17" charset="-128"/>
                <a:ea typeface="ＭＳ 明朝" panose="02020609040205080304" pitchFamily="17" charset="-128"/>
              </a:rPr>
              <a:t>　　　　　　　　　　　　対象診療年月は</a:t>
            </a:r>
            <a:r>
              <a:rPr lang="ja-JP" altLang="en-US" sz="800" dirty="0">
                <a:solidFill>
                  <a:srgbClr val="000000"/>
                </a:solidFill>
                <a:latin typeface="ＭＳ 明朝" panose="02020609040205080304" pitchFamily="17" charset="-128"/>
                <a:ea typeface="ＭＳ 明朝" panose="02020609040205080304" pitchFamily="17" charset="-128"/>
                <a:cs typeface="Meiryo UI" pitchFamily="50" charset="-128"/>
              </a:rPr>
              <a:t>令和</a:t>
            </a:r>
            <a:r>
              <a:rPr lang="en-US" altLang="ja-JP" sz="800" dirty="0">
                <a:solidFill>
                  <a:srgbClr val="000000"/>
                </a:solidFill>
                <a:latin typeface="ＭＳ 明朝" panose="02020609040205080304" pitchFamily="17" charset="-128"/>
                <a:ea typeface="ＭＳ 明朝" panose="02020609040205080304" pitchFamily="17" charset="-128"/>
                <a:cs typeface="Meiryo UI" pitchFamily="50" charset="-128"/>
              </a:rPr>
              <a:t>4</a:t>
            </a:r>
            <a:r>
              <a:rPr lang="ja-JP" altLang="en-US" sz="800" dirty="0">
                <a:solidFill>
                  <a:srgbClr val="000000"/>
                </a:solidFill>
                <a:latin typeface="ＭＳ 明朝" panose="02020609040205080304" pitchFamily="17" charset="-128"/>
                <a:ea typeface="ＭＳ 明朝" panose="02020609040205080304" pitchFamily="17" charset="-128"/>
                <a:cs typeface="Meiryo UI" pitchFamily="50" charset="-128"/>
              </a:rPr>
              <a:t>年</a:t>
            </a:r>
            <a:r>
              <a:rPr lang="en-US" altLang="ja-JP" sz="800" dirty="0">
                <a:solidFill>
                  <a:srgbClr val="000000"/>
                </a:solidFill>
                <a:latin typeface="ＭＳ 明朝" panose="02020609040205080304" pitchFamily="17" charset="-128"/>
                <a:ea typeface="ＭＳ 明朝" panose="02020609040205080304" pitchFamily="17" charset="-128"/>
                <a:cs typeface="Meiryo UI" pitchFamily="50" charset="-128"/>
              </a:rPr>
              <a:t>4</a:t>
            </a:r>
            <a:r>
              <a:rPr lang="ja-JP" altLang="en-US" sz="800" dirty="0">
                <a:solidFill>
                  <a:srgbClr val="000000"/>
                </a:solidFill>
                <a:latin typeface="ＭＳ 明朝" panose="02020609040205080304" pitchFamily="17" charset="-128"/>
                <a:ea typeface="ＭＳ 明朝" panose="02020609040205080304" pitchFamily="17" charset="-128"/>
                <a:cs typeface="Meiryo UI" pitchFamily="50" charset="-128"/>
              </a:rPr>
              <a:t>月～令和</a:t>
            </a:r>
            <a:r>
              <a:rPr lang="en-US" altLang="ja-JP" sz="800" dirty="0">
                <a:solidFill>
                  <a:srgbClr val="000000"/>
                </a:solidFill>
                <a:latin typeface="ＭＳ 明朝" panose="02020609040205080304" pitchFamily="17" charset="-128"/>
                <a:ea typeface="ＭＳ 明朝" panose="02020609040205080304" pitchFamily="17" charset="-128"/>
                <a:cs typeface="Meiryo UI" pitchFamily="50" charset="-128"/>
              </a:rPr>
              <a:t>5</a:t>
            </a:r>
            <a:r>
              <a:rPr lang="ja-JP" altLang="en-US" sz="800" dirty="0">
                <a:solidFill>
                  <a:srgbClr val="000000"/>
                </a:solidFill>
                <a:latin typeface="ＭＳ 明朝" panose="02020609040205080304" pitchFamily="17" charset="-128"/>
                <a:ea typeface="ＭＳ 明朝" panose="02020609040205080304" pitchFamily="17" charset="-128"/>
                <a:cs typeface="Meiryo UI" pitchFamily="50" charset="-128"/>
              </a:rPr>
              <a:t>年</a:t>
            </a:r>
            <a:r>
              <a:rPr lang="en-US" altLang="ja-JP" sz="800" dirty="0">
                <a:solidFill>
                  <a:srgbClr val="000000"/>
                </a:solidFill>
                <a:latin typeface="ＭＳ 明朝" panose="02020609040205080304" pitchFamily="17" charset="-128"/>
                <a:ea typeface="ＭＳ 明朝" panose="02020609040205080304" pitchFamily="17" charset="-128"/>
                <a:cs typeface="Meiryo UI" pitchFamily="50" charset="-128"/>
              </a:rPr>
              <a:t>3</a:t>
            </a:r>
            <a:r>
              <a:rPr lang="ja-JP" altLang="en-US" sz="800" dirty="0">
                <a:solidFill>
                  <a:srgbClr val="000000"/>
                </a:solidFill>
                <a:latin typeface="ＭＳ 明朝" panose="02020609040205080304" pitchFamily="17" charset="-128"/>
                <a:ea typeface="ＭＳ 明朝" panose="02020609040205080304" pitchFamily="17" charset="-128"/>
                <a:cs typeface="Meiryo UI" pitchFamily="50" charset="-128"/>
              </a:rPr>
              <a:t>月診療分</a:t>
            </a:r>
            <a:r>
              <a:rPr lang="en-US" altLang="ja-JP" sz="800" dirty="0">
                <a:solidFill>
                  <a:srgbClr val="000000"/>
                </a:solidFill>
                <a:latin typeface="ＭＳ 明朝" panose="02020609040205080304" pitchFamily="17" charset="-128"/>
                <a:ea typeface="ＭＳ 明朝" panose="02020609040205080304" pitchFamily="17" charset="-128"/>
                <a:cs typeface="Meiryo UI" pitchFamily="50" charset="-128"/>
              </a:rPr>
              <a:t>(12</a:t>
            </a:r>
            <a:r>
              <a:rPr lang="ja-JP" altLang="en-US" sz="800" dirty="0">
                <a:solidFill>
                  <a:srgbClr val="000000"/>
                </a:solidFill>
                <a:latin typeface="ＭＳ 明朝" panose="02020609040205080304" pitchFamily="17" charset="-128"/>
                <a:ea typeface="ＭＳ 明朝" panose="02020609040205080304" pitchFamily="17" charset="-128"/>
                <a:cs typeface="Meiryo UI" pitchFamily="50" charset="-128"/>
              </a:rPr>
              <a:t>カ月分</a:t>
            </a:r>
            <a:r>
              <a:rPr lang="en-US" altLang="ja-JP" sz="800" dirty="0">
                <a:solidFill>
                  <a:srgbClr val="000000"/>
                </a:solidFill>
                <a:latin typeface="ＭＳ 明朝" panose="02020609040205080304" pitchFamily="17" charset="-128"/>
                <a:ea typeface="ＭＳ 明朝" panose="02020609040205080304" pitchFamily="17" charset="-128"/>
                <a:cs typeface="Meiryo UI" pitchFamily="50" charset="-128"/>
              </a:rPr>
              <a:t>)</a:t>
            </a:r>
            <a:r>
              <a:rPr lang="ja-JP" altLang="en-US" sz="800" dirty="0">
                <a:solidFill>
                  <a:schemeClr val="tx1"/>
                </a:solidFill>
                <a:latin typeface="ＭＳ 明朝" panose="02020609040205080304" pitchFamily="17" charset="-128"/>
                <a:ea typeface="ＭＳ 明朝" panose="02020609040205080304" pitchFamily="17" charset="-128"/>
              </a:rPr>
              <a:t>。</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ja-JP" altLang="en-US" sz="800" dirty="0">
                <a:solidFill>
                  <a:schemeClr val="tx1"/>
                </a:solidFill>
                <a:latin typeface="ＭＳ 明朝" panose="02020609040205080304" pitchFamily="17" charset="-128"/>
                <a:ea typeface="ＭＳ 明朝" panose="02020609040205080304" pitchFamily="17" charset="-128"/>
              </a:rPr>
              <a:t>データ化範囲</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分析対象</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健康診査データは令和</a:t>
            </a:r>
            <a:r>
              <a:rPr lang="en-US" altLang="ja-JP" sz="800" dirty="0">
                <a:solidFill>
                  <a:schemeClr val="tx1"/>
                </a:solidFill>
                <a:latin typeface="ＭＳ 明朝" panose="02020609040205080304" pitchFamily="17" charset="-128"/>
                <a:ea typeface="ＭＳ 明朝" panose="02020609040205080304" pitchFamily="17" charset="-128"/>
              </a:rPr>
              <a:t>4</a:t>
            </a:r>
            <a:r>
              <a:rPr lang="ja-JP" altLang="en-US" sz="800" dirty="0">
                <a:solidFill>
                  <a:schemeClr val="tx1"/>
                </a:solidFill>
                <a:latin typeface="ＭＳ 明朝" panose="02020609040205080304" pitchFamily="17" charset="-128"/>
                <a:ea typeface="ＭＳ 明朝" panose="02020609040205080304" pitchFamily="17" charset="-128"/>
              </a:rPr>
              <a:t>年</a:t>
            </a:r>
            <a:r>
              <a:rPr lang="en-US" altLang="ja-JP" sz="800" dirty="0">
                <a:solidFill>
                  <a:schemeClr val="tx1"/>
                </a:solidFill>
                <a:latin typeface="ＭＳ 明朝" panose="02020609040205080304" pitchFamily="17" charset="-128"/>
                <a:ea typeface="ＭＳ 明朝" panose="02020609040205080304" pitchFamily="17" charset="-128"/>
              </a:rPr>
              <a:t>4</a:t>
            </a:r>
            <a:r>
              <a:rPr lang="ja-JP" altLang="en-US" sz="800" dirty="0">
                <a:solidFill>
                  <a:schemeClr val="tx1"/>
                </a:solidFill>
                <a:latin typeface="ＭＳ 明朝" panose="02020609040205080304" pitchFamily="17" charset="-128"/>
                <a:ea typeface="ＭＳ 明朝" panose="02020609040205080304" pitchFamily="17" charset="-128"/>
              </a:rPr>
              <a:t>月～令和</a:t>
            </a:r>
            <a:r>
              <a:rPr lang="en-US" altLang="ja-JP" sz="800" dirty="0">
                <a:solidFill>
                  <a:schemeClr val="tx1"/>
                </a:solidFill>
                <a:latin typeface="ＭＳ 明朝" panose="02020609040205080304" pitchFamily="17" charset="-128"/>
                <a:ea typeface="ＭＳ 明朝" panose="02020609040205080304" pitchFamily="17" charset="-128"/>
              </a:rPr>
              <a:t>5</a:t>
            </a:r>
            <a:r>
              <a:rPr lang="ja-JP" altLang="en-US" sz="800" dirty="0">
                <a:solidFill>
                  <a:schemeClr val="tx1"/>
                </a:solidFill>
                <a:latin typeface="ＭＳ 明朝" panose="02020609040205080304" pitchFamily="17" charset="-128"/>
                <a:ea typeface="ＭＳ 明朝" panose="02020609040205080304" pitchFamily="17" charset="-128"/>
              </a:rPr>
              <a:t>年</a:t>
            </a:r>
            <a:r>
              <a:rPr lang="en-US" altLang="ja-JP" sz="800" dirty="0">
                <a:solidFill>
                  <a:schemeClr val="tx1"/>
                </a:solidFill>
                <a:latin typeface="ＭＳ 明朝" panose="02020609040205080304" pitchFamily="17" charset="-128"/>
                <a:ea typeface="ＭＳ 明朝" panose="02020609040205080304" pitchFamily="17" charset="-128"/>
              </a:rPr>
              <a:t>3</a:t>
            </a:r>
            <a:r>
              <a:rPr lang="ja-JP" altLang="en-US" sz="800" dirty="0">
                <a:solidFill>
                  <a:schemeClr val="tx1"/>
                </a:solidFill>
                <a:latin typeface="ＭＳ 明朝" panose="02020609040205080304" pitchFamily="17" charset="-128"/>
                <a:ea typeface="ＭＳ 明朝" panose="02020609040205080304" pitchFamily="17" charset="-128"/>
              </a:rPr>
              <a:t>月健診分</a:t>
            </a:r>
            <a:r>
              <a:rPr lang="en-US" altLang="ja-JP" sz="800" dirty="0">
                <a:solidFill>
                  <a:schemeClr val="tx1"/>
                </a:solidFill>
                <a:latin typeface="ＭＳ 明朝" panose="02020609040205080304" pitchFamily="17" charset="-128"/>
                <a:ea typeface="ＭＳ 明朝" panose="02020609040205080304" pitchFamily="17" charset="-128"/>
              </a:rPr>
              <a:t>(12</a:t>
            </a:r>
            <a:r>
              <a:rPr lang="ja-JP" altLang="en-US" sz="800" dirty="0">
                <a:solidFill>
                  <a:schemeClr val="tx1"/>
                </a:solidFill>
                <a:latin typeface="ＭＳ 明朝" panose="02020609040205080304" pitchFamily="17" charset="-128"/>
                <a:ea typeface="ＭＳ 明朝" panose="02020609040205080304" pitchFamily="17" charset="-128"/>
              </a:rPr>
              <a:t>カ月分</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ja-JP" altLang="en-US" sz="800" dirty="0">
                <a:solidFill>
                  <a:schemeClr val="tx1"/>
                </a:solidFill>
                <a:latin typeface="ＭＳ 明朝" panose="02020609040205080304" pitchFamily="17" charset="-128"/>
                <a:ea typeface="ＭＳ 明朝" panose="02020609040205080304" pitchFamily="17" charset="-128"/>
              </a:rPr>
              <a:t>資格確認日</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令和</a:t>
            </a:r>
            <a:r>
              <a:rPr lang="en-US" altLang="ja-JP" sz="800" dirty="0">
                <a:solidFill>
                  <a:schemeClr val="tx1"/>
                </a:solidFill>
                <a:latin typeface="ＭＳ 明朝" panose="02020609040205080304" pitchFamily="17" charset="-128"/>
                <a:ea typeface="ＭＳ 明朝" panose="02020609040205080304" pitchFamily="17" charset="-128"/>
              </a:rPr>
              <a:t>5</a:t>
            </a:r>
            <a:r>
              <a:rPr lang="ja-JP" altLang="en-US" sz="800" dirty="0">
                <a:solidFill>
                  <a:schemeClr val="tx1"/>
                </a:solidFill>
                <a:latin typeface="ＭＳ 明朝" panose="02020609040205080304" pitchFamily="17" charset="-128"/>
                <a:ea typeface="ＭＳ 明朝" panose="02020609040205080304" pitchFamily="17" charset="-128"/>
              </a:rPr>
              <a:t>年</a:t>
            </a:r>
            <a:r>
              <a:rPr lang="en-US" altLang="ja-JP" sz="800" dirty="0">
                <a:solidFill>
                  <a:schemeClr val="tx1"/>
                </a:solidFill>
                <a:latin typeface="ＭＳ 明朝" panose="02020609040205080304" pitchFamily="17" charset="-128"/>
                <a:ea typeface="ＭＳ 明朝" panose="02020609040205080304" pitchFamily="17" charset="-128"/>
              </a:rPr>
              <a:t>3</a:t>
            </a:r>
            <a:r>
              <a:rPr lang="ja-JP" altLang="en-US" sz="800" dirty="0">
                <a:solidFill>
                  <a:schemeClr val="tx1"/>
                </a:solidFill>
                <a:latin typeface="ＭＳ 明朝" panose="02020609040205080304" pitchFamily="17" charset="-128"/>
                <a:ea typeface="ＭＳ 明朝" panose="02020609040205080304" pitchFamily="17" charset="-128"/>
              </a:rPr>
              <a:t>月</a:t>
            </a:r>
            <a:r>
              <a:rPr lang="en-US" altLang="ja-JP" sz="800" dirty="0">
                <a:solidFill>
                  <a:schemeClr val="tx1"/>
                </a:solidFill>
                <a:latin typeface="ＭＳ 明朝" panose="02020609040205080304" pitchFamily="17" charset="-128"/>
                <a:ea typeface="ＭＳ 明朝" panose="02020609040205080304" pitchFamily="17" charset="-128"/>
              </a:rPr>
              <a:t>31</a:t>
            </a:r>
            <a:r>
              <a:rPr lang="ja-JP" altLang="en-US" sz="800" dirty="0">
                <a:solidFill>
                  <a:schemeClr val="tx1"/>
                </a:solidFill>
                <a:latin typeface="ＭＳ 明朝" panose="02020609040205080304" pitchFamily="17" charset="-128"/>
                <a:ea typeface="ＭＳ 明朝" panose="02020609040205080304" pitchFamily="17" charset="-128"/>
              </a:rPr>
              <a:t>日時点。</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生活習慣病患者一人当たり医療費</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入院外</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糖尿病、高血圧症、脂質異常症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で投薬のあった患者一人当たりの入院外</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ja-JP" altLang="en-US" sz="800" dirty="0">
                <a:solidFill>
                  <a:schemeClr val="tx1"/>
                </a:solidFill>
                <a:latin typeface="ＭＳ 明朝" panose="02020609040205080304" pitchFamily="17" charset="-128"/>
                <a:ea typeface="ＭＳ 明朝" panose="02020609040205080304" pitchFamily="17" charset="-128"/>
              </a:rPr>
              <a:t>　　　　　　　　　　　　　　　　　　　　　生活習慣病医療費。</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22CF9C4E-DCA2-4B4C-845C-9B5EFB2289D8}"/>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pPr/>
              <a:t>79</a:t>
            </a:fld>
            <a:endParaRPr lang="ja-JP" altLang="en-US" sz="1000" dirty="0"/>
          </a:p>
        </p:txBody>
      </p:sp>
      <p:sp>
        <p:nvSpPr>
          <p:cNvPr id="12" name="Rectangle 1">
            <a:extLst>
              <a:ext uri="{FF2B5EF4-FFF2-40B4-BE49-F238E27FC236}">
                <a16:creationId xmlns:a16="http://schemas.microsoft.com/office/drawing/2014/main" id="{E7E61642-5E25-4F6A-9BBE-6A849CB33031}"/>
              </a:ext>
            </a:extLst>
          </p:cNvPr>
          <p:cNvSpPr>
            <a:spLocks noChangeAspect="1" noChangeArrowheads="1"/>
          </p:cNvSpPr>
          <p:nvPr/>
        </p:nvSpPr>
        <p:spPr bwMode="auto">
          <a:xfrm>
            <a:off x="165100" y="195936"/>
            <a:ext cx="6238800" cy="1279720"/>
          </a:xfrm>
          <a:prstGeom prst="rect">
            <a:avLst/>
          </a:prstGeom>
          <a:noFill/>
          <a:ln w="9525">
            <a:noFill/>
            <a:miter lim="800000"/>
            <a:headEnd/>
            <a:tailEnd/>
          </a:ln>
          <a:effectLst/>
        </p:spPr>
        <p:txBody>
          <a:bodyPr vert="horz" wrap="square" lIns="0" tIns="45720" rIns="90000" bIns="45720" numCol="1" anchor="t" anchorCtr="0" compatLnSpc="1">
            <a:prstTxWarp prst="textNoShape">
              <a:avLst/>
            </a:prstTxWarp>
            <a:noAutofit/>
          </a:bodyPr>
          <a:lstStyle/>
          <a:p>
            <a:pPr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rPr>
              <a:t>(3)</a:t>
            </a:r>
            <a:r>
              <a:rPr lang="ja-JP" altLang="en-US" sz="1400" dirty="0">
                <a:latin typeface="ＭＳ 明朝" panose="02020609040205080304" pitchFamily="17" charset="-128"/>
                <a:ea typeface="ＭＳ 明朝" panose="02020609040205080304" pitchFamily="17" charset="-128"/>
              </a:rPr>
              <a:t>特定保健指導対象者と非対象者の医療費の比較</a:t>
            </a:r>
            <a:endParaRPr lang="en-US" altLang="ja-JP" sz="1400" dirty="0">
              <a:latin typeface="ＭＳ 明朝" panose="02020609040205080304" pitchFamily="17" charset="-128"/>
              <a:ea typeface="ＭＳ 明朝" panose="02020609040205080304" pitchFamily="17" charset="-128"/>
            </a:endParaRPr>
          </a:p>
          <a:p>
            <a:pPr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rPr>
              <a:t>　令和</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月～令和</a:t>
            </a:r>
            <a:r>
              <a:rPr lang="en-US" altLang="ja-JP" sz="1200" dirty="0">
                <a:latin typeface="ＭＳ 明朝" panose="02020609040205080304" pitchFamily="17" charset="-128"/>
                <a:ea typeface="ＭＳ 明朝" panose="02020609040205080304" pitchFamily="17" charset="-128"/>
              </a:rPr>
              <a:t>5</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3</a:t>
            </a:r>
            <a:r>
              <a:rPr lang="ja-JP" altLang="en-US" sz="1200" dirty="0">
                <a:latin typeface="ＭＳ 明朝" panose="02020609040205080304" pitchFamily="17" charset="-128"/>
                <a:ea typeface="ＭＳ 明朝" panose="02020609040205080304" pitchFamily="17" charset="-128"/>
              </a:rPr>
              <a:t>月健診分</a:t>
            </a:r>
            <a:r>
              <a:rPr lang="en-US" altLang="ja-JP" sz="1200" dirty="0">
                <a:latin typeface="ＭＳ 明朝" panose="02020609040205080304" pitchFamily="17" charset="-128"/>
                <a:ea typeface="ＭＳ 明朝" panose="02020609040205080304" pitchFamily="17" charset="-128"/>
              </a:rPr>
              <a:t>(12</a:t>
            </a:r>
            <a:r>
              <a:rPr lang="ja-JP" altLang="en-US" sz="1200" dirty="0">
                <a:latin typeface="ＭＳ 明朝" panose="02020609040205080304" pitchFamily="17" charset="-128"/>
                <a:ea typeface="ＭＳ 明朝" panose="02020609040205080304" pitchFamily="17" charset="-128"/>
              </a:rPr>
              <a:t>カ月分</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の積極的支援及び動機付け支援の該当者を</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対象者</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、情報提供の該当者を</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非対象者</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とし、更に</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非対象者</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について、質問票における回答内容から</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非対象者</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服薬有</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と</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非対象者</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服薬無</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に分類しました。以下は各分類の生活習慣病医療費について比較した結果を示したものです。特定保健指導により</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対象者</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の生活習慣改善を促し、服薬開始を防ぐことが重要です。</a:t>
            </a:r>
            <a:endParaRPr lang="en-US" altLang="ja-JP" sz="1200" dirty="0">
              <a:latin typeface="ＭＳ 明朝" panose="02020609040205080304" pitchFamily="17" charset="-128"/>
              <a:ea typeface="ＭＳ 明朝" panose="02020609040205080304" pitchFamily="17" charset="-128"/>
            </a:endParaRPr>
          </a:p>
        </p:txBody>
      </p:sp>
      <p:pic>
        <p:nvPicPr>
          <p:cNvPr id="7" name="table194">
            <a:extLst>
              <a:ext uri="{FF2B5EF4-FFF2-40B4-BE49-F238E27FC236}">
                <a16:creationId xmlns:a16="http://schemas.microsoft.com/office/drawing/2014/main" id="{33AD9711-5AB3-459E-9F32-4EDECF31BF23}"/>
              </a:ext>
            </a:extLst>
          </p:cNvPr>
          <p:cNvPicPr>
            <a:picLocks noChangeAspect="1"/>
          </p:cNvPicPr>
          <p:nvPr/>
        </p:nvPicPr>
        <p:blipFill>
          <a:blip r:embed="rId2"/>
          <a:stretch>
            <a:fillRect/>
          </a:stretch>
        </p:blipFill>
        <p:spPr>
          <a:xfrm>
            <a:off x="165100" y="6007100"/>
            <a:ext cx="5376411" cy="2286000"/>
          </a:xfrm>
          <a:prstGeom prst="rect">
            <a:avLst/>
          </a:prstGeom>
        </p:spPr>
      </p:pic>
      <p:pic>
        <p:nvPicPr>
          <p:cNvPr id="9" name="図 8">
            <a:extLst>
              <a:ext uri="{FF2B5EF4-FFF2-40B4-BE49-F238E27FC236}">
                <a16:creationId xmlns:a16="http://schemas.microsoft.com/office/drawing/2014/main" id="{767C1A39-823D-42AD-B3D1-595AC416DE05}"/>
              </a:ext>
            </a:extLst>
          </p:cNvPr>
          <p:cNvPicPr>
            <a:picLocks noChangeAspect="1"/>
          </p:cNvPicPr>
          <p:nvPr/>
        </p:nvPicPr>
        <p:blipFill>
          <a:blip r:embed="rId3"/>
          <a:stretch>
            <a:fillRect/>
          </a:stretch>
        </p:blipFill>
        <p:spPr>
          <a:xfrm>
            <a:off x="165100" y="1930400"/>
            <a:ext cx="6217706" cy="1193800"/>
          </a:xfrm>
          <a:prstGeom prst="rect">
            <a:avLst/>
          </a:prstGeom>
        </p:spPr>
      </p:pic>
      <p:pic>
        <p:nvPicPr>
          <p:cNvPr id="15" name="図 14">
            <a:extLst>
              <a:ext uri="{FF2B5EF4-FFF2-40B4-BE49-F238E27FC236}">
                <a16:creationId xmlns:a16="http://schemas.microsoft.com/office/drawing/2014/main" id="{48BB546B-8072-46DA-B4A2-E49E2FCD9851}"/>
              </a:ext>
            </a:extLst>
          </p:cNvPr>
          <p:cNvPicPr>
            <a:picLocks noChangeAspect="1"/>
          </p:cNvPicPr>
          <p:nvPr/>
        </p:nvPicPr>
        <p:blipFill>
          <a:blip r:embed="rId4"/>
          <a:stretch>
            <a:fillRect/>
          </a:stretch>
        </p:blipFill>
        <p:spPr>
          <a:xfrm>
            <a:off x="165100" y="3162300"/>
            <a:ext cx="4333742" cy="1193800"/>
          </a:xfrm>
          <a:prstGeom prst="rect">
            <a:avLst/>
          </a:prstGeom>
        </p:spPr>
      </p:pic>
    </p:spTree>
    <p:extLst>
      <p:ext uri="{BB962C8B-B14F-4D97-AF65-F5344CB8AC3E}">
        <p14:creationId xmlns:p14="http://schemas.microsoft.com/office/powerpoint/2010/main" val="1465789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_小_1_3_1"/>
          <p:cNvSpPr txBox="1">
            <a:spLocks/>
          </p:cNvSpPr>
          <p:nvPr/>
        </p:nvSpPr>
        <p:spPr>
          <a:xfrm>
            <a:off x="179839" y="3247271"/>
            <a:ext cx="2304228" cy="1889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130">
              <a:lnSpc>
                <a:spcPct val="150000"/>
              </a:lnSpc>
            </a:pP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特定保健指導対象者の減少率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平成</a:t>
            </a:r>
            <a:r>
              <a:rPr lang="en-US" altLang="ja-JP" sz="800" dirty="0">
                <a:solidFill>
                  <a:schemeClr val="tx1"/>
                </a:solidFill>
                <a:latin typeface="ＭＳ 明朝" panose="02020609040205080304" pitchFamily="17" charset="-128"/>
                <a:ea typeface="ＭＳ 明朝" panose="02020609040205080304" pitchFamily="17" charset="-128"/>
              </a:rPr>
              <a:t>20</a:t>
            </a:r>
            <a:r>
              <a:rPr lang="ja-JP" altLang="en-US" sz="800" dirty="0">
                <a:solidFill>
                  <a:schemeClr val="tx1"/>
                </a:solidFill>
                <a:latin typeface="ＭＳ 明朝" panose="02020609040205080304" pitchFamily="17" charset="-128"/>
                <a:ea typeface="ＭＳ 明朝" panose="02020609040205080304" pitchFamily="17" charset="-128"/>
              </a:rPr>
              <a:t>年度比。</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3" name="テキスト ボックス 2"/>
          <p:cNvSpPr txBox="1">
            <a:spLocks noChangeAspect="1"/>
          </p:cNvSpPr>
          <p:nvPr/>
        </p:nvSpPr>
        <p:spPr>
          <a:xfrm>
            <a:off x="165100" y="1845970"/>
            <a:ext cx="467436"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latin typeface="ＭＳ 明朝" panose="02020609040205080304" pitchFamily="17" charset="-128"/>
                <a:ea typeface="ＭＳ 明朝" panose="02020609040205080304" pitchFamily="17" charset="-128"/>
              </a:defRPr>
            </a:lvl1pPr>
          </a:lstStyle>
          <a:p>
            <a:r>
              <a:rPr lang="ja-JP" altLang="en-US" dirty="0"/>
              <a:t>目標値</a:t>
            </a:r>
          </a:p>
        </p:txBody>
      </p:sp>
      <p:sp>
        <p:nvSpPr>
          <p:cNvPr id="21" name="テキスト ボックス 20"/>
          <p:cNvSpPr txBox="1">
            <a:spLocks noChangeAspect="1"/>
          </p:cNvSpPr>
          <p:nvPr/>
        </p:nvSpPr>
        <p:spPr>
          <a:xfrm>
            <a:off x="165099" y="4952777"/>
            <a:ext cx="3083536"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latin typeface="ＭＳ 明朝" panose="02020609040205080304" pitchFamily="17" charset="-128"/>
                <a:ea typeface="ＭＳ 明朝" panose="02020609040205080304" pitchFamily="17" charset="-128"/>
              </a:defRPr>
            </a:lvl1pPr>
          </a:lstStyle>
          <a:p>
            <a:r>
              <a:rPr lang="zh-TW" altLang="en-US" dirty="0"/>
              <a:t>特定健康診査対象者</a:t>
            </a:r>
            <a:r>
              <a:rPr lang="ja-JP" altLang="en-US" dirty="0"/>
              <a:t>数及び受診者数の見込み</a:t>
            </a:r>
            <a:endParaRPr lang="en-US" altLang="zh-TW" dirty="0"/>
          </a:p>
        </p:txBody>
      </p:sp>
      <p:sp>
        <p:nvSpPr>
          <p:cNvPr id="33" name="テキスト ボックス 32"/>
          <p:cNvSpPr txBox="1">
            <a:spLocks noChangeAspect="1"/>
          </p:cNvSpPr>
          <p:nvPr/>
        </p:nvSpPr>
        <p:spPr>
          <a:xfrm>
            <a:off x="165100" y="6633133"/>
            <a:ext cx="3929922"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latin typeface="ＭＳ 明朝" panose="02020609040205080304" pitchFamily="17" charset="-128"/>
                <a:ea typeface="ＭＳ 明朝" panose="02020609040205080304" pitchFamily="17" charset="-128"/>
              </a:defRPr>
            </a:lvl1pPr>
          </a:lstStyle>
          <a:p>
            <a:r>
              <a:rPr lang="ja-JP" altLang="en-US" dirty="0"/>
              <a:t>年齢階層別 </a:t>
            </a:r>
            <a:r>
              <a:rPr lang="zh-TW" altLang="en-US" dirty="0"/>
              <a:t>特定健康診査対象者</a:t>
            </a:r>
            <a:r>
              <a:rPr lang="ja-JP" altLang="en-US" dirty="0"/>
              <a:t>数及び受診者数の見込み</a:t>
            </a:r>
            <a:endParaRPr lang="en-US" altLang="zh-TW" dirty="0"/>
          </a:p>
        </p:txBody>
      </p:sp>
      <p:sp>
        <p:nvSpPr>
          <p:cNvPr id="20" name="テキスト ボックス 19"/>
          <p:cNvSpPr txBox="1">
            <a:spLocks noChangeAspect="1"/>
          </p:cNvSpPr>
          <p:nvPr/>
        </p:nvSpPr>
        <p:spPr>
          <a:xfrm>
            <a:off x="170434" y="731512"/>
            <a:ext cx="6238800" cy="978273"/>
          </a:xfrm>
          <a:prstGeom prst="rect">
            <a:avLst/>
          </a:prstGeom>
          <a:noFill/>
          <a:ln w="9525">
            <a:noFill/>
            <a:miter lim="800000"/>
            <a:headEnd/>
            <a:tailEnd/>
          </a:ln>
          <a:effectLst/>
        </p:spPr>
        <p:txBody>
          <a:bodyPr vert="horz" wrap="square" lIns="0" tIns="43201" rIns="90000" bIns="43201" numCol="1" anchor="t" anchorCtr="0" compatLnSpc="1">
            <a:prstTxWarp prst="textNoShape">
              <a:avLst/>
            </a:prstTxWarp>
            <a:spAutoFit/>
          </a:bodyPr>
          <a:lstStyle>
            <a:defPPr>
              <a:defRPr lang="ja-JP"/>
            </a:defPPr>
            <a:lvl1pPr fontAlgn="base">
              <a:lnSpc>
                <a:spcPct val="125000"/>
              </a:lnSpc>
              <a:spcBef>
                <a:spcPct val="0"/>
              </a:spcBef>
              <a:spcAft>
                <a:spcPct val="0"/>
              </a:spcAft>
              <a:defRPr sz="1300">
                <a:latin typeface="ＭＳ 明朝"/>
                <a:ea typeface="ＭＳ 明朝"/>
                <a:cs typeface="Times New Roman" pitchFamily="18" charset="0"/>
              </a:defRPr>
            </a:lvl1pPr>
          </a:lstStyle>
          <a:p>
            <a:pPr algn="just"/>
            <a:r>
              <a:rPr lang="ja-JP" altLang="en-US" sz="1200" dirty="0">
                <a:latin typeface="ＭＳ 明朝" panose="02020609040205080304" pitchFamily="17" charset="-128"/>
                <a:ea typeface="ＭＳ 明朝" panose="02020609040205080304" pitchFamily="17" charset="-128"/>
              </a:rPr>
              <a:t>　国では、市町村国保において、計画期間の最終年度である令和</a:t>
            </a:r>
            <a:r>
              <a:rPr lang="en-US" altLang="ja-JP" sz="1200" dirty="0">
                <a:latin typeface="ＭＳ 明朝" panose="02020609040205080304" pitchFamily="17" charset="-128"/>
                <a:ea typeface="ＭＳ 明朝" panose="02020609040205080304" pitchFamily="17" charset="-128"/>
              </a:rPr>
              <a:t>11</a:t>
            </a:r>
            <a:r>
              <a:rPr lang="ja-JP" altLang="en-US" sz="1200" dirty="0">
                <a:latin typeface="ＭＳ 明朝" panose="02020609040205080304" pitchFamily="17" charset="-128"/>
                <a:ea typeface="ＭＳ 明朝" panose="02020609040205080304" pitchFamily="17" charset="-128"/>
              </a:rPr>
              <a:t>年度までに特定健康診査受診率</a:t>
            </a:r>
            <a:r>
              <a:rPr lang="en-US" altLang="ja-JP" sz="1200" dirty="0">
                <a:latin typeface="ＭＳ 明朝" panose="02020609040205080304" pitchFamily="17" charset="-128"/>
                <a:ea typeface="ＭＳ 明朝" panose="02020609040205080304" pitchFamily="17" charset="-128"/>
              </a:rPr>
              <a:t>60.0%</a:t>
            </a:r>
            <a:r>
              <a:rPr lang="ja-JP" altLang="en-US" sz="1200" dirty="0">
                <a:latin typeface="ＭＳ 明朝" panose="02020609040205080304" pitchFamily="17" charset="-128"/>
                <a:ea typeface="ＭＳ 明朝" panose="02020609040205080304" pitchFamily="17" charset="-128"/>
              </a:rPr>
              <a:t>以上、特定保健指導実施率</a:t>
            </a:r>
            <a:r>
              <a:rPr lang="en-US" altLang="ja-JP" sz="1200" dirty="0">
                <a:latin typeface="ＭＳ 明朝" panose="02020609040205080304" pitchFamily="17" charset="-128"/>
                <a:ea typeface="ＭＳ 明朝" panose="02020609040205080304" pitchFamily="17" charset="-128"/>
              </a:rPr>
              <a:t>60.0%</a:t>
            </a:r>
            <a:r>
              <a:rPr lang="ja-JP" altLang="en-US" sz="1200" dirty="0">
                <a:latin typeface="ＭＳ 明朝" panose="02020609040205080304" pitchFamily="17" charset="-128"/>
                <a:ea typeface="ＭＳ 明朝" panose="02020609040205080304" pitchFamily="17" charset="-128"/>
              </a:rPr>
              <a:t>以上、特定保健指導対象者の減少率</a:t>
            </a:r>
            <a:r>
              <a:rPr lang="en-US" altLang="ja-JP" sz="1200" dirty="0">
                <a:latin typeface="ＭＳ 明朝" panose="02020609040205080304" pitchFamily="17" charset="-128"/>
                <a:ea typeface="ＭＳ 明朝" panose="02020609040205080304" pitchFamily="17" charset="-128"/>
              </a:rPr>
              <a:t>25.0%</a:t>
            </a:r>
            <a:r>
              <a:rPr lang="ja-JP" altLang="en-US" sz="1200" dirty="0">
                <a:latin typeface="ＭＳ 明朝" panose="02020609040205080304" pitchFamily="17" charset="-128"/>
                <a:ea typeface="ＭＳ 明朝" panose="02020609040205080304" pitchFamily="17" charset="-128"/>
              </a:rPr>
              <a:t>以上</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平成</a:t>
            </a:r>
            <a:r>
              <a:rPr lang="en-US" altLang="ja-JP" sz="1200" dirty="0">
                <a:latin typeface="ＭＳ 明朝" panose="02020609040205080304" pitchFamily="17" charset="-128"/>
                <a:ea typeface="ＭＳ 明朝" panose="02020609040205080304" pitchFamily="17" charset="-128"/>
              </a:rPr>
              <a:t>20</a:t>
            </a:r>
            <a:r>
              <a:rPr lang="ja-JP" altLang="en-US" sz="1200" dirty="0">
                <a:latin typeface="ＭＳ 明朝" panose="02020609040205080304" pitchFamily="17" charset="-128"/>
                <a:ea typeface="ＭＳ 明朝" panose="02020609040205080304" pitchFamily="17" charset="-128"/>
              </a:rPr>
              <a:t>年度比</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を達成することとしています。本町においては各年度の目標値を以下のとおり設定します。</a:t>
            </a:r>
            <a:endParaRPr lang="en-US" altLang="ja-JP" sz="1200" dirty="0">
              <a:latin typeface="ＭＳ 明朝" panose="02020609040205080304" pitchFamily="17" charset="-128"/>
              <a:ea typeface="ＭＳ 明朝" panose="02020609040205080304" pitchFamily="17" charset="-128"/>
            </a:endParaRPr>
          </a:p>
        </p:txBody>
      </p:sp>
      <p:sp>
        <p:nvSpPr>
          <p:cNvPr id="23" name="Rectangle 1"/>
          <p:cNvSpPr>
            <a:spLocks noChangeAspect="1" noChangeArrowheads="1"/>
          </p:cNvSpPr>
          <p:nvPr/>
        </p:nvSpPr>
        <p:spPr bwMode="auto">
          <a:xfrm>
            <a:off x="170434" y="3941277"/>
            <a:ext cx="6238800" cy="786022"/>
          </a:xfrm>
          <a:prstGeom prst="rect">
            <a:avLst/>
          </a:prstGeom>
          <a:noFill/>
          <a:ln w="9525">
            <a:noFill/>
            <a:miter lim="800000"/>
            <a:headEnd/>
            <a:tailEnd/>
          </a:ln>
          <a:effectLst/>
        </p:spPr>
        <p:txBody>
          <a:bodyPr vert="horz" wrap="square" lIns="0" tIns="43201" rIns="90000" bIns="43201" numCol="1" anchor="t" anchorCtr="0" compatLnSpc="1">
            <a:prstTxWarp prst="textNoShape">
              <a:avLst/>
            </a:prstTxWarp>
            <a:spAutoFit/>
          </a:bodyPr>
          <a:lstStyle/>
          <a:p>
            <a:pPr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cs typeface="Times New Roman" pitchFamily="18" charset="0"/>
              </a:rPr>
              <a:t>(1)</a:t>
            </a:r>
            <a:r>
              <a:rPr lang="ja-JP" altLang="en-US" sz="1400" dirty="0">
                <a:latin typeface="ＭＳ 明朝" panose="02020609040205080304" pitchFamily="17" charset="-128"/>
                <a:ea typeface="ＭＳ 明朝" panose="02020609040205080304" pitchFamily="17" charset="-128"/>
                <a:cs typeface="Times New Roman" pitchFamily="18" charset="0"/>
              </a:rPr>
              <a:t>特定健康診査対象者数及び受診者数の見込み</a:t>
            </a:r>
            <a:endParaRPr lang="ja-JP" altLang="ja-JP" sz="1400" dirty="0">
              <a:latin typeface="ＭＳ 明朝" panose="02020609040205080304" pitchFamily="17" charset="-128"/>
              <a:ea typeface="ＭＳ 明朝" panose="02020609040205080304" pitchFamily="17" charset="-128"/>
              <a:cs typeface="Times New Roman" pitchFamily="18" charset="0"/>
            </a:endParaRPr>
          </a:p>
          <a:p>
            <a:pPr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以下は、令和</a:t>
            </a:r>
            <a:r>
              <a:rPr lang="en-US" altLang="ja-JP" sz="1200" dirty="0">
                <a:latin typeface="ＭＳ 明朝" panose="02020609040205080304" pitchFamily="17" charset="-128"/>
                <a:ea typeface="ＭＳ 明朝" panose="02020609040205080304" pitchFamily="17" charset="-128"/>
                <a:cs typeface="Times New Roman" pitchFamily="18" charset="0"/>
              </a:rPr>
              <a:t>6</a:t>
            </a:r>
            <a:r>
              <a:rPr lang="ja-JP" altLang="en-US" sz="1200" dirty="0">
                <a:latin typeface="ＭＳ 明朝" panose="02020609040205080304" pitchFamily="17" charset="-128"/>
                <a:ea typeface="ＭＳ 明朝" panose="02020609040205080304" pitchFamily="17" charset="-128"/>
                <a:cs typeface="Times New Roman" pitchFamily="18" charset="0"/>
              </a:rPr>
              <a:t>年度から令和</a:t>
            </a:r>
            <a:r>
              <a:rPr lang="en-US" altLang="ja-JP" sz="1200" dirty="0">
                <a:latin typeface="ＭＳ 明朝" panose="02020609040205080304" pitchFamily="17" charset="-128"/>
                <a:ea typeface="ＭＳ 明朝" panose="02020609040205080304" pitchFamily="17" charset="-128"/>
                <a:cs typeface="Times New Roman" pitchFamily="18" charset="0"/>
              </a:rPr>
              <a:t>11</a:t>
            </a:r>
            <a:r>
              <a:rPr lang="ja-JP" altLang="en-US" sz="1200" dirty="0">
                <a:latin typeface="ＭＳ 明朝" panose="02020609040205080304" pitchFamily="17" charset="-128"/>
                <a:ea typeface="ＭＳ 明朝" panose="02020609040205080304" pitchFamily="17" charset="-128"/>
                <a:cs typeface="Times New Roman" pitchFamily="18" charset="0"/>
              </a:rPr>
              <a:t>年度までの特定健康診査対象者数及び受診者数について、各年度の見込みを示したものです。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15" name="テキスト ボックス 14">
            <a:extLst>
              <a:ext uri="{FF2B5EF4-FFF2-40B4-BE49-F238E27FC236}">
                <a16:creationId xmlns:a16="http://schemas.microsoft.com/office/drawing/2014/main" id="{0599A167-FCE2-8BA0-A5E0-04FDB6EE788B}"/>
              </a:ext>
            </a:extLst>
          </p:cNvPr>
          <p:cNvSpPr txBox="1">
            <a:spLocks noChangeAspect="1"/>
          </p:cNvSpPr>
          <p:nvPr/>
        </p:nvSpPr>
        <p:spPr>
          <a:xfrm>
            <a:off x="50800" y="407384"/>
            <a:ext cx="5782833" cy="338554"/>
          </a:xfrm>
          <a:prstGeom prst="rect">
            <a:avLst/>
          </a:prstGeom>
          <a:noFill/>
          <a:ln>
            <a:noFill/>
          </a:ln>
        </p:spPr>
        <p:txBody>
          <a:bodyPr wrap="square" lIns="0" rIns="0" rtlCol="0" anchor="ctr" anchorCtr="0">
            <a:spAutoFit/>
          </a:bodyPr>
          <a:lstStyle/>
          <a:p>
            <a:pPr algn="just"/>
            <a:r>
              <a:rPr lang="en-US" altLang="ja-JP" sz="1600" b="1" dirty="0">
                <a:latin typeface="ＭＳ 明朝" panose="02020609040205080304" pitchFamily="17" charset="-128"/>
                <a:ea typeface="ＭＳ 明朝" panose="02020609040205080304" pitchFamily="17" charset="-128"/>
              </a:rPr>
              <a:t>1.</a:t>
            </a:r>
            <a:r>
              <a:rPr lang="ja-JP" altLang="en-US" sz="1600" b="1" dirty="0">
                <a:latin typeface="ＭＳ 明朝" panose="02020609040205080304" pitchFamily="17" charset="-128"/>
                <a:ea typeface="ＭＳ 明朝" panose="02020609040205080304" pitchFamily="17" charset="-128"/>
              </a:rPr>
              <a:t>目標</a:t>
            </a:r>
          </a:p>
        </p:txBody>
      </p:sp>
      <p:sp>
        <p:nvSpPr>
          <p:cNvPr id="5" name="スライド番号プレースホルダー 4">
            <a:extLst>
              <a:ext uri="{FF2B5EF4-FFF2-40B4-BE49-F238E27FC236}">
                <a16:creationId xmlns:a16="http://schemas.microsoft.com/office/drawing/2014/main" id="{C40861B6-7BC4-4E36-D805-43FE871980E1}"/>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z="1000" smtClean="0"/>
              <a:pPr/>
              <a:t>80</a:t>
            </a:fld>
            <a:endParaRPr lang="ja-JP" altLang="en-US" sz="1000" dirty="0"/>
          </a:p>
        </p:txBody>
      </p:sp>
      <p:sp>
        <p:nvSpPr>
          <p:cNvPr id="14" name="タイトル_大_3">
            <a:extLst>
              <a:ext uri="{FF2B5EF4-FFF2-40B4-BE49-F238E27FC236}">
                <a16:creationId xmlns:a16="http://schemas.microsoft.com/office/drawing/2014/main" id="{C6D8BF5F-95B9-3913-17FB-8B2D4E1B42A9}"/>
              </a:ext>
            </a:extLst>
          </p:cNvPr>
          <p:cNvSpPr txBox="1">
            <a:spLocks noChangeAspect="1"/>
          </p:cNvSpPr>
          <p:nvPr/>
        </p:nvSpPr>
        <p:spPr>
          <a:xfrm>
            <a:off x="-1" y="-600"/>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第</a:t>
            </a:r>
            <a:r>
              <a:rPr kumimoji="0" lang="en-US" altLang="ja-JP" b="1" kern="0" dirty="0">
                <a:solidFill>
                  <a:schemeClr val="tx1"/>
                </a:solidFill>
                <a:latin typeface="ＭＳ 明朝" panose="02020609040205080304" pitchFamily="17" charset="-128"/>
                <a:ea typeface="ＭＳ 明朝" panose="02020609040205080304" pitchFamily="17" charset="-128"/>
              </a:rPr>
              <a:t>4</a:t>
            </a:r>
            <a:r>
              <a:rPr kumimoji="0" lang="ja-JP" altLang="en-US" b="1" kern="0" dirty="0">
                <a:solidFill>
                  <a:schemeClr val="tx1"/>
                </a:solidFill>
                <a:latin typeface="ＭＳ 明朝" panose="02020609040205080304" pitchFamily="17" charset="-128"/>
                <a:ea typeface="ＭＳ 明朝" panose="02020609040205080304" pitchFamily="17" charset="-128"/>
              </a:rPr>
              <a:t>章　</a:t>
            </a:r>
            <a:r>
              <a:rPr lang="ja-JP" altLang="en-US" sz="1800" b="1" dirty="0">
                <a:latin typeface="ＭＳ 明朝" panose="02020609040205080304" pitchFamily="17" charset="-128"/>
                <a:ea typeface="ＭＳ 明朝" panose="02020609040205080304" pitchFamily="17" charset="-128"/>
              </a:rPr>
              <a:t>特定健康診査等実施計画</a:t>
            </a:r>
            <a:endParaRPr kumimoji="0" lang="ja-JP" altLang="en-US" b="1" kern="0" dirty="0">
              <a:solidFill>
                <a:schemeClr val="tx1"/>
              </a:solidFill>
              <a:latin typeface="ＭＳ 明朝" panose="02020609040205080304" pitchFamily="17" charset="-128"/>
              <a:ea typeface="ＭＳ 明朝" panose="02020609040205080304" pitchFamily="17" charset="-128"/>
            </a:endParaRPr>
          </a:p>
        </p:txBody>
      </p:sp>
      <p:sp>
        <p:nvSpPr>
          <p:cNvPr id="16" name="テキスト ボックス 15">
            <a:extLst>
              <a:ext uri="{FF2B5EF4-FFF2-40B4-BE49-F238E27FC236}">
                <a16:creationId xmlns:a16="http://schemas.microsoft.com/office/drawing/2014/main" id="{3CDD19E7-5A70-DC52-35B8-B93874AE14C1}"/>
              </a:ext>
            </a:extLst>
          </p:cNvPr>
          <p:cNvSpPr txBox="1">
            <a:spLocks noChangeAspect="1"/>
          </p:cNvSpPr>
          <p:nvPr/>
        </p:nvSpPr>
        <p:spPr>
          <a:xfrm>
            <a:off x="50800" y="3624118"/>
            <a:ext cx="5782833" cy="357790"/>
          </a:xfrm>
          <a:prstGeom prst="rect">
            <a:avLst/>
          </a:prstGeom>
          <a:noFill/>
          <a:ln>
            <a:noFill/>
          </a:ln>
        </p:spPr>
        <p:txBody>
          <a:bodyPr wrap="square" lIns="0" rIns="0" rtlCol="0" anchor="ctr" anchorCtr="0">
            <a:spAutoFit/>
          </a:bodyPr>
          <a:lstStyle/>
          <a:p>
            <a:pPr algn="just" fontAlgn="base">
              <a:lnSpc>
                <a:spcPct val="125000"/>
              </a:lnSpc>
              <a:spcBef>
                <a:spcPct val="0"/>
              </a:spcBef>
              <a:spcAft>
                <a:spcPct val="0"/>
              </a:spcAft>
            </a:pPr>
            <a:r>
              <a:rPr lang="en-US" altLang="ja-JP" sz="1600" b="1" dirty="0">
                <a:latin typeface="ＭＳ 明朝" panose="02020609040205080304" pitchFamily="17" charset="-128"/>
                <a:ea typeface="ＭＳ 明朝" panose="02020609040205080304" pitchFamily="17" charset="-128"/>
                <a:cs typeface="Times New Roman" pitchFamily="18" charset="0"/>
              </a:rPr>
              <a:t>2.</a:t>
            </a:r>
            <a:r>
              <a:rPr lang="ja-JP" altLang="en-US" sz="1600" b="1" dirty="0">
                <a:latin typeface="ＭＳ 明朝" panose="02020609040205080304" pitchFamily="17" charset="-128"/>
                <a:ea typeface="ＭＳ 明朝" panose="02020609040205080304" pitchFamily="17" charset="-128"/>
                <a:cs typeface="Times New Roman" pitchFamily="18" charset="0"/>
              </a:rPr>
              <a:t>対象者数推計</a:t>
            </a:r>
            <a:endParaRPr lang="ja-JP" altLang="ja-JP" sz="1600" b="1" dirty="0">
              <a:latin typeface="ＭＳ 明朝" panose="02020609040205080304" pitchFamily="17" charset="-128"/>
              <a:ea typeface="ＭＳ 明朝" panose="02020609040205080304" pitchFamily="17" charset="-128"/>
              <a:cs typeface="Times New Roman" pitchFamily="18" charset="0"/>
            </a:endParaRPr>
          </a:p>
        </p:txBody>
      </p:sp>
      <p:pic>
        <p:nvPicPr>
          <p:cNvPr id="2" name="図 1">
            <a:extLst>
              <a:ext uri="{FF2B5EF4-FFF2-40B4-BE49-F238E27FC236}">
                <a16:creationId xmlns:a16="http://schemas.microsoft.com/office/drawing/2014/main" id="{05F651A7-7C9A-CA2A-721B-A1FEE4DF9CE8}"/>
              </a:ext>
            </a:extLst>
          </p:cNvPr>
          <p:cNvPicPr>
            <a:picLocks noChangeAspect="1"/>
          </p:cNvPicPr>
          <p:nvPr/>
        </p:nvPicPr>
        <p:blipFill>
          <a:blip r:embed="rId2"/>
          <a:stretch>
            <a:fillRect/>
          </a:stretch>
        </p:blipFill>
        <p:spPr>
          <a:xfrm>
            <a:off x="188051" y="2110054"/>
            <a:ext cx="5645582" cy="1141200"/>
          </a:xfrm>
          <a:prstGeom prst="rect">
            <a:avLst/>
          </a:prstGeom>
        </p:spPr>
      </p:pic>
      <p:pic>
        <p:nvPicPr>
          <p:cNvPr id="6" name="図 5">
            <a:extLst>
              <a:ext uri="{FF2B5EF4-FFF2-40B4-BE49-F238E27FC236}">
                <a16:creationId xmlns:a16="http://schemas.microsoft.com/office/drawing/2014/main" id="{DEBC2275-173C-C1D4-BF6F-3C7537A5373F}"/>
              </a:ext>
            </a:extLst>
          </p:cNvPr>
          <p:cNvPicPr>
            <a:picLocks noChangeAspect="1"/>
          </p:cNvPicPr>
          <p:nvPr/>
        </p:nvPicPr>
        <p:blipFill>
          <a:blip r:embed="rId3"/>
          <a:stretch>
            <a:fillRect/>
          </a:stretch>
        </p:blipFill>
        <p:spPr>
          <a:xfrm>
            <a:off x="165099" y="5220072"/>
            <a:ext cx="4989600" cy="1134000"/>
          </a:xfrm>
          <a:prstGeom prst="rect">
            <a:avLst/>
          </a:prstGeom>
        </p:spPr>
      </p:pic>
      <p:pic>
        <p:nvPicPr>
          <p:cNvPr id="8" name="図 7">
            <a:extLst>
              <a:ext uri="{FF2B5EF4-FFF2-40B4-BE49-F238E27FC236}">
                <a16:creationId xmlns:a16="http://schemas.microsoft.com/office/drawing/2014/main" id="{D4B2CA76-2BA5-D486-4E1E-70BE71C3DA71}"/>
              </a:ext>
            </a:extLst>
          </p:cNvPr>
          <p:cNvPicPr>
            <a:picLocks noChangeAspect="1"/>
          </p:cNvPicPr>
          <p:nvPr/>
        </p:nvPicPr>
        <p:blipFill>
          <a:blip r:embed="rId4"/>
          <a:stretch>
            <a:fillRect/>
          </a:stretch>
        </p:blipFill>
        <p:spPr>
          <a:xfrm>
            <a:off x="165099" y="6901616"/>
            <a:ext cx="4991842" cy="1414800"/>
          </a:xfrm>
          <a:prstGeom prst="rect">
            <a:avLst/>
          </a:prstGeom>
        </p:spPr>
      </p:pic>
    </p:spTree>
    <p:extLst>
      <p:ext uri="{BB962C8B-B14F-4D97-AF65-F5344CB8AC3E}">
        <p14:creationId xmlns:p14="http://schemas.microsoft.com/office/powerpoint/2010/main" val="40036146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a:spLocks noChangeAspect="1"/>
          </p:cNvSpPr>
          <p:nvPr/>
        </p:nvSpPr>
        <p:spPr>
          <a:xfrm>
            <a:off x="165100" y="1133681"/>
            <a:ext cx="3083536"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latin typeface="ＭＳ 明朝" panose="02020609040205080304" pitchFamily="17" charset="-128"/>
                <a:ea typeface="ＭＳ 明朝" panose="02020609040205080304" pitchFamily="17" charset="-128"/>
              </a:defRPr>
            </a:lvl1pPr>
          </a:lstStyle>
          <a:p>
            <a:r>
              <a:rPr lang="ja-JP" altLang="en-US" dirty="0"/>
              <a:t>特定保健指導</a:t>
            </a:r>
            <a:r>
              <a:rPr lang="zh-TW" altLang="en-US" dirty="0"/>
              <a:t>対象者</a:t>
            </a:r>
            <a:r>
              <a:rPr lang="ja-JP" altLang="en-US" dirty="0"/>
              <a:t>数及び実施者数の見込み</a:t>
            </a:r>
            <a:endParaRPr lang="en-US" altLang="zh-TW" dirty="0"/>
          </a:p>
        </p:txBody>
      </p:sp>
      <p:sp>
        <p:nvSpPr>
          <p:cNvPr id="12" name="テキスト ボックス 11"/>
          <p:cNvSpPr txBox="1">
            <a:spLocks noChangeAspect="1"/>
          </p:cNvSpPr>
          <p:nvPr/>
        </p:nvSpPr>
        <p:spPr>
          <a:xfrm>
            <a:off x="165100" y="2806683"/>
            <a:ext cx="4160754"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latin typeface="ＭＳ 明朝" panose="02020609040205080304" pitchFamily="17" charset="-128"/>
                <a:ea typeface="ＭＳ 明朝" panose="02020609040205080304" pitchFamily="17" charset="-128"/>
              </a:defRPr>
            </a:lvl1pPr>
          </a:lstStyle>
          <a:p>
            <a:r>
              <a:rPr lang="ja-JP" altLang="en-US" dirty="0"/>
              <a:t>支援レベル別 特定保健指導</a:t>
            </a:r>
            <a:r>
              <a:rPr lang="zh-TW" altLang="en-US" dirty="0"/>
              <a:t>対象者</a:t>
            </a:r>
            <a:r>
              <a:rPr lang="ja-JP" altLang="en-US" dirty="0"/>
              <a:t>数及び実施者数の見込み</a:t>
            </a:r>
            <a:endParaRPr lang="en-US" altLang="zh-TW" dirty="0"/>
          </a:p>
        </p:txBody>
      </p:sp>
      <p:sp>
        <p:nvSpPr>
          <p:cNvPr id="9" name="Rectangle 1"/>
          <p:cNvSpPr>
            <a:spLocks noChangeAspect="1" noChangeArrowheads="1"/>
          </p:cNvSpPr>
          <p:nvPr/>
        </p:nvSpPr>
        <p:spPr bwMode="auto">
          <a:xfrm>
            <a:off x="170434" y="179512"/>
            <a:ext cx="6238800" cy="786022"/>
          </a:xfrm>
          <a:prstGeom prst="rect">
            <a:avLst/>
          </a:prstGeom>
          <a:noFill/>
          <a:ln w="9525">
            <a:noFill/>
            <a:miter lim="800000"/>
            <a:headEnd/>
            <a:tailEnd/>
          </a:ln>
          <a:effectLst/>
        </p:spPr>
        <p:txBody>
          <a:bodyPr vert="horz" wrap="square" lIns="0" tIns="43201" rIns="90000" bIns="43201" numCol="1" anchor="t" anchorCtr="0" compatLnSpc="1">
            <a:prstTxWarp prst="textNoShape">
              <a:avLst/>
            </a:prstTxWarp>
            <a:spAutoFit/>
          </a:bodyPr>
          <a:lstStyle/>
          <a:p>
            <a:pPr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cs typeface="Times New Roman" pitchFamily="18" charset="0"/>
              </a:rPr>
              <a:t>(2)</a:t>
            </a:r>
            <a:r>
              <a:rPr lang="ja-JP" altLang="en-US" sz="1400" dirty="0">
                <a:latin typeface="ＭＳ 明朝" panose="02020609040205080304" pitchFamily="17" charset="-128"/>
                <a:ea typeface="ＭＳ 明朝" panose="02020609040205080304" pitchFamily="17" charset="-128"/>
                <a:cs typeface="Times New Roman" pitchFamily="18" charset="0"/>
              </a:rPr>
              <a:t>特定保健指導対象者数及び実施者数の見込み</a:t>
            </a:r>
            <a:endParaRPr lang="en-US" altLang="ja-JP" sz="1400" dirty="0">
              <a:latin typeface="ＭＳ 明朝" panose="02020609040205080304" pitchFamily="17" charset="-128"/>
              <a:ea typeface="ＭＳ 明朝" panose="02020609040205080304" pitchFamily="17" charset="-128"/>
              <a:cs typeface="Times New Roman" pitchFamily="18" charset="0"/>
            </a:endParaRPr>
          </a:p>
          <a:p>
            <a:pPr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以下は、令和</a:t>
            </a:r>
            <a:r>
              <a:rPr lang="en-US" altLang="ja-JP" sz="1200" dirty="0">
                <a:latin typeface="ＭＳ 明朝" panose="02020609040205080304" pitchFamily="17" charset="-128"/>
                <a:ea typeface="ＭＳ 明朝" panose="02020609040205080304" pitchFamily="17" charset="-128"/>
                <a:cs typeface="Times New Roman" pitchFamily="18" charset="0"/>
              </a:rPr>
              <a:t>6</a:t>
            </a:r>
            <a:r>
              <a:rPr lang="ja-JP" altLang="en-US" sz="1200" dirty="0">
                <a:latin typeface="ＭＳ 明朝" panose="02020609040205080304" pitchFamily="17" charset="-128"/>
                <a:ea typeface="ＭＳ 明朝" panose="02020609040205080304" pitchFamily="17" charset="-128"/>
                <a:cs typeface="Times New Roman" pitchFamily="18" charset="0"/>
              </a:rPr>
              <a:t>年度から令和</a:t>
            </a:r>
            <a:r>
              <a:rPr lang="en-US" altLang="ja-JP" sz="1200" dirty="0">
                <a:latin typeface="ＭＳ 明朝" panose="02020609040205080304" pitchFamily="17" charset="-128"/>
                <a:ea typeface="ＭＳ 明朝" panose="02020609040205080304" pitchFamily="17" charset="-128"/>
                <a:cs typeface="Times New Roman" pitchFamily="18" charset="0"/>
              </a:rPr>
              <a:t>11</a:t>
            </a:r>
            <a:r>
              <a:rPr lang="ja-JP" altLang="en-US" sz="1200" dirty="0">
                <a:latin typeface="ＭＳ 明朝" panose="02020609040205080304" pitchFamily="17" charset="-128"/>
                <a:ea typeface="ＭＳ 明朝" panose="02020609040205080304" pitchFamily="17" charset="-128"/>
                <a:cs typeface="Times New Roman" pitchFamily="18" charset="0"/>
              </a:rPr>
              <a:t>年度までの特定保健指導対象者数及び実施者数について、各年度の見込みを示したものです。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2" name="スライド番号プレースホルダー 1">
            <a:extLst>
              <a:ext uri="{FF2B5EF4-FFF2-40B4-BE49-F238E27FC236}">
                <a16:creationId xmlns:a16="http://schemas.microsoft.com/office/drawing/2014/main" id="{3989C31C-BD2A-8B81-1C75-893A8C72DB9B}"/>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z="1000" smtClean="0"/>
              <a:pPr/>
              <a:t>81</a:t>
            </a:fld>
            <a:endParaRPr lang="ja-JP" altLang="en-US" sz="1000" dirty="0"/>
          </a:p>
        </p:txBody>
      </p:sp>
      <p:pic>
        <p:nvPicPr>
          <p:cNvPr id="7" name="図 6">
            <a:extLst>
              <a:ext uri="{FF2B5EF4-FFF2-40B4-BE49-F238E27FC236}">
                <a16:creationId xmlns:a16="http://schemas.microsoft.com/office/drawing/2014/main" id="{C033E515-82BE-AD99-7787-0920B4EAEBF1}"/>
              </a:ext>
            </a:extLst>
          </p:cNvPr>
          <p:cNvPicPr>
            <a:picLocks noChangeAspect="1"/>
          </p:cNvPicPr>
          <p:nvPr/>
        </p:nvPicPr>
        <p:blipFill>
          <a:blip r:embed="rId2"/>
          <a:stretch>
            <a:fillRect/>
          </a:stretch>
        </p:blipFill>
        <p:spPr>
          <a:xfrm>
            <a:off x="177775" y="1403648"/>
            <a:ext cx="4989600" cy="1134000"/>
          </a:xfrm>
          <a:prstGeom prst="rect">
            <a:avLst/>
          </a:prstGeom>
        </p:spPr>
      </p:pic>
      <p:pic>
        <p:nvPicPr>
          <p:cNvPr id="10" name="図 9">
            <a:extLst>
              <a:ext uri="{FF2B5EF4-FFF2-40B4-BE49-F238E27FC236}">
                <a16:creationId xmlns:a16="http://schemas.microsoft.com/office/drawing/2014/main" id="{5A03452D-B840-A51D-D047-ED50F25286C9}"/>
              </a:ext>
            </a:extLst>
          </p:cNvPr>
          <p:cNvPicPr>
            <a:picLocks noChangeAspect="1"/>
          </p:cNvPicPr>
          <p:nvPr/>
        </p:nvPicPr>
        <p:blipFill>
          <a:blip r:embed="rId3"/>
          <a:stretch>
            <a:fillRect/>
          </a:stretch>
        </p:blipFill>
        <p:spPr>
          <a:xfrm>
            <a:off x="165100" y="3131840"/>
            <a:ext cx="5605151" cy="1972800"/>
          </a:xfrm>
          <a:prstGeom prst="rect">
            <a:avLst/>
          </a:prstGeom>
        </p:spPr>
      </p:pic>
    </p:spTree>
    <p:extLst>
      <p:ext uri="{BB962C8B-B14F-4D97-AF65-F5344CB8AC3E}">
        <p14:creationId xmlns:p14="http://schemas.microsoft.com/office/powerpoint/2010/main" val="26386688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
          <p:cNvSpPr>
            <a:spLocks noChangeAspect="1" noChangeArrowheads="1"/>
          </p:cNvSpPr>
          <p:nvPr/>
        </p:nvSpPr>
        <p:spPr bwMode="auto">
          <a:xfrm>
            <a:off x="165100" y="304685"/>
            <a:ext cx="5783476" cy="366022"/>
          </a:xfrm>
          <a:prstGeom prst="rect">
            <a:avLst/>
          </a:prstGeom>
          <a:noFill/>
          <a:ln w="9525">
            <a:noFill/>
            <a:miter lim="800000"/>
            <a:headEnd/>
            <a:tailEnd/>
          </a:ln>
          <a:effectLst/>
        </p:spPr>
        <p:txBody>
          <a:bodyPr vert="horz" wrap="square" lIns="0" tIns="43201" rIns="0" bIns="43201" numCol="1" anchor="t" anchorCtr="0" compatLnSpc="1">
            <a:prstTxWarp prst="textNoShape">
              <a:avLst/>
            </a:prstTxWarp>
            <a:noAutofit/>
          </a:bodyPr>
          <a:lstStyle/>
          <a:p>
            <a:pPr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cs typeface="Times New Roman" pitchFamily="18" charset="0"/>
              </a:rPr>
              <a:t>(1)</a:t>
            </a:r>
            <a:r>
              <a:rPr lang="ja-JP" altLang="en-US" sz="1400" dirty="0">
                <a:latin typeface="ＭＳ 明朝" panose="02020609040205080304" pitchFamily="17" charset="-128"/>
                <a:ea typeface="ＭＳ 明朝" panose="02020609040205080304" pitchFamily="17" charset="-128"/>
              </a:rPr>
              <a:t>特定健康診査</a:t>
            </a:r>
            <a:endParaRPr lang="en-US" altLang="ja-JP" sz="1400" dirty="0">
              <a:latin typeface="ＭＳ 明朝" panose="02020609040205080304" pitchFamily="17" charset="-128"/>
              <a:ea typeface="ＭＳ 明朝" panose="02020609040205080304" pitchFamily="17" charset="-128"/>
              <a:cs typeface="Times New Roman" pitchFamily="18" charset="0"/>
            </a:endParaRPr>
          </a:p>
        </p:txBody>
      </p:sp>
      <p:sp>
        <p:nvSpPr>
          <p:cNvPr id="14" name="タイトル_小_1_3_1"/>
          <p:cNvSpPr txBox="1">
            <a:spLocks noChangeAspect="1"/>
          </p:cNvSpPr>
          <p:nvPr/>
        </p:nvSpPr>
        <p:spPr>
          <a:xfrm>
            <a:off x="165100" y="1932901"/>
            <a:ext cx="6238800" cy="46241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ア</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実施場所</a:t>
            </a:r>
            <a:endParaRPr lang="en-US" altLang="ja-JP" sz="1200" dirty="0">
              <a:solidFill>
                <a:schemeClr val="tx1"/>
              </a:solidFill>
              <a:latin typeface="ＭＳ 明朝" panose="02020609040205080304" pitchFamily="17" charset="-128"/>
              <a:ea typeface="ＭＳ 明朝" panose="02020609040205080304" pitchFamily="17" charset="-128"/>
            </a:endParaRPr>
          </a:p>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高根沢町保健センター及び高根沢町図書館中央館で実施します。</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15" name="タイトル_小_1_3_1"/>
          <p:cNvSpPr txBox="1">
            <a:spLocks noChangeAspect="1"/>
          </p:cNvSpPr>
          <p:nvPr/>
        </p:nvSpPr>
        <p:spPr>
          <a:xfrm>
            <a:off x="165100" y="683568"/>
            <a:ext cx="6238800" cy="7753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5130" algn="just">
              <a:lnSpc>
                <a:spcPct val="125000"/>
              </a:lnSpc>
            </a:pPr>
            <a:r>
              <a:rPr lang="ja-JP" altLang="en-US" sz="1300" dirty="0">
                <a:solidFill>
                  <a:schemeClr val="tx1"/>
                </a:solidFill>
                <a:latin typeface="ＭＳ 明朝" panose="02020609040205080304" pitchFamily="17" charset="-128"/>
                <a:ea typeface="ＭＳ 明朝" panose="02020609040205080304" pitchFamily="17" charset="-128"/>
              </a:rPr>
              <a:t>①対象者</a:t>
            </a:r>
            <a:endParaRPr lang="en-US" altLang="ja-JP" sz="1300" dirty="0">
              <a:solidFill>
                <a:schemeClr val="tx1"/>
              </a:solidFill>
              <a:latin typeface="ＭＳ 明朝" panose="02020609040205080304" pitchFamily="17" charset="-128"/>
              <a:ea typeface="ＭＳ 明朝" panose="02020609040205080304" pitchFamily="17" charset="-128"/>
            </a:endParaRPr>
          </a:p>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実施年度中に</a:t>
            </a:r>
            <a:r>
              <a:rPr lang="en-US" altLang="ja-JP" sz="1200" dirty="0">
                <a:solidFill>
                  <a:schemeClr val="tx1"/>
                </a:solidFill>
                <a:latin typeface="ＭＳ 明朝" panose="02020609040205080304" pitchFamily="17" charset="-128"/>
                <a:ea typeface="ＭＳ 明朝" panose="02020609040205080304" pitchFamily="17" charset="-128"/>
              </a:rPr>
              <a:t>40</a:t>
            </a:r>
            <a:r>
              <a:rPr lang="ja-JP" altLang="en-US" sz="1200" dirty="0">
                <a:solidFill>
                  <a:schemeClr val="tx1"/>
                </a:solidFill>
                <a:latin typeface="ＭＳ 明朝" panose="02020609040205080304" pitchFamily="17" charset="-128"/>
                <a:ea typeface="ＭＳ 明朝" panose="02020609040205080304" pitchFamily="17" charset="-128"/>
              </a:rPr>
              <a:t>歳～</a:t>
            </a:r>
            <a:r>
              <a:rPr lang="en-US" altLang="ja-JP" sz="1200" dirty="0">
                <a:solidFill>
                  <a:schemeClr val="tx1"/>
                </a:solidFill>
                <a:latin typeface="ＭＳ 明朝" panose="02020609040205080304" pitchFamily="17" charset="-128"/>
                <a:ea typeface="ＭＳ 明朝" panose="02020609040205080304" pitchFamily="17" charset="-128"/>
              </a:rPr>
              <a:t>74</a:t>
            </a:r>
            <a:r>
              <a:rPr lang="ja-JP" altLang="en-US" sz="1200" dirty="0">
                <a:solidFill>
                  <a:schemeClr val="tx1"/>
                </a:solidFill>
                <a:latin typeface="ＭＳ 明朝" panose="02020609040205080304" pitchFamily="17" charset="-128"/>
                <a:ea typeface="ＭＳ 明朝" panose="02020609040205080304" pitchFamily="17" charset="-128"/>
              </a:rPr>
              <a:t>歳になる被保険者</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実施年度中に</a:t>
            </a:r>
            <a:r>
              <a:rPr lang="en-US" altLang="ja-JP" sz="1200" dirty="0">
                <a:solidFill>
                  <a:schemeClr val="tx1"/>
                </a:solidFill>
                <a:latin typeface="ＭＳ 明朝" panose="02020609040205080304" pitchFamily="17" charset="-128"/>
                <a:ea typeface="ＭＳ 明朝" panose="02020609040205080304" pitchFamily="17" charset="-128"/>
              </a:rPr>
              <a:t>75</a:t>
            </a:r>
            <a:r>
              <a:rPr lang="ja-JP" altLang="en-US" sz="1200" dirty="0">
                <a:solidFill>
                  <a:schemeClr val="tx1"/>
                </a:solidFill>
                <a:latin typeface="ＭＳ 明朝" panose="02020609040205080304" pitchFamily="17" charset="-128"/>
                <a:ea typeface="ＭＳ 明朝" panose="02020609040205080304" pitchFamily="17" charset="-128"/>
              </a:rPr>
              <a:t>歳になる</a:t>
            </a:r>
            <a:r>
              <a:rPr lang="en-US" altLang="ja-JP" sz="1200" dirty="0">
                <a:solidFill>
                  <a:schemeClr val="tx1"/>
                </a:solidFill>
                <a:latin typeface="ＭＳ 明朝" panose="02020609040205080304" pitchFamily="17" charset="-128"/>
                <a:ea typeface="ＭＳ 明朝" panose="02020609040205080304" pitchFamily="17" charset="-128"/>
              </a:rPr>
              <a:t>75</a:t>
            </a:r>
            <a:r>
              <a:rPr lang="ja-JP" altLang="en-US" sz="1200" dirty="0">
                <a:solidFill>
                  <a:schemeClr val="tx1"/>
                </a:solidFill>
                <a:latin typeface="ＭＳ 明朝" panose="02020609040205080304" pitchFamily="17" charset="-128"/>
                <a:ea typeface="ＭＳ 明朝" panose="02020609040205080304" pitchFamily="17" charset="-128"/>
              </a:rPr>
              <a:t>歳未満の者も含む</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 を対象とします。ただし、妊産婦、刑務所入所中、海外在住、長期入院等、厚生労働省告示で定める除外規定に該当する者は対象者から除くものとします。</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16" name="タイトル_小_1_3_1"/>
          <p:cNvSpPr txBox="1">
            <a:spLocks noChangeAspect="1"/>
          </p:cNvSpPr>
          <p:nvPr/>
        </p:nvSpPr>
        <p:spPr>
          <a:xfrm>
            <a:off x="165100" y="2572446"/>
            <a:ext cx="6238800" cy="115416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spAutoFit/>
          </a:bodyPr>
          <a:lstStyle>
            <a:defPPr>
              <a:defRPr lang="ja-JP"/>
            </a:defPPr>
            <a:lvl1pPr marR="5130">
              <a:lnSpc>
                <a:spcPct val="125000"/>
              </a:lnSpc>
              <a:defRPr sz="1200">
                <a:solidFill>
                  <a:schemeClr val="tx1"/>
                </a:solidFill>
                <a:latin typeface="ＭＳ 明朝" panose="02020609040205080304" pitchFamily="17" charset="-128"/>
                <a:ea typeface="ＭＳ 明朝" panose="02020609040205080304" pitchFamily="17" charset="-128"/>
              </a:defRPr>
            </a:lvl1pPr>
          </a:lstStyle>
          <a:p>
            <a:pPr algn="just"/>
            <a:r>
              <a:rPr lang="ja-JP" altLang="en-US" dirty="0"/>
              <a:t>イ</a:t>
            </a:r>
            <a:r>
              <a:rPr lang="en-US" altLang="ja-JP" dirty="0"/>
              <a:t>.</a:t>
            </a:r>
            <a:r>
              <a:rPr lang="ja-JP" altLang="en-US" dirty="0"/>
              <a:t>実施項目</a:t>
            </a:r>
            <a:endParaRPr lang="en-US" altLang="ja-JP" dirty="0"/>
          </a:p>
          <a:p>
            <a:pPr algn="just"/>
            <a:r>
              <a:rPr lang="ja-JP" altLang="en-US" dirty="0"/>
              <a:t>　</a:t>
            </a:r>
            <a:r>
              <a:rPr lang="en-US" altLang="ja-JP" dirty="0"/>
              <a:t>｢</a:t>
            </a:r>
            <a:r>
              <a:rPr lang="ja-JP" altLang="en-US" dirty="0"/>
              <a:t>基本的な健診項目</a:t>
            </a:r>
            <a:r>
              <a:rPr lang="en-US" altLang="ja-JP" dirty="0"/>
              <a:t>｣｢</a:t>
            </a:r>
            <a:r>
              <a:rPr lang="ja-JP" altLang="en-US" dirty="0"/>
              <a:t>詳細な健診項目</a:t>
            </a:r>
            <a:r>
              <a:rPr lang="en-US" altLang="ja-JP" dirty="0"/>
              <a:t>｣｢</a:t>
            </a:r>
            <a:r>
              <a:rPr lang="ja-JP" altLang="en-US" dirty="0"/>
              <a:t>追加項目</a:t>
            </a:r>
            <a:r>
              <a:rPr lang="en-US" altLang="ja-JP" dirty="0"/>
              <a:t>｣</a:t>
            </a:r>
            <a:r>
              <a:rPr lang="ja-JP" altLang="en-US" dirty="0"/>
              <a:t>の全項目を特定健康診査受診者全員に実施します。また、特定健診の法定項目を含有する人間ドックを受診した場合は、特定健診の実施に代えます。</a:t>
            </a:r>
            <a:endParaRPr lang="en-US" altLang="ja-JP" dirty="0"/>
          </a:p>
          <a:p>
            <a:pPr algn="just"/>
            <a:endParaRPr lang="en-US" altLang="ja-JP" dirty="0"/>
          </a:p>
        </p:txBody>
      </p:sp>
      <p:sp>
        <p:nvSpPr>
          <p:cNvPr id="2" name="スライド番号プレースホルダー 1">
            <a:extLst>
              <a:ext uri="{FF2B5EF4-FFF2-40B4-BE49-F238E27FC236}">
                <a16:creationId xmlns:a16="http://schemas.microsoft.com/office/drawing/2014/main" id="{2665DE6C-3295-7B6A-EF62-50D72E5916AC}"/>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z="1000" smtClean="0"/>
              <a:pPr/>
              <a:t>82</a:t>
            </a:fld>
            <a:endParaRPr lang="ja-JP" altLang="en-US" sz="1000" dirty="0"/>
          </a:p>
        </p:txBody>
      </p:sp>
      <p:sp>
        <p:nvSpPr>
          <p:cNvPr id="12" name="テキスト ボックス 11">
            <a:extLst>
              <a:ext uri="{FF2B5EF4-FFF2-40B4-BE49-F238E27FC236}">
                <a16:creationId xmlns:a16="http://schemas.microsoft.com/office/drawing/2014/main" id="{8C0B8656-AF16-98E7-327F-62244898BFC2}"/>
              </a:ext>
            </a:extLst>
          </p:cNvPr>
          <p:cNvSpPr txBox="1">
            <a:spLocks noChangeAspect="1"/>
          </p:cNvSpPr>
          <p:nvPr/>
        </p:nvSpPr>
        <p:spPr>
          <a:xfrm>
            <a:off x="50800" y="-12632"/>
            <a:ext cx="5782833" cy="338554"/>
          </a:xfrm>
          <a:prstGeom prst="rect">
            <a:avLst/>
          </a:prstGeom>
          <a:noFill/>
          <a:ln>
            <a:noFill/>
          </a:ln>
        </p:spPr>
        <p:txBody>
          <a:bodyPr wrap="square" lIns="0" rIns="0" rtlCol="0" anchor="ctr" anchorCtr="0">
            <a:spAutoFit/>
          </a:bodyPr>
          <a:lstStyle/>
          <a:p>
            <a:pPr algn="just"/>
            <a:r>
              <a:rPr lang="en-US" altLang="ja-JP" sz="1600" b="1" dirty="0">
                <a:latin typeface="ＭＳ 明朝" panose="02020609040205080304" pitchFamily="17" charset="-128"/>
                <a:ea typeface="ＭＳ 明朝" panose="02020609040205080304" pitchFamily="17" charset="-128"/>
              </a:rPr>
              <a:t>3.</a:t>
            </a:r>
            <a:r>
              <a:rPr lang="ja-JP" altLang="en-US" sz="1600" b="1" dirty="0">
                <a:latin typeface="ＭＳ 明朝" panose="02020609040205080304" pitchFamily="17" charset="-128"/>
                <a:ea typeface="ＭＳ 明朝" panose="02020609040205080304" pitchFamily="17" charset="-128"/>
              </a:rPr>
              <a:t>実施方法</a:t>
            </a:r>
          </a:p>
        </p:txBody>
      </p:sp>
      <p:sp>
        <p:nvSpPr>
          <p:cNvPr id="3" name="タイトル_小_1_3_1">
            <a:extLst>
              <a:ext uri="{FF2B5EF4-FFF2-40B4-BE49-F238E27FC236}">
                <a16:creationId xmlns:a16="http://schemas.microsoft.com/office/drawing/2014/main" id="{B0DD8676-A278-546C-CF41-8060CAD65EFD}"/>
              </a:ext>
            </a:extLst>
          </p:cNvPr>
          <p:cNvSpPr txBox="1">
            <a:spLocks noChangeAspect="1"/>
          </p:cNvSpPr>
          <p:nvPr/>
        </p:nvSpPr>
        <p:spPr>
          <a:xfrm>
            <a:off x="165100" y="1619672"/>
            <a:ext cx="1800000" cy="2157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5130" algn="just">
              <a:lnSpc>
                <a:spcPct val="125000"/>
              </a:lnSpc>
            </a:pPr>
            <a:r>
              <a:rPr lang="ja-JP" altLang="en-US" sz="1300" dirty="0">
                <a:solidFill>
                  <a:schemeClr val="tx1"/>
                </a:solidFill>
                <a:latin typeface="ＭＳ 明朝" panose="02020609040205080304" pitchFamily="17" charset="-128"/>
                <a:ea typeface="ＭＳ 明朝" panose="02020609040205080304" pitchFamily="17" charset="-128"/>
              </a:rPr>
              <a:t>②実施方法</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8" name="タイトル_小_1_3_1">
            <a:extLst>
              <a:ext uri="{FF2B5EF4-FFF2-40B4-BE49-F238E27FC236}">
                <a16:creationId xmlns:a16="http://schemas.microsoft.com/office/drawing/2014/main" id="{7BC5C86F-AC4E-03CF-02F1-B2958FBB042A}"/>
              </a:ext>
            </a:extLst>
          </p:cNvPr>
          <p:cNvSpPr txBox="1">
            <a:spLocks noChangeAspect="1"/>
          </p:cNvSpPr>
          <p:nvPr/>
        </p:nvSpPr>
        <p:spPr>
          <a:xfrm>
            <a:off x="172712" y="3707904"/>
            <a:ext cx="6238800" cy="17421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spAutoFit/>
          </a:bodyPr>
          <a:lstStyle>
            <a:defPPr>
              <a:defRPr lang="ja-JP"/>
            </a:defPPr>
            <a:lvl1pPr marR="5130">
              <a:lnSpc>
                <a:spcPct val="125000"/>
              </a:lnSpc>
              <a:defRPr sz="1200">
                <a:solidFill>
                  <a:schemeClr val="tx1"/>
                </a:solidFill>
                <a:latin typeface="ＭＳ 明朝" panose="02020609040205080304" pitchFamily="17" charset="-128"/>
                <a:ea typeface="ＭＳ 明朝" panose="02020609040205080304" pitchFamily="17" charset="-128"/>
              </a:defRPr>
            </a:lvl1pPr>
          </a:lstStyle>
          <a:p>
            <a:pPr algn="just"/>
            <a:r>
              <a:rPr lang="ja-JP" altLang="en-US" sz="1050" dirty="0"/>
              <a:t>■基本的な健診項目</a:t>
            </a:r>
            <a:endParaRPr lang="en-US" altLang="ja-JP" sz="1050" dirty="0"/>
          </a:p>
        </p:txBody>
      </p:sp>
      <p:sp>
        <p:nvSpPr>
          <p:cNvPr id="9" name="タイトル_小_1_3_1">
            <a:extLst>
              <a:ext uri="{FF2B5EF4-FFF2-40B4-BE49-F238E27FC236}">
                <a16:creationId xmlns:a16="http://schemas.microsoft.com/office/drawing/2014/main" id="{6822A462-6F04-A238-6013-537D75100D78}"/>
              </a:ext>
            </a:extLst>
          </p:cNvPr>
          <p:cNvSpPr txBox="1">
            <a:spLocks noChangeAspect="1"/>
          </p:cNvSpPr>
          <p:nvPr/>
        </p:nvSpPr>
        <p:spPr>
          <a:xfrm>
            <a:off x="142161" y="6244869"/>
            <a:ext cx="6238800" cy="20197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spAutoFit/>
          </a:bodyPr>
          <a:lstStyle>
            <a:defPPr>
              <a:defRPr lang="ja-JP"/>
            </a:defPPr>
            <a:lvl1pPr marR="5130">
              <a:lnSpc>
                <a:spcPct val="125000"/>
              </a:lnSpc>
              <a:defRPr sz="1200">
                <a:solidFill>
                  <a:schemeClr val="tx1"/>
                </a:solidFill>
                <a:latin typeface="ＭＳ 明朝" panose="02020609040205080304" pitchFamily="17" charset="-128"/>
                <a:ea typeface="ＭＳ 明朝" panose="02020609040205080304" pitchFamily="17" charset="-128"/>
              </a:defRPr>
            </a:lvl1pPr>
          </a:lstStyle>
          <a:p>
            <a:pPr algn="just"/>
            <a:r>
              <a:rPr lang="ja-JP" altLang="en-US" sz="1050" dirty="0"/>
              <a:t>■</a:t>
            </a:r>
            <a:r>
              <a:rPr kumimoji="1" lang="ja-JP" altLang="en-US" sz="1050" dirty="0"/>
              <a:t>詳細な健診項目</a:t>
            </a:r>
            <a:endParaRPr lang="en-US" altLang="ja-JP" sz="1050" dirty="0"/>
          </a:p>
        </p:txBody>
      </p:sp>
      <p:sp>
        <p:nvSpPr>
          <p:cNvPr id="17" name="タイトル_小_1_3_1">
            <a:extLst>
              <a:ext uri="{FF2B5EF4-FFF2-40B4-BE49-F238E27FC236}">
                <a16:creationId xmlns:a16="http://schemas.microsoft.com/office/drawing/2014/main" id="{6822A462-6F04-A238-6013-537D75100D78}"/>
              </a:ext>
            </a:extLst>
          </p:cNvPr>
          <p:cNvSpPr txBox="1">
            <a:spLocks noChangeAspect="1"/>
          </p:cNvSpPr>
          <p:nvPr/>
        </p:nvSpPr>
        <p:spPr>
          <a:xfrm>
            <a:off x="165100" y="7513532"/>
            <a:ext cx="6238800" cy="17421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spAutoFit/>
          </a:bodyPr>
          <a:lstStyle>
            <a:defPPr>
              <a:defRPr lang="ja-JP"/>
            </a:defPPr>
            <a:lvl1pPr marR="5130">
              <a:lnSpc>
                <a:spcPct val="125000"/>
              </a:lnSpc>
              <a:defRPr sz="1200">
                <a:solidFill>
                  <a:schemeClr val="tx1"/>
                </a:solidFill>
                <a:latin typeface="ＭＳ 明朝" panose="02020609040205080304" pitchFamily="17" charset="-128"/>
                <a:ea typeface="ＭＳ 明朝" panose="02020609040205080304" pitchFamily="17" charset="-128"/>
              </a:defRPr>
            </a:lvl1pPr>
          </a:lstStyle>
          <a:p>
            <a:pPr algn="just"/>
            <a:r>
              <a:rPr lang="ja-JP" altLang="en-US" sz="1050" dirty="0"/>
              <a:t>■追加</a:t>
            </a:r>
            <a:r>
              <a:rPr kumimoji="1" lang="ja-JP" altLang="en-US" sz="1050" dirty="0"/>
              <a:t>項目</a:t>
            </a:r>
            <a:endParaRPr lang="en-US" altLang="ja-JP" sz="1050" dirty="0"/>
          </a:p>
        </p:txBody>
      </p:sp>
      <p:graphicFrame>
        <p:nvGraphicFramePr>
          <p:cNvPr id="6" name="表 5">
            <a:extLst>
              <a:ext uri="{FF2B5EF4-FFF2-40B4-BE49-F238E27FC236}">
                <a16:creationId xmlns:a16="http://schemas.microsoft.com/office/drawing/2014/main" id="{D9288504-4B57-677F-D577-C84272B21315}"/>
              </a:ext>
            </a:extLst>
          </p:cNvPr>
          <p:cNvGraphicFramePr>
            <a:graphicFrameLocks noGrp="1"/>
          </p:cNvGraphicFramePr>
          <p:nvPr>
            <p:extLst>
              <p:ext uri="{D42A27DB-BD31-4B8C-83A1-F6EECF244321}">
                <p14:modId xmlns:p14="http://schemas.microsoft.com/office/powerpoint/2010/main" val="3153148832"/>
              </p:ext>
            </p:extLst>
          </p:nvPr>
        </p:nvGraphicFramePr>
        <p:xfrm>
          <a:off x="200782" y="3929951"/>
          <a:ext cx="3795326" cy="2194560"/>
        </p:xfrm>
        <a:graphic>
          <a:graphicData uri="http://schemas.openxmlformats.org/drawingml/2006/table">
            <a:tbl>
              <a:tblPr firstRow="1" bandRow="1">
                <a:tableStyleId>{5940675A-B579-460E-94D1-54222C63F5DA}</a:tableStyleId>
              </a:tblPr>
              <a:tblGrid>
                <a:gridCol w="3795326">
                  <a:extLst>
                    <a:ext uri="{9D8B030D-6E8A-4147-A177-3AD203B41FA5}">
                      <a16:colId xmlns:a16="http://schemas.microsoft.com/office/drawing/2014/main" val="3427692813"/>
                    </a:ext>
                  </a:extLst>
                </a:gridCol>
              </a:tblGrid>
              <a:tr h="216024">
                <a:tc>
                  <a:txBody>
                    <a:bodyPr/>
                    <a:lstStyle/>
                    <a:p>
                      <a:r>
                        <a:rPr kumimoji="1" lang="ja-JP" altLang="en-US" sz="1000" dirty="0">
                          <a:latin typeface="ＭＳ 明朝" panose="02020609040205080304" pitchFamily="17" charset="-128"/>
                          <a:ea typeface="ＭＳ 明朝" panose="02020609040205080304" pitchFamily="17" charset="-128"/>
                        </a:rPr>
                        <a:t>問診</a:t>
                      </a:r>
                      <a:r>
                        <a:rPr kumimoji="1" lang="en-US" altLang="ja-JP" sz="1000" dirty="0">
                          <a:latin typeface="ＭＳ 明朝" panose="02020609040205080304" pitchFamily="17" charset="-128"/>
                          <a:ea typeface="ＭＳ 明朝" panose="02020609040205080304" pitchFamily="17" charset="-128"/>
                        </a:rPr>
                        <a:t>(</a:t>
                      </a:r>
                      <a:r>
                        <a:rPr kumimoji="1" lang="ja-JP" altLang="en-US" sz="1000" dirty="0">
                          <a:latin typeface="ＭＳ 明朝" panose="02020609040205080304" pitchFamily="17" charset="-128"/>
                          <a:ea typeface="ＭＳ 明朝" panose="02020609040205080304" pitchFamily="17" charset="-128"/>
                        </a:rPr>
                        <a:t>服薬歴･既往歴･生活習慣</a:t>
                      </a:r>
                      <a:r>
                        <a:rPr kumimoji="1" lang="en-US" altLang="ja-JP" sz="1000" dirty="0">
                          <a:latin typeface="ＭＳ 明朝" panose="02020609040205080304" pitchFamily="17" charset="-128"/>
                          <a:ea typeface="ＭＳ 明朝" panose="02020609040205080304" pitchFamily="17" charset="-128"/>
                        </a:rPr>
                        <a:t>)</a:t>
                      </a:r>
                      <a:endParaRPr kumimoji="1" lang="ja-JP" altLang="en-US" sz="1000" dirty="0">
                        <a:latin typeface="ＭＳ 明朝" panose="02020609040205080304" pitchFamily="17" charset="-128"/>
                        <a:ea typeface="ＭＳ 明朝" panose="02020609040205080304" pitchFamily="17" charset="-128"/>
                      </a:endParaRPr>
                    </a:p>
                  </a:txBody>
                  <a:tcPr/>
                </a:tc>
                <a:extLst>
                  <a:ext uri="{0D108BD9-81ED-4DB2-BD59-A6C34878D82A}">
                    <a16:rowId xmlns:a16="http://schemas.microsoft.com/office/drawing/2014/main" val="287584016"/>
                  </a:ext>
                </a:extLst>
              </a:tr>
              <a:tr h="188208">
                <a:tc>
                  <a:txBody>
                    <a:bodyPr/>
                    <a:lstStyle/>
                    <a:p>
                      <a:r>
                        <a:rPr kumimoji="1" lang="ja-JP" altLang="en-US" sz="1000" dirty="0">
                          <a:latin typeface="ＭＳ 明朝" panose="02020609040205080304" pitchFamily="17" charset="-128"/>
                          <a:ea typeface="ＭＳ 明朝" panose="02020609040205080304" pitchFamily="17" charset="-128"/>
                        </a:rPr>
                        <a:t>身体計測</a:t>
                      </a:r>
                      <a:r>
                        <a:rPr kumimoji="1" lang="en-US" altLang="ja-JP" sz="1000" dirty="0">
                          <a:latin typeface="ＭＳ 明朝" panose="02020609040205080304" pitchFamily="17" charset="-128"/>
                          <a:ea typeface="ＭＳ 明朝" panose="02020609040205080304" pitchFamily="17" charset="-128"/>
                        </a:rPr>
                        <a:t>(</a:t>
                      </a:r>
                      <a:r>
                        <a:rPr kumimoji="1" lang="ja-JP" altLang="en-US" sz="1000" dirty="0">
                          <a:latin typeface="ＭＳ 明朝" panose="02020609040205080304" pitchFamily="17" charset="-128"/>
                          <a:ea typeface="ＭＳ 明朝" panose="02020609040205080304" pitchFamily="17" charset="-128"/>
                        </a:rPr>
                        <a:t>身長･体重･</a:t>
                      </a:r>
                      <a:r>
                        <a:rPr kumimoji="1" lang="en-US" altLang="ja-JP" sz="1000" b="0" dirty="0">
                          <a:solidFill>
                            <a:schemeClr val="tx1"/>
                          </a:solidFill>
                          <a:latin typeface="ＭＳ 明朝" panose="02020609040205080304" pitchFamily="17" charset="-128"/>
                          <a:ea typeface="ＭＳ 明朝" panose="02020609040205080304" pitchFamily="17" charset="-128"/>
                        </a:rPr>
                        <a:t>BMI</a:t>
                      </a:r>
                      <a:r>
                        <a:rPr kumimoji="1" lang="ja-JP" altLang="en-US" sz="1000" dirty="0">
                          <a:latin typeface="ＭＳ 明朝" panose="02020609040205080304" pitchFamily="17" charset="-128"/>
                          <a:ea typeface="ＭＳ 明朝" panose="02020609040205080304" pitchFamily="17" charset="-128"/>
                        </a:rPr>
                        <a:t>･腹囲</a:t>
                      </a:r>
                      <a:r>
                        <a:rPr kumimoji="1" lang="en-US" altLang="ja-JP" sz="1000" dirty="0">
                          <a:latin typeface="ＭＳ 明朝" panose="02020609040205080304" pitchFamily="17" charset="-128"/>
                          <a:ea typeface="ＭＳ 明朝" panose="02020609040205080304" pitchFamily="17" charset="-128"/>
                        </a:rPr>
                        <a:t>)</a:t>
                      </a:r>
                      <a:endParaRPr kumimoji="1" lang="ja-JP" altLang="en-US" sz="1000" dirty="0">
                        <a:latin typeface="ＭＳ 明朝" panose="02020609040205080304" pitchFamily="17" charset="-128"/>
                        <a:ea typeface="ＭＳ 明朝" panose="02020609040205080304" pitchFamily="17" charset="-128"/>
                      </a:endParaRPr>
                    </a:p>
                  </a:txBody>
                  <a:tcPr/>
                </a:tc>
                <a:extLst>
                  <a:ext uri="{0D108BD9-81ED-4DB2-BD59-A6C34878D82A}">
                    <a16:rowId xmlns:a16="http://schemas.microsoft.com/office/drawing/2014/main" val="3684026350"/>
                  </a:ext>
                </a:extLst>
              </a:tr>
              <a:tr h="232400">
                <a:tc>
                  <a:txBody>
                    <a:bodyPr/>
                    <a:lstStyle/>
                    <a:p>
                      <a:r>
                        <a:rPr kumimoji="1" lang="ja-JP" altLang="en-US" sz="1000" dirty="0">
                          <a:latin typeface="ＭＳ 明朝" panose="02020609040205080304" pitchFamily="17" charset="-128"/>
                          <a:ea typeface="ＭＳ 明朝" panose="02020609040205080304" pitchFamily="17" charset="-128"/>
                        </a:rPr>
                        <a:t>診察</a:t>
                      </a:r>
                    </a:p>
                  </a:txBody>
                  <a:tcPr/>
                </a:tc>
                <a:extLst>
                  <a:ext uri="{0D108BD9-81ED-4DB2-BD59-A6C34878D82A}">
                    <a16:rowId xmlns:a16="http://schemas.microsoft.com/office/drawing/2014/main" val="2720766525"/>
                  </a:ext>
                </a:extLst>
              </a:tr>
              <a:tr h="204584">
                <a:tc>
                  <a:txBody>
                    <a:bodyPr/>
                    <a:lstStyle/>
                    <a:p>
                      <a:r>
                        <a:rPr kumimoji="1" lang="ja-JP" altLang="en-US" sz="1000" dirty="0">
                          <a:latin typeface="ＭＳ 明朝" panose="02020609040205080304" pitchFamily="17" charset="-128"/>
                          <a:ea typeface="ＭＳ 明朝" panose="02020609040205080304" pitchFamily="17" charset="-128"/>
                        </a:rPr>
                        <a:t>理学的検査</a:t>
                      </a:r>
                    </a:p>
                  </a:txBody>
                  <a:tcPr/>
                </a:tc>
                <a:extLst>
                  <a:ext uri="{0D108BD9-81ED-4DB2-BD59-A6C34878D82A}">
                    <a16:rowId xmlns:a16="http://schemas.microsoft.com/office/drawing/2014/main" val="241446971"/>
                  </a:ext>
                </a:extLst>
              </a:tr>
              <a:tr h="176768">
                <a:tc>
                  <a:txBody>
                    <a:bodyPr/>
                    <a:lstStyle/>
                    <a:p>
                      <a:r>
                        <a:rPr kumimoji="1" lang="ja-JP" altLang="en-US" sz="1000" dirty="0">
                          <a:latin typeface="ＭＳ 明朝" panose="02020609040205080304" pitchFamily="17" charset="-128"/>
                          <a:ea typeface="ＭＳ 明朝" panose="02020609040205080304" pitchFamily="17" charset="-128"/>
                        </a:rPr>
                        <a:t>血圧測定</a:t>
                      </a:r>
                    </a:p>
                  </a:txBody>
                  <a:tcPr/>
                </a:tc>
                <a:extLst>
                  <a:ext uri="{0D108BD9-81ED-4DB2-BD59-A6C34878D82A}">
                    <a16:rowId xmlns:a16="http://schemas.microsoft.com/office/drawing/2014/main" val="3543668548"/>
                  </a:ext>
                </a:extLst>
              </a:tr>
              <a:tr h="220960">
                <a:tc>
                  <a:txBody>
                    <a:bodyPr/>
                    <a:lstStyle/>
                    <a:p>
                      <a:r>
                        <a:rPr kumimoji="1" lang="ja-JP" altLang="en-US" sz="1000" dirty="0">
                          <a:latin typeface="ＭＳ 明朝" panose="02020609040205080304" pitchFamily="17" charset="-128"/>
                          <a:ea typeface="ＭＳ 明朝" panose="02020609040205080304" pitchFamily="17" charset="-128"/>
                        </a:rPr>
                        <a:t>尿検査</a:t>
                      </a:r>
                      <a:r>
                        <a:rPr kumimoji="1" lang="en-US" altLang="ja-JP" sz="1000" dirty="0">
                          <a:latin typeface="ＭＳ 明朝" panose="02020609040205080304" pitchFamily="17" charset="-128"/>
                          <a:ea typeface="ＭＳ 明朝" panose="02020609040205080304" pitchFamily="17" charset="-128"/>
                        </a:rPr>
                        <a:t>(</a:t>
                      </a:r>
                      <a:r>
                        <a:rPr kumimoji="1" lang="ja-JP" altLang="en-US" sz="1000" dirty="0">
                          <a:latin typeface="ＭＳ 明朝" panose="02020609040205080304" pitchFamily="17" charset="-128"/>
                          <a:ea typeface="ＭＳ 明朝" panose="02020609040205080304" pitchFamily="17" charset="-128"/>
                        </a:rPr>
                        <a:t>尿糖･尿蛋白</a:t>
                      </a:r>
                      <a:r>
                        <a:rPr kumimoji="1" lang="en-US" altLang="ja-JP" sz="1000" dirty="0">
                          <a:latin typeface="ＭＳ 明朝" panose="02020609040205080304" pitchFamily="17" charset="-128"/>
                          <a:ea typeface="ＭＳ 明朝" panose="02020609040205080304" pitchFamily="17" charset="-128"/>
                        </a:rPr>
                        <a:t>)</a:t>
                      </a:r>
                      <a:endParaRPr kumimoji="1" lang="ja-JP" altLang="en-US" sz="1000" dirty="0">
                        <a:latin typeface="ＭＳ 明朝" panose="02020609040205080304" pitchFamily="17" charset="-128"/>
                        <a:ea typeface="ＭＳ 明朝" panose="02020609040205080304" pitchFamily="17" charset="-128"/>
                      </a:endParaRPr>
                    </a:p>
                  </a:txBody>
                  <a:tcPr/>
                </a:tc>
                <a:extLst>
                  <a:ext uri="{0D108BD9-81ED-4DB2-BD59-A6C34878D82A}">
                    <a16:rowId xmlns:a16="http://schemas.microsoft.com/office/drawing/2014/main" val="806678744"/>
                  </a:ext>
                </a:extLst>
              </a:tr>
              <a:tr h="193144">
                <a:tc>
                  <a:txBody>
                    <a:bodyPr/>
                    <a:lstStyle/>
                    <a:p>
                      <a:r>
                        <a:rPr kumimoji="1" lang="ja-JP" altLang="en-US" sz="1000" dirty="0">
                          <a:latin typeface="ＭＳ 明朝" panose="02020609040205080304" pitchFamily="17" charset="-128"/>
                          <a:ea typeface="ＭＳ 明朝" panose="02020609040205080304" pitchFamily="17" charset="-128"/>
                        </a:rPr>
                        <a:t>脂質検査</a:t>
                      </a:r>
                      <a:r>
                        <a:rPr kumimoji="1" lang="en-US" altLang="ja-JP" sz="1000" dirty="0">
                          <a:latin typeface="ＭＳ 明朝" panose="02020609040205080304" pitchFamily="17" charset="-128"/>
                          <a:ea typeface="ＭＳ 明朝" panose="02020609040205080304" pitchFamily="17" charset="-128"/>
                        </a:rPr>
                        <a:t>(</a:t>
                      </a:r>
                      <a:r>
                        <a:rPr kumimoji="1" lang="ja-JP" altLang="en-US" sz="1000" dirty="0">
                          <a:latin typeface="ＭＳ 明朝" panose="02020609040205080304" pitchFamily="17" charset="-128"/>
                          <a:ea typeface="ＭＳ 明朝" panose="02020609040205080304" pitchFamily="17" charset="-128"/>
                        </a:rPr>
                        <a:t>中性脂肪･</a:t>
                      </a:r>
                      <a:r>
                        <a:rPr kumimoji="1" lang="en-US" altLang="ja-JP" sz="1000" dirty="0">
                          <a:latin typeface="ＭＳ 明朝" panose="02020609040205080304" pitchFamily="17" charset="-128"/>
                          <a:ea typeface="ＭＳ 明朝" panose="02020609040205080304" pitchFamily="17" charset="-128"/>
                        </a:rPr>
                        <a:t>HDL</a:t>
                      </a:r>
                      <a:r>
                        <a:rPr kumimoji="1" lang="ja-JP" altLang="en-US" sz="1000" dirty="0">
                          <a:latin typeface="ＭＳ 明朝" panose="02020609040205080304" pitchFamily="17" charset="-128"/>
                          <a:ea typeface="ＭＳ 明朝" panose="02020609040205080304" pitchFamily="17" charset="-128"/>
                        </a:rPr>
                        <a:t>コレステロール、</a:t>
                      </a:r>
                      <a:r>
                        <a:rPr kumimoji="1" lang="en-US" altLang="ja-JP" sz="1000" dirty="0">
                          <a:latin typeface="ＭＳ 明朝" panose="02020609040205080304" pitchFamily="17" charset="-128"/>
                          <a:ea typeface="ＭＳ 明朝" panose="02020609040205080304" pitchFamily="17" charset="-128"/>
                        </a:rPr>
                        <a:t>LDL</a:t>
                      </a:r>
                      <a:r>
                        <a:rPr kumimoji="1" lang="ja-JP" altLang="en-US" sz="1000" dirty="0">
                          <a:latin typeface="ＭＳ 明朝" panose="02020609040205080304" pitchFamily="17" charset="-128"/>
                          <a:ea typeface="ＭＳ 明朝" panose="02020609040205080304" pitchFamily="17" charset="-128"/>
                        </a:rPr>
                        <a:t>コレステロール</a:t>
                      </a:r>
                      <a:r>
                        <a:rPr kumimoji="1" lang="en-US" altLang="ja-JP" sz="1000" dirty="0">
                          <a:latin typeface="ＭＳ 明朝" panose="02020609040205080304" pitchFamily="17" charset="-128"/>
                          <a:ea typeface="ＭＳ 明朝" panose="02020609040205080304" pitchFamily="17" charset="-128"/>
                        </a:rPr>
                        <a:t>)</a:t>
                      </a:r>
                    </a:p>
                  </a:txBody>
                  <a:tcPr/>
                </a:tc>
                <a:extLst>
                  <a:ext uri="{0D108BD9-81ED-4DB2-BD59-A6C34878D82A}">
                    <a16:rowId xmlns:a16="http://schemas.microsoft.com/office/drawing/2014/main" val="2119263887"/>
                  </a:ext>
                </a:extLst>
              </a:tr>
              <a:tr h="165328">
                <a:tc>
                  <a:txBody>
                    <a:bodyPr/>
                    <a:lstStyle/>
                    <a:p>
                      <a:r>
                        <a:rPr kumimoji="1" lang="ja-JP" altLang="en-US" sz="1000" dirty="0">
                          <a:latin typeface="ＭＳ 明朝" panose="02020609040205080304" pitchFamily="17" charset="-128"/>
                          <a:ea typeface="ＭＳ 明朝" panose="02020609040205080304" pitchFamily="17" charset="-128"/>
                        </a:rPr>
                        <a:t>肝機能検査</a:t>
                      </a:r>
                      <a:r>
                        <a:rPr kumimoji="1" lang="en-US" altLang="ja-JP" sz="1000" dirty="0">
                          <a:latin typeface="ＭＳ 明朝" panose="02020609040205080304" pitchFamily="17" charset="-128"/>
                          <a:ea typeface="ＭＳ 明朝" panose="02020609040205080304" pitchFamily="17" charset="-128"/>
                        </a:rPr>
                        <a:t>(GOT</a:t>
                      </a:r>
                      <a:r>
                        <a:rPr kumimoji="1" lang="ja-JP" altLang="en-US" sz="1000" dirty="0">
                          <a:latin typeface="ＭＳ 明朝" panose="02020609040205080304" pitchFamily="17" charset="-128"/>
                          <a:ea typeface="ＭＳ 明朝" panose="02020609040205080304" pitchFamily="17" charset="-128"/>
                        </a:rPr>
                        <a:t>･</a:t>
                      </a:r>
                      <a:r>
                        <a:rPr kumimoji="1" lang="en-US" altLang="ja-JP" sz="1000" dirty="0">
                          <a:latin typeface="ＭＳ 明朝" panose="02020609040205080304" pitchFamily="17" charset="-128"/>
                          <a:ea typeface="ＭＳ 明朝" panose="02020609040205080304" pitchFamily="17" charset="-128"/>
                        </a:rPr>
                        <a:t>GPT</a:t>
                      </a:r>
                      <a:r>
                        <a:rPr kumimoji="1" lang="ja-JP" altLang="en-US" sz="1000" dirty="0">
                          <a:latin typeface="ＭＳ 明朝" panose="02020609040205080304" pitchFamily="17" charset="-128"/>
                          <a:ea typeface="ＭＳ 明朝" panose="02020609040205080304" pitchFamily="17" charset="-128"/>
                        </a:rPr>
                        <a:t>･</a:t>
                      </a:r>
                      <a:r>
                        <a:rPr kumimoji="1" lang="en-US" altLang="ja-JP" sz="1000" dirty="0">
                          <a:latin typeface="ＭＳ 明朝" panose="02020609040205080304" pitchFamily="17" charset="-128"/>
                          <a:ea typeface="ＭＳ 明朝" panose="02020609040205080304" pitchFamily="17" charset="-128"/>
                        </a:rPr>
                        <a:t>ɤ</a:t>
                      </a:r>
                      <a:r>
                        <a:rPr kumimoji="1" lang="ja-JP" altLang="en-US" sz="1000" dirty="0">
                          <a:latin typeface="ＭＳ 明朝" panose="02020609040205080304" pitchFamily="17" charset="-128"/>
                          <a:ea typeface="ＭＳ 明朝" panose="02020609040205080304" pitchFamily="17" charset="-128"/>
                        </a:rPr>
                        <a:t>－</a:t>
                      </a:r>
                      <a:r>
                        <a:rPr kumimoji="1" lang="en-US" altLang="ja-JP" sz="1000" dirty="0">
                          <a:latin typeface="ＭＳ 明朝" panose="02020609040205080304" pitchFamily="17" charset="-128"/>
                          <a:ea typeface="ＭＳ 明朝" panose="02020609040205080304" pitchFamily="17" charset="-128"/>
                        </a:rPr>
                        <a:t>GTP)</a:t>
                      </a:r>
                      <a:endParaRPr kumimoji="1" lang="ja-JP" altLang="en-US" sz="1000" dirty="0">
                        <a:latin typeface="ＭＳ 明朝" panose="02020609040205080304" pitchFamily="17" charset="-128"/>
                        <a:ea typeface="ＭＳ 明朝" panose="02020609040205080304" pitchFamily="17" charset="-128"/>
                      </a:endParaRPr>
                    </a:p>
                  </a:txBody>
                  <a:tcPr/>
                </a:tc>
                <a:extLst>
                  <a:ext uri="{0D108BD9-81ED-4DB2-BD59-A6C34878D82A}">
                    <a16:rowId xmlns:a16="http://schemas.microsoft.com/office/drawing/2014/main" val="3397014639"/>
                  </a:ext>
                </a:extLst>
              </a:tr>
              <a:tr h="219919">
                <a:tc>
                  <a:txBody>
                    <a:bodyPr/>
                    <a:lstStyle/>
                    <a:p>
                      <a:r>
                        <a:rPr kumimoji="1" lang="ja-JP" altLang="en-US" sz="1000" dirty="0">
                          <a:latin typeface="ＭＳ 明朝" panose="02020609040205080304" pitchFamily="17" charset="-128"/>
                          <a:ea typeface="ＭＳ 明朝" panose="02020609040205080304" pitchFamily="17" charset="-128"/>
                        </a:rPr>
                        <a:t>血糖検査</a:t>
                      </a:r>
                      <a:r>
                        <a:rPr kumimoji="1" lang="en-US" altLang="ja-JP" sz="1000" dirty="0">
                          <a:latin typeface="ＭＳ 明朝" panose="02020609040205080304" pitchFamily="17" charset="-128"/>
                          <a:ea typeface="ＭＳ 明朝" panose="02020609040205080304" pitchFamily="17" charset="-128"/>
                        </a:rPr>
                        <a:t>(</a:t>
                      </a:r>
                      <a:r>
                        <a:rPr kumimoji="1" lang="ja-JP" altLang="en-US" sz="1000" dirty="0">
                          <a:latin typeface="ＭＳ 明朝" panose="02020609040205080304" pitchFamily="17" charset="-128"/>
                          <a:ea typeface="ＭＳ 明朝" panose="02020609040205080304" pitchFamily="17" charset="-128"/>
                        </a:rPr>
                        <a:t>空腹時血糖または随時血糖･</a:t>
                      </a:r>
                      <a:r>
                        <a:rPr lang="en-US" altLang="ja-JP" sz="1000" dirty="0">
                          <a:solidFill>
                            <a:schemeClr val="tx1"/>
                          </a:solidFill>
                          <a:latin typeface="ＭＳ 明朝" panose="02020609040205080304" pitchFamily="17" charset="-128"/>
                          <a:ea typeface="ＭＳ 明朝" panose="02020609040205080304" pitchFamily="17" charset="-128"/>
                        </a:rPr>
                        <a:t>HbA1c</a:t>
                      </a:r>
                      <a:r>
                        <a:rPr kumimoji="1" lang="en-US" altLang="ja-JP" sz="1000" dirty="0">
                          <a:latin typeface="ＭＳ 明朝" panose="02020609040205080304" pitchFamily="17" charset="-128"/>
                          <a:ea typeface="ＭＳ 明朝" panose="02020609040205080304" pitchFamily="17" charset="-128"/>
                        </a:rPr>
                        <a:t>)</a:t>
                      </a:r>
                      <a:endParaRPr kumimoji="1" lang="ja-JP" altLang="en-US" sz="1000" dirty="0">
                        <a:latin typeface="ＭＳ 明朝" panose="02020609040205080304" pitchFamily="17" charset="-128"/>
                        <a:ea typeface="ＭＳ 明朝" panose="02020609040205080304" pitchFamily="17" charset="-128"/>
                      </a:endParaRPr>
                    </a:p>
                  </a:txBody>
                  <a:tcPr/>
                </a:tc>
                <a:extLst>
                  <a:ext uri="{0D108BD9-81ED-4DB2-BD59-A6C34878D82A}">
                    <a16:rowId xmlns:a16="http://schemas.microsoft.com/office/drawing/2014/main" val="124550932"/>
                  </a:ext>
                </a:extLst>
              </a:tr>
            </a:tbl>
          </a:graphicData>
        </a:graphic>
      </p:graphicFrame>
      <p:graphicFrame>
        <p:nvGraphicFramePr>
          <p:cNvPr id="11" name="表 10">
            <a:extLst>
              <a:ext uri="{FF2B5EF4-FFF2-40B4-BE49-F238E27FC236}">
                <a16:creationId xmlns:a16="http://schemas.microsoft.com/office/drawing/2014/main" id="{021416D0-DECE-A834-0DB0-CAAF04ABEA61}"/>
              </a:ext>
            </a:extLst>
          </p:cNvPr>
          <p:cNvGraphicFramePr>
            <a:graphicFrameLocks noGrp="1"/>
          </p:cNvGraphicFramePr>
          <p:nvPr>
            <p:extLst>
              <p:ext uri="{D42A27DB-BD31-4B8C-83A1-F6EECF244321}">
                <p14:modId xmlns:p14="http://schemas.microsoft.com/office/powerpoint/2010/main" val="3072500783"/>
              </p:ext>
            </p:extLst>
          </p:nvPr>
        </p:nvGraphicFramePr>
        <p:xfrm>
          <a:off x="201350" y="6449977"/>
          <a:ext cx="3794757" cy="975360"/>
        </p:xfrm>
        <a:graphic>
          <a:graphicData uri="http://schemas.openxmlformats.org/drawingml/2006/table">
            <a:tbl>
              <a:tblPr firstRow="1" bandRow="1">
                <a:tableStyleId>{D7AC3CCA-C797-4891-BE02-D94E43425B78}</a:tableStyleId>
              </a:tblPr>
              <a:tblGrid>
                <a:gridCol w="3794757">
                  <a:extLst>
                    <a:ext uri="{9D8B030D-6E8A-4147-A177-3AD203B41FA5}">
                      <a16:colId xmlns:a16="http://schemas.microsoft.com/office/drawing/2014/main" val="69708461"/>
                    </a:ext>
                  </a:extLst>
                </a:gridCol>
              </a:tblGrid>
              <a:tr h="2144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latin typeface="ＭＳ 明朝" panose="02020609040205080304" pitchFamily="17" charset="-128"/>
                          <a:ea typeface="ＭＳ 明朝" panose="02020609040205080304" pitchFamily="17" charset="-128"/>
                        </a:rPr>
                        <a:t>貧血検査</a:t>
                      </a:r>
                      <a:r>
                        <a:rPr kumimoji="1" lang="en-US" altLang="ja-JP" sz="1000" b="0" dirty="0">
                          <a:latin typeface="ＭＳ 明朝" panose="02020609040205080304" pitchFamily="17" charset="-128"/>
                          <a:ea typeface="ＭＳ 明朝" panose="02020609040205080304" pitchFamily="17" charset="-128"/>
                        </a:rPr>
                        <a:t>(</a:t>
                      </a:r>
                      <a:r>
                        <a:rPr kumimoji="1" lang="ja-JP" altLang="en-US" sz="1000" b="0" dirty="0">
                          <a:solidFill>
                            <a:schemeClr val="tx1"/>
                          </a:solidFill>
                          <a:latin typeface="ＭＳ 明朝" panose="02020609040205080304" pitchFamily="17" charset="-128"/>
                          <a:ea typeface="ＭＳ 明朝" panose="02020609040205080304" pitchFamily="17" charset="-128"/>
                        </a:rPr>
                        <a:t>赤血球･血色素量･ヘマトクリット</a:t>
                      </a:r>
                      <a:r>
                        <a:rPr kumimoji="1" lang="en-US" altLang="ja-JP" sz="1000" b="0" dirty="0">
                          <a:solidFill>
                            <a:schemeClr val="tx1"/>
                          </a:solidFill>
                          <a:latin typeface="ＭＳ 明朝" panose="02020609040205080304" pitchFamily="17" charset="-128"/>
                          <a:ea typeface="ＭＳ 明朝" panose="02020609040205080304" pitchFamily="17" charset="-128"/>
                        </a:rPr>
                        <a:t>)</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a:noFill/>
                  </a:tcPr>
                </a:tc>
                <a:extLst>
                  <a:ext uri="{0D108BD9-81ED-4DB2-BD59-A6C34878D82A}">
                    <a16:rowId xmlns:a16="http://schemas.microsoft.com/office/drawing/2014/main" val="1029763562"/>
                  </a:ext>
                </a:extLst>
              </a:tr>
              <a:tr h="170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明朝" panose="02020609040205080304" pitchFamily="17" charset="-128"/>
                          <a:ea typeface="ＭＳ 明朝" panose="02020609040205080304" pitchFamily="17" charset="-128"/>
                        </a:rPr>
                        <a:t>心電図検査</a:t>
                      </a:r>
                    </a:p>
                  </a:txBody>
                  <a:tcPr>
                    <a:noFill/>
                  </a:tcPr>
                </a:tc>
                <a:extLst>
                  <a:ext uri="{0D108BD9-81ED-4DB2-BD59-A6C34878D82A}">
                    <a16:rowId xmlns:a16="http://schemas.microsoft.com/office/drawing/2014/main" val="671324717"/>
                  </a:ext>
                </a:extLst>
              </a:tr>
              <a:tr h="170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明朝" panose="02020609040205080304" pitchFamily="17" charset="-128"/>
                          <a:ea typeface="ＭＳ 明朝" panose="02020609040205080304" pitchFamily="17" charset="-128"/>
                        </a:rPr>
                        <a:t>眼底検査</a:t>
                      </a:r>
                      <a:r>
                        <a:rPr kumimoji="1" lang="en-US" altLang="ja-JP" sz="1000" b="0" dirty="0">
                          <a:solidFill>
                            <a:schemeClr val="tx1"/>
                          </a:solidFill>
                          <a:latin typeface="ＭＳ 明朝" panose="02020609040205080304" pitchFamily="17" charset="-128"/>
                          <a:ea typeface="ＭＳ 明朝" panose="02020609040205080304" pitchFamily="17" charset="-128"/>
                        </a:rPr>
                        <a:t>(</a:t>
                      </a:r>
                      <a:r>
                        <a:rPr kumimoji="1" lang="ja-JP" altLang="en-US" sz="1000" b="0" dirty="0">
                          <a:solidFill>
                            <a:schemeClr val="tx1"/>
                          </a:solidFill>
                          <a:latin typeface="ＭＳ 明朝" panose="02020609040205080304" pitchFamily="17" charset="-128"/>
                          <a:ea typeface="ＭＳ 明朝" panose="02020609040205080304" pitchFamily="17" charset="-128"/>
                        </a:rPr>
                        <a:t>両眼</a:t>
                      </a:r>
                      <a:r>
                        <a:rPr kumimoji="1" lang="en-US" altLang="ja-JP" sz="1000" b="0" dirty="0">
                          <a:solidFill>
                            <a:schemeClr val="tx1"/>
                          </a:solidFill>
                          <a:latin typeface="ＭＳ 明朝" panose="02020609040205080304" pitchFamily="17" charset="-128"/>
                          <a:ea typeface="ＭＳ 明朝" panose="02020609040205080304" pitchFamily="17" charset="-128"/>
                        </a:rPr>
                        <a:t>(</a:t>
                      </a:r>
                      <a:r>
                        <a:rPr kumimoji="1" lang="ja-JP" altLang="en-US" sz="1000" b="0" dirty="0">
                          <a:solidFill>
                            <a:schemeClr val="tx1"/>
                          </a:solidFill>
                          <a:latin typeface="ＭＳ 明朝" panose="02020609040205080304" pitchFamily="17" charset="-128"/>
                          <a:ea typeface="ＭＳ 明朝" panose="02020609040205080304" pitchFamily="17" charset="-128"/>
                        </a:rPr>
                        <a:t>片眼</a:t>
                      </a:r>
                      <a:r>
                        <a:rPr kumimoji="1" lang="en-US" altLang="ja-JP" sz="1000" b="0" dirty="0">
                          <a:solidFill>
                            <a:schemeClr val="tx1"/>
                          </a:solidFill>
                          <a:latin typeface="ＭＳ 明朝" panose="02020609040205080304" pitchFamily="17" charset="-128"/>
                          <a:ea typeface="ＭＳ 明朝" panose="02020609040205080304" pitchFamily="17" charset="-128"/>
                        </a:rPr>
                        <a:t>))</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a:noFill/>
                  </a:tcPr>
                </a:tc>
                <a:extLst>
                  <a:ext uri="{0D108BD9-81ED-4DB2-BD59-A6C34878D82A}">
                    <a16:rowId xmlns:a16="http://schemas.microsoft.com/office/drawing/2014/main" val="309228281"/>
                  </a:ext>
                </a:extLst>
              </a:tr>
              <a:tr h="170263">
                <a:tc>
                  <a:txBody>
                    <a:bodyPr/>
                    <a:lstStyle/>
                    <a:p>
                      <a:r>
                        <a:rPr kumimoji="1" lang="ja-JP" altLang="en-US" sz="1000" dirty="0">
                          <a:latin typeface="ＭＳ 明朝" panose="02020609040205080304" pitchFamily="17" charset="-128"/>
                          <a:ea typeface="ＭＳ 明朝" panose="02020609040205080304" pitchFamily="17" charset="-128"/>
                        </a:rPr>
                        <a:t>腎機能検査</a:t>
                      </a:r>
                      <a:r>
                        <a:rPr kumimoji="1" lang="en-US" altLang="ja-JP" sz="1000" dirty="0">
                          <a:latin typeface="ＭＳ 明朝" panose="02020609040205080304" pitchFamily="17" charset="-128"/>
                          <a:ea typeface="ＭＳ 明朝" panose="02020609040205080304" pitchFamily="17" charset="-128"/>
                        </a:rPr>
                        <a:t>(</a:t>
                      </a:r>
                      <a:r>
                        <a:rPr kumimoji="1" lang="ja-JP" altLang="en-US" sz="1000" dirty="0">
                          <a:latin typeface="ＭＳ 明朝" panose="02020609040205080304" pitchFamily="17" charset="-128"/>
                          <a:ea typeface="ＭＳ 明朝" panose="02020609040205080304" pitchFamily="17" charset="-128"/>
                        </a:rPr>
                        <a:t>血清クレアチニン･</a:t>
                      </a:r>
                      <a:r>
                        <a:rPr kumimoji="1" lang="en-US" altLang="ja-JP" sz="1000" dirty="0">
                          <a:latin typeface="ＭＳ 明朝" panose="02020609040205080304" pitchFamily="17" charset="-128"/>
                          <a:ea typeface="ＭＳ 明朝" panose="02020609040205080304" pitchFamily="17" charset="-128"/>
                        </a:rPr>
                        <a:t>eGFR)</a:t>
                      </a:r>
                      <a:endParaRPr kumimoji="1" lang="ja-JP" altLang="en-US" sz="1000" dirty="0">
                        <a:latin typeface="ＭＳ 明朝" panose="02020609040205080304" pitchFamily="17" charset="-128"/>
                        <a:ea typeface="ＭＳ 明朝" panose="02020609040205080304" pitchFamily="17" charset="-128"/>
                      </a:endParaRPr>
                    </a:p>
                  </a:txBody>
                  <a:tcPr>
                    <a:noFill/>
                  </a:tcPr>
                </a:tc>
                <a:extLst>
                  <a:ext uri="{0D108BD9-81ED-4DB2-BD59-A6C34878D82A}">
                    <a16:rowId xmlns:a16="http://schemas.microsoft.com/office/drawing/2014/main" val="1176695010"/>
                  </a:ext>
                </a:extLst>
              </a:tr>
            </a:tbl>
          </a:graphicData>
        </a:graphic>
      </p:graphicFrame>
      <p:graphicFrame>
        <p:nvGraphicFramePr>
          <p:cNvPr id="18" name="表 17">
            <a:extLst>
              <a:ext uri="{FF2B5EF4-FFF2-40B4-BE49-F238E27FC236}">
                <a16:creationId xmlns:a16="http://schemas.microsoft.com/office/drawing/2014/main" id="{B398319E-B376-635B-49D9-96349F615358}"/>
              </a:ext>
            </a:extLst>
          </p:cNvPr>
          <p:cNvGraphicFramePr>
            <a:graphicFrameLocks noGrp="1"/>
          </p:cNvGraphicFramePr>
          <p:nvPr>
            <p:extLst>
              <p:ext uri="{D42A27DB-BD31-4B8C-83A1-F6EECF244321}">
                <p14:modId xmlns:p14="http://schemas.microsoft.com/office/powerpoint/2010/main" val="3992151787"/>
              </p:ext>
            </p:extLst>
          </p:nvPr>
        </p:nvGraphicFramePr>
        <p:xfrm>
          <a:off x="231717" y="7733053"/>
          <a:ext cx="3764389" cy="487680"/>
        </p:xfrm>
        <a:graphic>
          <a:graphicData uri="http://schemas.openxmlformats.org/drawingml/2006/table">
            <a:tbl>
              <a:tblPr firstRow="1" bandRow="1">
                <a:tableStyleId>{D7AC3CCA-C797-4891-BE02-D94E43425B78}</a:tableStyleId>
              </a:tblPr>
              <a:tblGrid>
                <a:gridCol w="3764389">
                  <a:extLst>
                    <a:ext uri="{9D8B030D-6E8A-4147-A177-3AD203B41FA5}">
                      <a16:colId xmlns:a16="http://schemas.microsoft.com/office/drawing/2014/main" val="69708461"/>
                    </a:ext>
                  </a:extLst>
                </a:gridCol>
              </a:tblGrid>
              <a:tr h="119638">
                <a:tc>
                  <a:txBody>
                    <a:bodyPr/>
                    <a:lstStyle/>
                    <a:p>
                      <a:r>
                        <a:rPr kumimoji="1" lang="ja-JP" altLang="en-US" sz="1000" b="0" dirty="0">
                          <a:latin typeface="ＭＳ 明朝" panose="02020609040205080304" pitchFamily="17" charset="-128"/>
                          <a:ea typeface="ＭＳ 明朝" panose="02020609040205080304" pitchFamily="17" charset="-128"/>
                        </a:rPr>
                        <a:t>尿酸</a:t>
                      </a:r>
                    </a:p>
                  </a:txBody>
                  <a:tcPr>
                    <a:noFill/>
                  </a:tcPr>
                </a:tc>
                <a:extLst>
                  <a:ext uri="{0D108BD9-81ED-4DB2-BD59-A6C34878D82A}">
                    <a16:rowId xmlns:a16="http://schemas.microsoft.com/office/drawing/2014/main" val="1029763562"/>
                  </a:ext>
                </a:extLst>
              </a:tr>
              <a:tr h="170263">
                <a:tc>
                  <a:txBody>
                    <a:bodyPr/>
                    <a:lstStyle/>
                    <a:p>
                      <a:r>
                        <a:rPr kumimoji="1" lang="ja-JP" altLang="en-US" sz="1000" dirty="0">
                          <a:latin typeface="ＭＳ 明朝" panose="02020609040205080304" pitchFamily="17" charset="-128"/>
                          <a:ea typeface="ＭＳ 明朝" panose="02020609040205080304" pitchFamily="17" charset="-128"/>
                        </a:rPr>
                        <a:t>総コレステロール</a:t>
                      </a:r>
                    </a:p>
                  </a:txBody>
                  <a:tcPr>
                    <a:noFill/>
                  </a:tcPr>
                </a:tc>
                <a:extLst>
                  <a:ext uri="{0D108BD9-81ED-4DB2-BD59-A6C34878D82A}">
                    <a16:rowId xmlns:a16="http://schemas.microsoft.com/office/drawing/2014/main" val="671324717"/>
                  </a:ext>
                </a:extLst>
              </a:tr>
            </a:tbl>
          </a:graphicData>
        </a:graphic>
      </p:graphicFrame>
    </p:spTree>
    <p:extLst>
      <p:ext uri="{BB962C8B-B14F-4D97-AF65-F5344CB8AC3E}">
        <p14:creationId xmlns:p14="http://schemas.microsoft.com/office/powerpoint/2010/main" val="15316950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_小_1_3_1"/>
          <p:cNvSpPr txBox="1">
            <a:spLocks noChangeAspect="1"/>
          </p:cNvSpPr>
          <p:nvPr/>
        </p:nvSpPr>
        <p:spPr>
          <a:xfrm>
            <a:off x="165100" y="1999631"/>
            <a:ext cx="6238800" cy="13724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spAutoFit/>
          </a:bodyPr>
          <a:lstStyle/>
          <a:p>
            <a:pPr marR="5130" algn="just">
              <a:lnSpc>
                <a:spcPct val="125000"/>
              </a:lnSpc>
            </a:pPr>
            <a:r>
              <a:rPr lang="ja-JP" altLang="en-US" sz="1300" dirty="0">
                <a:solidFill>
                  <a:schemeClr val="tx1"/>
                </a:solidFill>
                <a:latin typeface="ＭＳ 明朝" panose="02020609040205080304" pitchFamily="17" charset="-128"/>
                <a:ea typeface="ＭＳ 明朝" panose="02020609040205080304" pitchFamily="17" charset="-128"/>
              </a:rPr>
              <a:t>①対象者</a:t>
            </a:r>
          </a:p>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国が定める</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特定保健指導対象者の選定基準</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に基づき、特定健康診査の結果を踏まえ、内臓脂肪蓄積の程度とリスク要因数による階層化を行い、対象者を抽出します。ただし、質問票により服薬中と判断された者は、医療機関における継続的な医学的管理のもとでの指導が適当であるため、対象者から除くこととします。また、</a:t>
            </a:r>
            <a:r>
              <a:rPr lang="en-US" altLang="ja-JP" sz="1200" dirty="0">
                <a:solidFill>
                  <a:schemeClr val="tx1"/>
                </a:solidFill>
                <a:latin typeface="ＭＳ 明朝" panose="02020609040205080304" pitchFamily="17" charset="-128"/>
                <a:ea typeface="ＭＳ 明朝" panose="02020609040205080304" pitchFamily="17" charset="-128"/>
              </a:rPr>
              <a:t>65</a:t>
            </a:r>
            <a:r>
              <a:rPr lang="ja-JP" altLang="en-US" sz="1200" dirty="0">
                <a:solidFill>
                  <a:schemeClr val="tx1"/>
                </a:solidFill>
                <a:latin typeface="ＭＳ 明朝" panose="02020609040205080304" pitchFamily="17" charset="-128"/>
                <a:ea typeface="ＭＳ 明朝" panose="02020609040205080304" pitchFamily="17" charset="-128"/>
              </a:rPr>
              <a:t>歳以上</a:t>
            </a:r>
            <a:r>
              <a:rPr lang="en-US" altLang="ja-JP" sz="1200" dirty="0">
                <a:solidFill>
                  <a:schemeClr val="tx1"/>
                </a:solidFill>
                <a:latin typeface="ＭＳ 明朝" panose="02020609040205080304" pitchFamily="17" charset="-128"/>
                <a:ea typeface="ＭＳ 明朝" panose="02020609040205080304" pitchFamily="17" charset="-128"/>
              </a:rPr>
              <a:t>75</a:t>
            </a:r>
            <a:r>
              <a:rPr lang="ja-JP" altLang="en-US" sz="1200" dirty="0">
                <a:solidFill>
                  <a:schemeClr val="tx1"/>
                </a:solidFill>
                <a:latin typeface="ＭＳ 明朝" panose="02020609040205080304" pitchFamily="17" charset="-128"/>
                <a:ea typeface="ＭＳ 明朝" panose="02020609040205080304" pitchFamily="17" charset="-128"/>
              </a:rPr>
              <a:t>歳未満の者については、動機付け支援のみ実施します。</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27" name="タイトル_小_1_3_1"/>
          <p:cNvSpPr txBox="1">
            <a:spLocks noChangeAspect="1"/>
          </p:cNvSpPr>
          <p:nvPr/>
        </p:nvSpPr>
        <p:spPr>
          <a:xfrm>
            <a:off x="165100" y="6485304"/>
            <a:ext cx="6238800" cy="71173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spAutoFit/>
          </a:bodyPr>
          <a:lstStyle/>
          <a:p>
            <a:pPr marR="5130" algn="just">
              <a:lnSpc>
                <a:spcPct val="125000"/>
              </a:lnSpc>
            </a:pPr>
            <a:r>
              <a:rPr lang="ja-JP" altLang="en-US" sz="1300" dirty="0">
                <a:solidFill>
                  <a:schemeClr val="tx1"/>
                </a:solidFill>
                <a:latin typeface="ＭＳ 明朝" panose="02020609040205080304" pitchFamily="17" charset="-128"/>
                <a:ea typeface="ＭＳ 明朝" panose="02020609040205080304" pitchFamily="17" charset="-128"/>
              </a:rPr>
              <a:t>②実施方法</a:t>
            </a:r>
            <a:endParaRPr lang="en-US" altLang="ja-JP" sz="1300" dirty="0">
              <a:solidFill>
                <a:schemeClr val="tx1"/>
              </a:solidFill>
              <a:latin typeface="ＭＳ 明朝" panose="02020609040205080304" pitchFamily="17" charset="-128"/>
              <a:ea typeface="ＭＳ 明朝" panose="02020609040205080304" pitchFamily="17" charset="-128"/>
            </a:endParaRPr>
          </a:p>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ア</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実施場所</a:t>
            </a:r>
            <a:endParaRPr lang="en-US" altLang="ja-JP" sz="1200" dirty="0">
              <a:solidFill>
                <a:schemeClr val="tx1"/>
              </a:solidFill>
              <a:latin typeface="ＭＳ 明朝" panose="02020609040205080304" pitchFamily="17" charset="-128"/>
              <a:ea typeface="ＭＳ 明朝" panose="02020609040205080304" pitchFamily="17" charset="-128"/>
            </a:endParaRPr>
          </a:p>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高根沢町保健センターで実施します。</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28" name="タイトル_小_1_3_1"/>
          <p:cNvSpPr txBox="1">
            <a:spLocks noChangeAspect="1"/>
          </p:cNvSpPr>
          <p:nvPr/>
        </p:nvSpPr>
        <p:spPr>
          <a:xfrm>
            <a:off x="165100" y="3554108"/>
            <a:ext cx="1890902" cy="25391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sz="1050" dirty="0"/>
              <a:t>特定保健指導対象者の選定基準</a:t>
            </a:r>
            <a:endParaRPr lang="en-US" altLang="ja-JP" sz="1050" dirty="0"/>
          </a:p>
        </p:txBody>
      </p:sp>
      <p:sp>
        <p:nvSpPr>
          <p:cNvPr id="2" name="スライド番号プレースホルダー 1">
            <a:extLst>
              <a:ext uri="{FF2B5EF4-FFF2-40B4-BE49-F238E27FC236}">
                <a16:creationId xmlns:a16="http://schemas.microsoft.com/office/drawing/2014/main" id="{C4CCA18D-3DF5-7E04-AADF-C5B5B1A2E765}"/>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z="1000" smtClean="0"/>
              <a:pPr/>
              <a:t>83</a:t>
            </a:fld>
            <a:endParaRPr lang="ja-JP" altLang="en-US" sz="1000" dirty="0"/>
          </a:p>
        </p:txBody>
      </p:sp>
      <p:sp>
        <p:nvSpPr>
          <p:cNvPr id="4" name="Rectangle 1">
            <a:extLst>
              <a:ext uri="{FF2B5EF4-FFF2-40B4-BE49-F238E27FC236}">
                <a16:creationId xmlns:a16="http://schemas.microsoft.com/office/drawing/2014/main" id="{541C87CA-3572-2109-EA5C-F772CE5D6EC0}"/>
              </a:ext>
            </a:extLst>
          </p:cNvPr>
          <p:cNvSpPr>
            <a:spLocks noChangeAspect="1" noChangeArrowheads="1"/>
          </p:cNvSpPr>
          <p:nvPr/>
        </p:nvSpPr>
        <p:spPr bwMode="auto">
          <a:xfrm>
            <a:off x="165100" y="1619672"/>
            <a:ext cx="5783476" cy="325025"/>
          </a:xfrm>
          <a:prstGeom prst="rect">
            <a:avLst/>
          </a:prstGeom>
          <a:noFill/>
          <a:ln w="9525">
            <a:noFill/>
            <a:miter lim="800000"/>
            <a:headEnd/>
            <a:tailEnd/>
          </a:ln>
          <a:effectLst/>
        </p:spPr>
        <p:txBody>
          <a:bodyPr vert="horz" wrap="square" lIns="0" tIns="43201" rIns="0" bIns="43201" numCol="1" anchor="t" anchorCtr="0" compatLnSpc="1">
            <a:prstTxWarp prst="textNoShape">
              <a:avLst/>
            </a:prstTxWarp>
            <a:noAutofit/>
          </a:bodyPr>
          <a:lstStyle/>
          <a:p>
            <a:pPr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cs typeface="Times New Roman" pitchFamily="18" charset="0"/>
              </a:rPr>
              <a:t>(2)</a:t>
            </a:r>
            <a:r>
              <a:rPr lang="ja-JP" altLang="en-US" sz="1400" dirty="0">
                <a:latin typeface="ＭＳ 明朝" panose="02020609040205080304" pitchFamily="17" charset="-128"/>
                <a:ea typeface="ＭＳ 明朝" panose="02020609040205080304" pitchFamily="17" charset="-128"/>
              </a:rPr>
              <a:t>特定保健指導</a:t>
            </a:r>
            <a:endParaRPr lang="en-US" altLang="ja-JP" sz="1400" dirty="0">
              <a:latin typeface="ＭＳ 明朝" panose="02020609040205080304" pitchFamily="17" charset="-128"/>
              <a:ea typeface="ＭＳ 明朝" panose="02020609040205080304" pitchFamily="17" charset="-128"/>
              <a:cs typeface="Times New Roman" pitchFamily="18" charset="0"/>
            </a:endParaRPr>
          </a:p>
        </p:txBody>
      </p:sp>
      <p:sp>
        <p:nvSpPr>
          <p:cNvPr id="5" name="タイトル_小_1_3_1">
            <a:extLst>
              <a:ext uri="{FF2B5EF4-FFF2-40B4-BE49-F238E27FC236}">
                <a16:creationId xmlns:a16="http://schemas.microsoft.com/office/drawing/2014/main" id="{FF02BB5B-0676-3171-BD87-5AE18BA5A527}"/>
              </a:ext>
            </a:extLst>
          </p:cNvPr>
          <p:cNvSpPr txBox="1">
            <a:spLocks noChangeAspect="1"/>
          </p:cNvSpPr>
          <p:nvPr/>
        </p:nvSpPr>
        <p:spPr>
          <a:xfrm>
            <a:off x="165100" y="127000"/>
            <a:ext cx="6238800" cy="66075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spAutoFit/>
          </a:bodyPr>
          <a:lstStyle>
            <a:defPPr>
              <a:defRPr lang="ja-JP"/>
            </a:defPPr>
            <a:lvl1pPr marR="5130">
              <a:lnSpc>
                <a:spcPct val="125000"/>
              </a:lnSpc>
              <a:defRPr sz="1200">
                <a:solidFill>
                  <a:schemeClr val="tx1"/>
                </a:solidFill>
                <a:latin typeface="ＭＳ 明朝" panose="02020609040205080304" pitchFamily="17" charset="-128"/>
                <a:ea typeface="ＭＳ 明朝" panose="02020609040205080304" pitchFamily="17" charset="-128"/>
              </a:defRPr>
            </a:lvl1pPr>
          </a:lstStyle>
          <a:p>
            <a:pPr algn="just"/>
            <a:r>
              <a:rPr lang="ja-JP" altLang="en-US" dirty="0"/>
              <a:t>ウ</a:t>
            </a:r>
            <a:r>
              <a:rPr lang="en-US" altLang="ja-JP" dirty="0"/>
              <a:t>.</a:t>
            </a:r>
            <a:r>
              <a:rPr lang="ja-JP" altLang="en-US" dirty="0"/>
              <a:t>実施時期</a:t>
            </a:r>
            <a:endParaRPr lang="en-US" altLang="ja-JP" dirty="0"/>
          </a:p>
          <a:p>
            <a:pPr algn="just"/>
            <a:r>
              <a:rPr lang="ja-JP" altLang="en-US" dirty="0"/>
              <a:t>　集団健診･人間ドックいずれも、毎年度</a:t>
            </a:r>
            <a:r>
              <a:rPr lang="en-US" altLang="ja-JP" dirty="0"/>
              <a:t>4</a:t>
            </a:r>
            <a:r>
              <a:rPr lang="ja-JP" altLang="en-US" sz="1200" dirty="0">
                <a:solidFill>
                  <a:schemeClr val="tx1"/>
                </a:solidFill>
              </a:rPr>
              <a:t>月から翌</a:t>
            </a:r>
            <a:r>
              <a:rPr lang="en-US" altLang="ja-JP" sz="1200" dirty="0">
                <a:solidFill>
                  <a:schemeClr val="tx1"/>
                </a:solidFill>
              </a:rPr>
              <a:t>3</a:t>
            </a:r>
            <a:r>
              <a:rPr lang="ja-JP" altLang="en-US" sz="1200" dirty="0">
                <a:solidFill>
                  <a:schemeClr val="tx1"/>
                </a:solidFill>
              </a:rPr>
              <a:t>月の期間に実施します。</a:t>
            </a:r>
            <a:r>
              <a:rPr lang="en-US" altLang="ja-JP" sz="1200" dirty="0">
                <a:solidFill>
                  <a:schemeClr val="tx1"/>
                </a:solidFill>
              </a:rPr>
              <a:t>(</a:t>
            </a:r>
            <a:r>
              <a:rPr lang="ja-JP" altLang="en-US" sz="1200" dirty="0">
                <a:solidFill>
                  <a:schemeClr val="tx1"/>
                </a:solidFill>
              </a:rPr>
              <a:t>ただし人間ドックの受付は</a:t>
            </a:r>
            <a:r>
              <a:rPr lang="en-US" altLang="ja-JP" sz="1200" dirty="0">
                <a:solidFill>
                  <a:schemeClr val="tx1"/>
                </a:solidFill>
              </a:rPr>
              <a:t>1</a:t>
            </a:r>
            <a:r>
              <a:rPr lang="ja-JP" altLang="en-US" sz="1200" dirty="0">
                <a:solidFill>
                  <a:schemeClr val="tx1"/>
                </a:solidFill>
              </a:rPr>
              <a:t>月末までです</a:t>
            </a:r>
            <a:r>
              <a:rPr lang="en-US" altLang="ja-JP" sz="1200" dirty="0">
                <a:solidFill>
                  <a:schemeClr val="tx1"/>
                </a:solidFill>
              </a:rPr>
              <a:t>)</a:t>
            </a:r>
            <a:endParaRPr lang="en-US" altLang="ja-JP" dirty="0"/>
          </a:p>
        </p:txBody>
      </p:sp>
      <p:sp>
        <p:nvSpPr>
          <p:cNvPr id="6" name="タイトル_小_1_3_1">
            <a:extLst>
              <a:ext uri="{FF2B5EF4-FFF2-40B4-BE49-F238E27FC236}">
                <a16:creationId xmlns:a16="http://schemas.microsoft.com/office/drawing/2014/main" id="{552E9324-1CE4-3995-104E-40EFF4E06844}"/>
              </a:ext>
            </a:extLst>
          </p:cNvPr>
          <p:cNvSpPr txBox="1">
            <a:spLocks noChangeAspect="1"/>
          </p:cNvSpPr>
          <p:nvPr/>
        </p:nvSpPr>
        <p:spPr>
          <a:xfrm>
            <a:off x="165100" y="851351"/>
            <a:ext cx="6238800" cy="6924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spAutoFit/>
          </a:bodyPr>
          <a:lstStyle>
            <a:defPPr>
              <a:defRPr lang="ja-JP"/>
            </a:defPPr>
            <a:lvl1pPr marR="5130">
              <a:lnSpc>
                <a:spcPct val="125000"/>
              </a:lnSpc>
              <a:defRPr sz="1200">
                <a:solidFill>
                  <a:schemeClr val="tx1"/>
                </a:solidFill>
                <a:latin typeface="ＭＳ 明朝" panose="02020609040205080304" pitchFamily="17" charset="-128"/>
                <a:ea typeface="ＭＳ 明朝" panose="02020609040205080304" pitchFamily="17" charset="-128"/>
              </a:defRPr>
            </a:lvl1pPr>
          </a:lstStyle>
          <a:p>
            <a:pPr algn="just"/>
            <a:r>
              <a:rPr lang="ja-JP" altLang="en-US" dirty="0"/>
              <a:t>エ</a:t>
            </a:r>
            <a:r>
              <a:rPr lang="en-US" altLang="ja-JP" dirty="0"/>
              <a:t>.</a:t>
            </a:r>
            <a:r>
              <a:rPr lang="ja-JP" altLang="en-US" dirty="0"/>
              <a:t>案内方法</a:t>
            </a:r>
            <a:endParaRPr lang="en-US" altLang="ja-JP" dirty="0"/>
          </a:p>
          <a:p>
            <a:pPr algn="just"/>
            <a:r>
              <a:rPr lang="ja-JP" altLang="en-US" dirty="0"/>
              <a:t>　基準日に国保加入者の方へは集団健診の個別案内通知を発送します。また、広報での折込の健診申込案内を掲載、ホームページ等で周知を図ります。　</a:t>
            </a:r>
            <a:endParaRPr lang="en-US" altLang="ja-JP" dirty="0"/>
          </a:p>
        </p:txBody>
      </p:sp>
      <p:pic>
        <p:nvPicPr>
          <p:cNvPr id="3" name="Picture 170">
            <a:extLst>
              <a:ext uri="{FF2B5EF4-FFF2-40B4-BE49-F238E27FC236}">
                <a16:creationId xmlns:a16="http://schemas.microsoft.com/office/drawing/2014/main" id="{CEB5DA2A-58AE-5467-445E-5A5F28654A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100" y="3810127"/>
            <a:ext cx="5011227" cy="134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タイトル_小_1_3_1">
            <a:extLst>
              <a:ext uri="{FF2B5EF4-FFF2-40B4-BE49-F238E27FC236}">
                <a16:creationId xmlns:a16="http://schemas.microsoft.com/office/drawing/2014/main" id="{CE91ACF5-1AEB-1482-2C42-D72B23F22D8E}"/>
              </a:ext>
            </a:extLst>
          </p:cNvPr>
          <p:cNvSpPr txBox="1">
            <a:spLocks noChangeAspect="1"/>
          </p:cNvSpPr>
          <p:nvPr/>
        </p:nvSpPr>
        <p:spPr>
          <a:xfrm>
            <a:off x="165100" y="5127659"/>
            <a:ext cx="6374656" cy="118582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36000" tIns="36000" rIns="36000" bIns="36000" rtlCol="0" anchor="t">
            <a:spAutoFit/>
          </a:bodyPr>
          <a:lstStyle/>
          <a:p>
            <a:pPr marR="4104">
              <a:spcAft>
                <a:spcPts val="400"/>
              </a:spcAft>
            </a:pP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注</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喫煙歴の欄の斜線は、階層化の判定が喫煙歴の有無と無関係であることを意味する。</a:t>
            </a:r>
            <a:endParaRPr lang="en-US" altLang="ja-JP" sz="800" dirty="0">
              <a:solidFill>
                <a:schemeClr val="tx1"/>
              </a:solidFill>
              <a:latin typeface="ＭＳ 明朝" panose="02020609040205080304" pitchFamily="17" charset="-128"/>
              <a:ea typeface="ＭＳ 明朝" panose="02020609040205080304" pitchFamily="17" charset="-128"/>
            </a:endParaRPr>
          </a:p>
          <a:p>
            <a:pPr marR="4104"/>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追加リスクの基準値は以下のとおりである。				</a:t>
            </a:r>
            <a:endParaRPr lang="en-US" altLang="ja-JP" sz="800" dirty="0">
              <a:solidFill>
                <a:schemeClr val="tx1"/>
              </a:solidFill>
              <a:latin typeface="ＭＳ 明朝" panose="02020609040205080304" pitchFamily="17" charset="-128"/>
              <a:ea typeface="ＭＳ 明朝" panose="02020609040205080304" pitchFamily="17" charset="-128"/>
            </a:endParaRPr>
          </a:p>
          <a:p>
            <a:pPr marL="500063" marR="4104" indent="-500063"/>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①血糖：空腹時血糖が</a:t>
            </a:r>
            <a:r>
              <a:rPr lang="en-US" altLang="ja-JP" sz="800" dirty="0">
                <a:solidFill>
                  <a:schemeClr val="tx1"/>
                </a:solidFill>
                <a:latin typeface="ＭＳ 明朝" panose="02020609040205080304" pitchFamily="17" charset="-128"/>
                <a:ea typeface="ＭＳ 明朝" panose="02020609040205080304" pitchFamily="17" charset="-128"/>
              </a:rPr>
              <a:t>100mg/dl</a:t>
            </a:r>
            <a:r>
              <a:rPr lang="ja-JP" altLang="en-US" sz="800" dirty="0">
                <a:solidFill>
                  <a:schemeClr val="tx1"/>
                </a:solidFill>
                <a:latin typeface="ＭＳ 明朝" panose="02020609040205080304" pitchFamily="17" charset="-128"/>
                <a:ea typeface="ＭＳ 明朝" panose="02020609040205080304" pitchFamily="17" charset="-128"/>
              </a:rPr>
              <a:t>以上 または </a:t>
            </a:r>
            <a:r>
              <a:rPr lang="en-US" altLang="ja-JP" sz="800" dirty="0">
                <a:solidFill>
                  <a:schemeClr val="tx1"/>
                </a:solidFill>
                <a:latin typeface="ＭＳ 明朝" panose="02020609040205080304" pitchFamily="17" charset="-128"/>
                <a:ea typeface="ＭＳ 明朝" panose="02020609040205080304" pitchFamily="17" charset="-128"/>
              </a:rPr>
              <a:t>HbA1c(NGSP</a:t>
            </a:r>
            <a:r>
              <a:rPr lang="ja-JP" altLang="en-US" sz="800" dirty="0">
                <a:solidFill>
                  <a:schemeClr val="tx1"/>
                </a:solidFill>
                <a:latin typeface="ＭＳ 明朝" panose="02020609040205080304" pitchFamily="17" charset="-128"/>
                <a:ea typeface="ＭＳ 明朝" panose="02020609040205080304" pitchFamily="17" charset="-128"/>
              </a:rPr>
              <a:t>値</a:t>
            </a:r>
            <a:r>
              <a:rPr lang="en-US" altLang="ja-JP" sz="800" dirty="0">
                <a:solidFill>
                  <a:schemeClr val="tx1"/>
                </a:solidFill>
                <a:latin typeface="ＭＳ 明朝" panose="02020609040205080304" pitchFamily="17" charset="-128"/>
                <a:ea typeface="ＭＳ 明朝" panose="02020609040205080304" pitchFamily="17" charset="-128"/>
              </a:rPr>
              <a:t>)5.6%</a:t>
            </a:r>
            <a:r>
              <a:rPr lang="ja-JP" altLang="en-US" sz="800" dirty="0">
                <a:solidFill>
                  <a:schemeClr val="tx1"/>
                </a:solidFill>
                <a:latin typeface="ＭＳ 明朝" panose="02020609040205080304" pitchFamily="17" charset="-128"/>
                <a:ea typeface="ＭＳ 明朝" panose="02020609040205080304" pitchFamily="17" charset="-128"/>
              </a:rPr>
              <a:t>以上</a:t>
            </a:r>
            <a:br>
              <a:rPr lang="en-US" altLang="ja-JP" sz="800" dirty="0">
                <a:solidFill>
                  <a:schemeClr val="tx1"/>
                </a:solidFill>
                <a:latin typeface="ＭＳ 明朝" panose="02020609040205080304" pitchFamily="17" charset="-128"/>
                <a:ea typeface="ＭＳ 明朝" panose="02020609040205080304" pitchFamily="17" charset="-128"/>
              </a:rPr>
            </a:b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空腹時血糖及び</a:t>
            </a:r>
            <a:r>
              <a:rPr lang="en-US" altLang="ja-JP" sz="800" dirty="0">
                <a:solidFill>
                  <a:schemeClr val="tx1"/>
                </a:solidFill>
                <a:latin typeface="ＭＳ 明朝" panose="02020609040205080304" pitchFamily="17" charset="-128"/>
                <a:ea typeface="ＭＳ 明朝" panose="02020609040205080304" pitchFamily="17" charset="-128"/>
              </a:rPr>
              <a:t>HbA1c(NGSP</a:t>
            </a:r>
            <a:r>
              <a:rPr lang="ja-JP" altLang="en-US" sz="800" dirty="0">
                <a:solidFill>
                  <a:schemeClr val="tx1"/>
                </a:solidFill>
                <a:latin typeface="ＭＳ 明朝" panose="02020609040205080304" pitchFamily="17" charset="-128"/>
                <a:ea typeface="ＭＳ 明朝" panose="02020609040205080304" pitchFamily="17" charset="-128"/>
              </a:rPr>
              <a:t>値</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の両方を測定している場合には、空腹時血糖の値を優先</a:t>
            </a:r>
            <a:r>
              <a:rPr lang="en-US" altLang="ja-JP" sz="800" dirty="0">
                <a:solidFill>
                  <a:schemeClr val="tx1"/>
                </a:solidFill>
                <a:latin typeface="ＭＳ 明朝" panose="02020609040205080304" pitchFamily="17" charset="-128"/>
                <a:ea typeface="ＭＳ 明朝" panose="02020609040205080304" pitchFamily="17" charset="-128"/>
              </a:rPr>
              <a:t>)</a:t>
            </a:r>
          </a:p>
          <a:p>
            <a:pPr marR="4104"/>
            <a:r>
              <a:rPr lang="ja-JP" altLang="en-US" sz="800" dirty="0">
                <a:solidFill>
                  <a:schemeClr val="tx1"/>
                </a:solidFill>
                <a:latin typeface="ＭＳ 明朝" panose="02020609040205080304" pitchFamily="17" charset="-128"/>
                <a:ea typeface="ＭＳ 明朝" panose="02020609040205080304" pitchFamily="17" charset="-128"/>
              </a:rPr>
              <a:t>　②脂質：空腹時中性脂肪</a:t>
            </a:r>
            <a:r>
              <a:rPr lang="en-US" altLang="ja-JP" sz="800" dirty="0">
                <a:solidFill>
                  <a:schemeClr val="tx1"/>
                </a:solidFill>
                <a:latin typeface="ＭＳ 明朝" panose="02020609040205080304" pitchFamily="17" charset="-128"/>
                <a:ea typeface="ＭＳ 明朝" panose="02020609040205080304" pitchFamily="17" charset="-128"/>
              </a:rPr>
              <a:t>150mg/dl</a:t>
            </a:r>
            <a:r>
              <a:rPr lang="ja-JP" altLang="en-US" sz="800" dirty="0">
                <a:solidFill>
                  <a:schemeClr val="tx1"/>
                </a:solidFill>
                <a:latin typeface="ＭＳ 明朝" panose="02020609040205080304" pitchFamily="17" charset="-128"/>
                <a:ea typeface="ＭＳ 明朝" panose="02020609040205080304" pitchFamily="17" charset="-128"/>
              </a:rPr>
              <a:t>以上</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やむをえない場合は随時中性脂肪</a:t>
            </a:r>
            <a:r>
              <a:rPr lang="en-US" altLang="ja-JP" sz="800" dirty="0">
                <a:solidFill>
                  <a:schemeClr val="tx1"/>
                </a:solidFill>
                <a:latin typeface="ＭＳ 明朝" panose="02020609040205080304" pitchFamily="17" charset="-128"/>
                <a:ea typeface="ＭＳ 明朝" panose="02020609040205080304" pitchFamily="17" charset="-128"/>
              </a:rPr>
              <a:t>175mg/dl</a:t>
            </a:r>
            <a:r>
              <a:rPr lang="ja-JP" altLang="en-US" sz="800" dirty="0">
                <a:solidFill>
                  <a:schemeClr val="tx1"/>
                </a:solidFill>
                <a:latin typeface="ＭＳ 明朝" panose="02020609040205080304" pitchFamily="17" charset="-128"/>
                <a:ea typeface="ＭＳ 明朝" panose="02020609040205080304" pitchFamily="17" charset="-128"/>
              </a:rPr>
              <a:t>以上</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 または </a:t>
            </a:r>
            <a:r>
              <a:rPr lang="en-US" altLang="ja-JP" sz="800" dirty="0">
                <a:solidFill>
                  <a:schemeClr val="tx1"/>
                </a:solidFill>
                <a:latin typeface="ＭＳ 明朝" panose="02020609040205080304" pitchFamily="17" charset="-128"/>
                <a:ea typeface="ＭＳ 明朝" panose="02020609040205080304" pitchFamily="17" charset="-128"/>
              </a:rPr>
              <a:t>HDL</a:t>
            </a:r>
            <a:r>
              <a:rPr lang="ja-JP" altLang="en-US" sz="800" dirty="0">
                <a:solidFill>
                  <a:schemeClr val="tx1"/>
                </a:solidFill>
                <a:latin typeface="ＭＳ 明朝" panose="02020609040205080304" pitchFamily="17" charset="-128"/>
                <a:ea typeface="ＭＳ 明朝" panose="02020609040205080304" pitchFamily="17" charset="-128"/>
              </a:rPr>
              <a:t>コレステロール</a:t>
            </a:r>
            <a:r>
              <a:rPr lang="en-US" altLang="ja-JP" sz="800" dirty="0">
                <a:solidFill>
                  <a:schemeClr val="tx1"/>
                </a:solidFill>
                <a:latin typeface="ＭＳ 明朝" panose="02020609040205080304" pitchFamily="17" charset="-128"/>
                <a:ea typeface="ＭＳ 明朝" panose="02020609040205080304" pitchFamily="17" charset="-128"/>
              </a:rPr>
              <a:t>40mg/dl</a:t>
            </a:r>
            <a:r>
              <a:rPr lang="ja-JP" altLang="en-US" sz="800" dirty="0">
                <a:solidFill>
                  <a:schemeClr val="tx1"/>
                </a:solidFill>
                <a:latin typeface="ＭＳ 明朝" panose="02020609040205080304" pitchFamily="17" charset="-128"/>
                <a:ea typeface="ＭＳ 明朝" panose="02020609040205080304" pitchFamily="17" charset="-128"/>
              </a:rPr>
              <a:t>未満</a:t>
            </a:r>
            <a:endParaRPr lang="en-US" altLang="ja-JP" sz="800" dirty="0">
              <a:solidFill>
                <a:schemeClr val="tx1"/>
              </a:solidFill>
              <a:latin typeface="ＭＳ 明朝" panose="02020609040205080304" pitchFamily="17" charset="-128"/>
              <a:ea typeface="ＭＳ 明朝" panose="02020609040205080304" pitchFamily="17" charset="-128"/>
            </a:endParaRPr>
          </a:p>
          <a:p>
            <a:pPr marR="4104">
              <a:spcAft>
                <a:spcPts val="400"/>
              </a:spcAft>
            </a:pPr>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③血圧：収縮期血圧</a:t>
            </a:r>
            <a:r>
              <a:rPr lang="en-US" altLang="ja-JP" sz="800" dirty="0">
                <a:solidFill>
                  <a:schemeClr val="tx1"/>
                </a:solidFill>
                <a:latin typeface="ＭＳ 明朝" panose="02020609040205080304" pitchFamily="17" charset="-128"/>
                <a:ea typeface="ＭＳ 明朝" panose="02020609040205080304" pitchFamily="17" charset="-128"/>
              </a:rPr>
              <a:t>130mmHg</a:t>
            </a:r>
            <a:r>
              <a:rPr lang="ja-JP" altLang="en-US" sz="800" dirty="0">
                <a:solidFill>
                  <a:schemeClr val="tx1"/>
                </a:solidFill>
                <a:latin typeface="ＭＳ 明朝" panose="02020609040205080304" pitchFamily="17" charset="-128"/>
                <a:ea typeface="ＭＳ 明朝" panose="02020609040205080304" pitchFamily="17" charset="-128"/>
              </a:rPr>
              <a:t>以上 または 拡張期血圧</a:t>
            </a:r>
            <a:r>
              <a:rPr lang="en-US" altLang="ja-JP" sz="800" dirty="0">
                <a:solidFill>
                  <a:schemeClr val="tx1"/>
                </a:solidFill>
                <a:latin typeface="ＭＳ 明朝" panose="02020609040205080304" pitchFamily="17" charset="-128"/>
                <a:ea typeface="ＭＳ 明朝" panose="02020609040205080304" pitchFamily="17" charset="-128"/>
              </a:rPr>
              <a:t>85mmHg</a:t>
            </a:r>
            <a:r>
              <a:rPr lang="ja-JP" altLang="en-US" sz="800" dirty="0">
                <a:solidFill>
                  <a:schemeClr val="tx1"/>
                </a:solidFill>
                <a:latin typeface="ＭＳ 明朝" panose="02020609040205080304" pitchFamily="17" charset="-128"/>
                <a:ea typeface="ＭＳ 明朝" panose="02020609040205080304" pitchFamily="17" charset="-128"/>
              </a:rPr>
              <a:t>以上			</a:t>
            </a:r>
          </a:p>
          <a:p>
            <a:pPr marR="4104">
              <a:spcAft>
                <a:spcPts val="200"/>
              </a:spcAft>
            </a:pP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特定保健指導では、糖尿病、高血圧症または脂質異常症の治療に係る薬剤を服用している者については、対象から除いている。</a:t>
            </a:r>
            <a:endParaRPr lang="en-US" altLang="ja-JP" sz="800" dirty="0">
              <a:solidFill>
                <a:schemeClr val="tx1"/>
              </a:solidFill>
              <a:latin typeface="ＭＳ 明朝" panose="02020609040205080304" pitchFamily="17" charset="-128"/>
              <a:ea typeface="ＭＳ 明朝" panose="02020609040205080304" pitchFamily="17" charset="-128"/>
            </a:endParaRPr>
          </a:p>
          <a:p>
            <a:pPr marR="4104"/>
            <a:r>
              <a:rPr lang="en-US" altLang="ja-JP" sz="800" dirty="0">
                <a:solidFill>
                  <a:schemeClr val="tx1"/>
                </a:solidFill>
                <a:latin typeface="ＭＳ 明朝" panose="02020609040205080304" pitchFamily="17" charset="-128"/>
                <a:ea typeface="ＭＳ 明朝" panose="02020609040205080304" pitchFamily="17" charset="-128"/>
              </a:rPr>
              <a:t>※65</a:t>
            </a:r>
            <a:r>
              <a:rPr lang="ja-JP" altLang="en-US" sz="800" dirty="0">
                <a:solidFill>
                  <a:schemeClr val="tx1"/>
                </a:solidFill>
                <a:latin typeface="ＭＳ 明朝" panose="02020609040205080304" pitchFamily="17" charset="-128"/>
                <a:ea typeface="ＭＳ 明朝" panose="02020609040205080304" pitchFamily="17" charset="-128"/>
              </a:rPr>
              <a:t>歳以上</a:t>
            </a:r>
            <a:r>
              <a:rPr lang="en-US" altLang="ja-JP" sz="800" dirty="0">
                <a:solidFill>
                  <a:schemeClr val="tx1"/>
                </a:solidFill>
                <a:latin typeface="ＭＳ 明朝" panose="02020609040205080304" pitchFamily="17" charset="-128"/>
                <a:ea typeface="ＭＳ 明朝" panose="02020609040205080304" pitchFamily="17" charset="-128"/>
              </a:rPr>
              <a:t>75</a:t>
            </a:r>
            <a:r>
              <a:rPr lang="ja-JP" altLang="en-US" sz="800" dirty="0">
                <a:solidFill>
                  <a:schemeClr val="tx1"/>
                </a:solidFill>
                <a:latin typeface="ＭＳ 明朝" panose="02020609040205080304" pitchFamily="17" charset="-128"/>
                <a:ea typeface="ＭＳ 明朝" panose="02020609040205080304" pitchFamily="17" charset="-128"/>
              </a:rPr>
              <a:t>歳未満の者については、動機付け支援のみを行っている。</a:t>
            </a:r>
            <a:r>
              <a:rPr lang="ja-JP" altLang="en-US" sz="800" b="1" dirty="0">
                <a:solidFill>
                  <a:schemeClr val="tx1"/>
                </a:solidFill>
                <a:latin typeface="ＭＳ 明朝" panose="02020609040205080304" pitchFamily="17" charset="-128"/>
                <a:ea typeface="ＭＳ 明朝" panose="02020609040205080304" pitchFamily="17" charset="-128"/>
              </a:rPr>
              <a:t>			</a:t>
            </a:r>
          </a:p>
        </p:txBody>
      </p:sp>
      <p:sp>
        <p:nvSpPr>
          <p:cNvPr id="8" name="タイトル_小_1_3_1">
            <a:extLst>
              <a:ext uri="{FF2B5EF4-FFF2-40B4-BE49-F238E27FC236}">
                <a16:creationId xmlns:a16="http://schemas.microsoft.com/office/drawing/2014/main" id="{D6FF376C-9E6B-052F-38C4-6F9C93DC619B}"/>
              </a:ext>
            </a:extLst>
          </p:cNvPr>
          <p:cNvSpPr txBox="1">
            <a:spLocks noChangeAspect="1"/>
          </p:cNvSpPr>
          <p:nvPr/>
        </p:nvSpPr>
        <p:spPr>
          <a:xfrm>
            <a:off x="165100" y="7236296"/>
            <a:ext cx="6238800" cy="162707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イ</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実施内容</a:t>
            </a:r>
            <a:endParaRPr lang="en-US" altLang="ja-JP" sz="1200" dirty="0">
              <a:solidFill>
                <a:schemeClr val="tx1"/>
              </a:solidFill>
              <a:latin typeface="ＭＳ 明朝" panose="02020609040205080304" pitchFamily="17" charset="-128"/>
              <a:ea typeface="ＭＳ 明朝" panose="02020609040205080304" pitchFamily="17" charset="-128"/>
            </a:endParaRPr>
          </a:p>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保有するリスクの数に応じて階層化された保健指導対象者に対し、個々の生活習慣の改善に主眼を置いた保健指導を実施します。第</a:t>
            </a:r>
            <a:r>
              <a:rPr lang="en-US" altLang="ja-JP" sz="1200" dirty="0">
                <a:solidFill>
                  <a:schemeClr val="tx1"/>
                </a:solidFill>
                <a:latin typeface="ＭＳ 明朝" panose="02020609040205080304" pitchFamily="17" charset="-128"/>
                <a:ea typeface="ＭＳ 明朝" panose="02020609040205080304" pitchFamily="17" charset="-128"/>
              </a:rPr>
              <a:t>4</a:t>
            </a:r>
            <a:r>
              <a:rPr lang="ja-JP" altLang="en-US" sz="1200" dirty="0">
                <a:solidFill>
                  <a:schemeClr val="tx1"/>
                </a:solidFill>
                <a:latin typeface="ＭＳ 明朝" panose="02020609040205080304" pitchFamily="17" charset="-128"/>
                <a:ea typeface="ＭＳ 明朝" panose="02020609040205080304" pitchFamily="17" charset="-128"/>
              </a:rPr>
              <a:t>期計画期間においては、特定保健指導の質の向上、対象者の利便性の向上及び負担軽減を目的として、</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評価体系の見直し</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アウトカム評価の導入</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a:t>
            </a:r>
            <a:r>
              <a:rPr lang="en-US" altLang="ja-JP" sz="1200" dirty="0">
                <a:solidFill>
                  <a:schemeClr val="tx1"/>
                </a:solidFill>
                <a:latin typeface="ＭＳ 明朝" panose="02020609040205080304" pitchFamily="17" charset="-128"/>
                <a:ea typeface="ＭＳ 明朝" panose="02020609040205080304" pitchFamily="17" charset="-128"/>
              </a:rPr>
              <a:t>｢ICT</a:t>
            </a:r>
            <a:r>
              <a:rPr lang="ja-JP" altLang="en-US" sz="1200" dirty="0">
                <a:solidFill>
                  <a:schemeClr val="tx1"/>
                </a:solidFill>
                <a:latin typeface="ＭＳ 明朝" panose="02020609040205080304" pitchFamily="17" charset="-128"/>
                <a:ea typeface="ＭＳ 明朝" panose="02020609040205080304" pitchFamily="17" charset="-128"/>
              </a:rPr>
              <a:t>を活用した特定保健指導の推進</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特定健診実施後の特定保健指導の早期初回面接実施の促進</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等が国の指針として示されています。これらを踏まえ、保健指導の効果的･効率的な実施に努めるものとします。</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2842364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8B82E57-AEED-42C8-7776-7D8CF40BA550}"/>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z="1000" smtClean="0"/>
              <a:pPr/>
              <a:t>84</a:t>
            </a:fld>
            <a:endParaRPr lang="ja-JP" altLang="en-US" sz="1000" dirty="0"/>
          </a:p>
        </p:txBody>
      </p:sp>
      <p:sp>
        <p:nvSpPr>
          <p:cNvPr id="6" name="タイトル_小_1_3_1">
            <a:extLst>
              <a:ext uri="{FF2B5EF4-FFF2-40B4-BE49-F238E27FC236}">
                <a16:creationId xmlns:a16="http://schemas.microsoft.com/office/drawing/2014/main" id="{D6257BA5-9CB2-7C28-2289-FF1B1CA67283}"/>
              </a:ext>
            </a:extLst>
          </p:cNvPr>
          <p:cNvSpPr txBox="1">
            <a:spLocks noChangeAspect="1"/>
          </p:cNvSpPr>
          <p:nvPr/>
        </p:nvSpPr>
        <p:spPr>
          <a:xfrm>
            <a:off x="256677" y="107504"/>
            <a:ext cx="813684" cy="25391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sz="1050" b="1" dirty="0"/>
              <a:t>動機付け支援</a:t>
            </a:r>
            <a:endParaRPr lang="en-US" altLang="ja-JP" sz="1050" b="1" dirty="0"/>
          </a:p>
        </p:txBody>
      </p:sp>
      <p:graphicFrame>
        <p:nvGraphicFramePr>
          <p:cNvPr id="7" name="表 5">
            <a:extLst>
              <a:ext uri="{FF2B5EF4-FFF2-40B4-BE49-F238E27FC236}">
                <a16:creationId xmlns:a16="http://schemas.microsoft.com/office/drawing/2014/main" id="{C3F24CC1-B572-8863-A506-0438E7785312}"/>
              </a:ext>
            </a:extLst>
          </p:cNvPr>
          <p:cNvGraphicFramePr>
            <a:graphicFrameLocks noGrp="1"/>
          </p:cNvGraphicFramePr>
          <p:nvPr>
            <p:extLst>
              <p:ext uri="{D42A27DB-BD31-4B8C-83A1-F6EECF244321}">
                <p14:modId xmlns:p14="http://schemas.microsoft.com/office/powerpoint/2010/main" val="1578205659"/>
              </p:ext>
            </p:extLst>
          </p:nvPr>
        </p:nvGraphicFramePr>
        <p:xfrm>
          <a:off x="237785" y="350959"/>
          <a:ext cx="5976000" cy="1879048"/>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4204531496"/>
                    </a:ext>
                  </a:extLst>
                </a:gridCol>
                <a:gridCol w="5184000">
                  <a:extLst>
                    <a:ext uri="{9D8B030D-6E8A-4147-A177-3AD203B41FA5}">
                      <a16:colId xmlns:a16="http://schemas.microsoft.com/office/drawing/2014/main" val="1338948807"/>
                    </a:ext>
                  </a:extLst>
                </a:gridCol>
              </a:tblGrid>
              <a:tr h="504000">
                <a:tc>
                  <a:txBody>
                    <a:bodyPr/>
                    <a:lstStyle/>
                    <a:p>
                      <a:pPr algn="ctr"/>
                      <a:r>
                        <a:rPr kumimoji="1" lang="ja-JP" altLang="en-US" sz="1000" b="0" dirty="0">
                          <a:solidFill>
                            <a:schemeClr val="tx1"/>
                          </a:solidFill>
                          <a:latin typeface="ＭＳ 明朝" panose="02020609040205080304" pitchFamily="17" charset="-128"/>
                          <a:ea typeface="ＭＳ 明朝" panose="02020609040205080304" pitchFamily="17" charset="-128"/>
                        </a:rPr>
                        <a:t>支援内容</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対象者本人が、自分の生活習慣の改善点･延ばすべき行動等に気付き、自ら目標を設定し行動に移すことができるように、対象者の個別性に応じた指導や情報提供等を行う。</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466107191"/>
                  </a:ext>
                </a:extLst>
              </a:tr>
              <a:tr h="763048">
                <a:tc>
                  <a:txBody>
                    <a:bodyPr/>
                    <a:lstStyle/>
                    <a:p>
                      <a:pPr algn="ctr"/>
                      <a:r>
                        <a:rPr kumimoji="1" lang="ja-JP" altLang="en-US" sz="1000" b="0" dirty="0">
                          <a:solidFill>
                            <a:schemeClr val="tx1"/>
                          </a:solidFill>
                          <a:latin typeface="ＭＳ 明朝" panose="02020609040205080304" pitchFamily="17" charset="-128"/>
                          <a:ea typeface="ＭＳ 明朝" panose="02020609040205080304" pitchFamily="17" charset="-128"/>
                        </a:rPr>
                        <a:t>支援形態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pPr marL="0" marR="0" lvl="0" indent="0" algn="just" defTabSz="914400" rtl="0" eaLnBrk="1" fontAlgn="t" latinLnBrk="0" hangingPunct="1">
                        <a:lnSpc>
                          <a:spcPct val="100000"/>
                        </a:lnSpc>
                        <a:spcBef>
                          <a:spcPts val="0"/>
                        </a:spcBef>
                        <a:spcAft>
                          <a:spcPts val="40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初回面接による支援のみの原則</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1</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回とする。</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algn="just" fontAlgn="t"/>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○初回面接</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algn="just" fontAlgn="t"/>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  一人当たり</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20</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分以上の個別支援</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(ICT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含む</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algn="just" fontAlgn="t"/>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  または</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1</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グループ当たりおおむね</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80</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分以上のグループ支援</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(ICT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含む</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819096692"/>
                  </a:ext>
                </a:extLst>
              </a:tr>
              <a:tr h="612000">
                <a:tc>
                  <a:txBody>
                    <a:bodyPr/>
                    <a:lstStyle/>
                    <a:p>
                      <a:pPr algn="ctr"/>
                      <a:r>
                        <a:rPr kumimoji="1" lang="ja-JP" altLang="en-US" sz="1000" b="0" dirty="0">
                          <a:solidFill>
                            <a:schemeClr val="tx1"/>
                          </a:solidFill>
                          <a:latin typeface="ＭＳ 明朝" panose="02020609040205080304" pitchFamily="17" charset="-128"/>
                          <a:ea typeface="ＭＳ 明朝" panose="02020609040205080304" pitchFamily="17" charset="-128"/>
                        </a:rPr>
                        <a:t>実績評価</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pPr algn="just" fontAlgn="t"/>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カ月以上経過後の評価</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lvl="0" indent="0" algn="just"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  設定した行動目標が達成されているか並びに身体状況及び生活習慣に変化が見られたか  </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lvl="0" indent="0" algn="just" defTabSz="914400" rtl="0" eaLnBrk="1" fontAlgn="t"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  </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どうかを評価する。面接または通信手段を利用して行う。</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0829860"/>
                  </a:ext>
                </a:extLst>
              </a:tr>
            </a:tbl>
          </a:graphicData>
        </a:graphic>
      </p:graphicFrame>
      <p:graphicFrame>
        <p:nvGraphicFramePr>
          <p:cNvPr id="8" name="表 5">
            <a:extLst>
              <a:ext uri="{FF2B5EF4-FFF2-40B4-BE49-F238E27FC236}">
                <a16:creationId xmlns:a16="http://schemas.microsoft.com/office/drawing/2014/main" id="{7070091D-387B-6BE6-910F-B386BD6B3473}"/>
              </a:ext>
            </a:extLst>
          </p:cNvPr>
          <p:cNvGraphicFramePr>
            <a:graphicFrameLocks noGrp="1"/>
          </p:cNvGraphicFramePr>
          <p:nvPr>
            <p:extLst>
              <p:ext uri="{D42A27DB-BD31-4B8C-83A1-F6EECF244321}">
                <p14:modId xmlns:p14="http://schemas.microsoft.com/office/powerpoint/2010/main" val="2296327038"/>
              </p:ext>
            </p:extLst>
          </p:nvPr>
        </p:nvGraphicFramePr>
        <p:xfrm>
          <a:off x="246403" y="2506481"/>
          <a:ext cx="5976000" cy="5160027"/>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4204531496"/>
                    </a:ext>
                  </a:extLst>
                </a:gridCol>
                <a:gridCol w="5184000">
                  <a:extLst>
                    <a:ext uri="{9D8B030D-6E8A-4147-A177-3AD203B41FA5}">
                      <a16:colId xmlns:a16="http://schemas.microsoft.com/office/drawing/2014/main" val="1338948807"/>
                    </a:ext>
                  </a:extLst>
                </a:gridCol>
              </a:tblGrid>
              <a:tr h="723283">
                <a:tc>
                  <a:txBody>
                    <a:bodyPr/>
                    <a:lstStyle/>
                    <a:p>
                      <a:pPr algn="ctr"/>
                      <a:r>
                        <a:rPr kumimoji="1" lang="ja-JP" altLang="en-US" sz="1000" b="0" dirty="0">
                          <a:solidFill>
                            <a:schemeClr val="tx1"/>
                          </a:solidFill>
                          <a:latin typeface="ＭＳ 明朝" panose="02020609040205080304" pitchFamily="17" charset="-128"/>
                          <a:ea typeface="ＭＳ 明朝" panose="02020609040205080304" pitchFamily="17" charset="-128"/>
                        </a:rPr>
                        <a:t>支援内容</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pPr algn="just" fontAlgn="t"/>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特定健康診査の結果から、対象者本人が身体状況を理解し、生活習慣改善の必要性を認識し、具体的に実践可能な行動目標を自らが設定できるように行動変容を促す。</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algn="just" fontAlgn="t"/>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支援者は、対象者の過去の生活習慣及び行動計画の実施状況を踏まえて目標達成のために必要な支援計画を立て、行動が継続できるように定期的･継続的に支援する。</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834617650"/>
                  </a:ext>
                </a:extLst>
              </a:tr>
              <a:tr h="1337339">
                <a:tc>
                  <a:txBody>
                    <a:bodyPr/>
                    <a:lstStyle/>
                    <a:p>
                      <a:pPr algn="ctr"/>
                      <a:r>
                        <a:rPr kumimoji="1" lang="ja-JP" altLang="en-US" sz="1000" b="0" dirty="0">
                          <a:solidFill>
                            <a:schemeClr val="tx1"/>
                          </a:solidFill>
                          <a:latin typeface="ＭＳ 明朝" panose="02020609040205080304" pitchFamily="17" charset="-128"/>
                          <a:ea typeface="ＭＳ 明朝" panose="02020609040205080304" pitchFamily="17" charset="-128"/>
                        </a:rPr>
                        <a:t>支援形態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pPr marL="0" marR="0" lvl="0" indent="0" algn="just" defTabSz="914400" rtl="0" eaLnBrk="1" fontAlgn="t" latinLnBrk="0" hangingPunct="1">
                        <a:lnSpc>
                          <a:spcPct val="100000"/>
                        </a:lnSpc>
                        <a:spcBef>
                          <a:spcPts val="0"/>
                        </a:spcBef>
                        <a:spcAft>
                          <a:spcPts val="40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初回面接による支援を行い、その後、</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カ月以上の継続的な支援を行う。</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algn="just" fontAlgn="t"/>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○初回面接</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algn="just" fontAlgn="t">
                        <a:spcAft>
                          <a:spcPts val="0"/>
                        </a:spcAft>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  一人当たり</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20</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分以上の個別支援</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(ICT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含む</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algn="just" fontAlgn="t">
                        <a:spcAft>
                          <a:spcPts val="400"/>
                        </a:spcAft>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  または</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1</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グループ当たりおおむね</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80</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分以上のグループ支援</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(ICT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含む</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p>
                      <a:pPr algn="just" fontAlgn="t"/>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カ月以上の継続的な支援</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algn="just" fontAlgn="t"/>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  個別支援</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(ICT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含む</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、グループ支援</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(ICT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含む</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のほか、電話、電子メール等のいずれか、</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algn="just" fontAlgn="t"/>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  もしくはいくつかを組み合わせて行う。</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382055010"/>
                  </a:ext>
                </a:extLst>
              </a:tr>
              <a:tr h="3099405">
                <a:tc>
                  <a:txBody>
                    <a:bodyPr/>
                    <a:lstStyle/>
                    <a:p>
                      <a:pPr algn="ctr"/>
                      <a:r>
                        <a:rPr kumimoji="1" lang="ja-JP" altLang="en-US" sz="1000" b="0" dirty="0">
                          <a:solidFill>
                            <a:schemeClr val="tx1"/>
                          </a:solidFill>
                          <a:latin typeface="ＭＳ 明朝" panose="02020609040205080304" pitchFamily="17" charset="-128"/>
                          <a:ea typeface="ＭＳ 明朝" panose="02020609040205080304" pitchFamily="17" charset="-128"/>
                        </a:rPr>
                        <a:t>実績評価</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カ月以上経過後の評価</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algn="just"/>
                      <a:r>
                        <a:rPr lang="ja-JP" altLang="en-US" sz="1000" dirty="0">
                          <a:solidFill>
                            <a:schemeClr val="tx1"/>
                          </a:solidFill>
                          <a:latin typeface="ＭＳ 明朝" panose="02020609040205080304" pitchFamily="17" charset="-128"/>
                          <a:ea typeface="ＭＳ 明朝" panose="02020609040205080304" pitchFamily="17" charset="-128"/>
                        </a:rPr>
                        <a:t>  アウトカム評価</a:t>
                      </a:r>
                      <a:r>
                        <a:rPr lang="en-US" altLang="ja-JP" sz="1000" dirty="0">
                          <a:solidFill>
                            <a:schemeClr val="tx1"/>
                          </a:solidFill>
                          <a:latin typeface="ＭＳ 明朝" panose="02020609040205080304" pitchFamily="17" charset="-128"/>
                          <a:ea typeface="ＭＳ 明朝" panose="02020609040205080304" pitchFamily="17" charset="-128"/>
                        </a:rPr>
                        <a:t>(</a:t>
                      </a:r>
                      <a:r>
                        <a:rPr lang="ja-JP" altLang="en-US" sz="1000" dirty="0">
                          <a:solidFill>
                            <a:schemeClr val="tx1"/>
                          </a:solidFill>
                          <a:latin typeface="ＭＳ 明朝" panose="02020609040205080304" pitchFamily="17" charset="-128"/>
                          <a:ea typeface="ＭＳ 明朝" panose="02020609040205080304" pitchFamily="17" charset="-128"/>
                        </a:rPr>
                        <a:t>成果が出たことへの評価</a:t>
                      </a:r>
                      <a:r>
                        <a:rPr lang="en-US" altLang="ja-JP" sz="1000" dirty="0">
                          <a:solidFill>
                            <a:schemeClr val="tx1"/>
                          </a:solidFill>
                          <a:latin typeface="ＭＳ 明朝" panose="02020609040205080304" pitchFamily="17" charset="-128"/>
                          <a:ea typeface="ＭＳ 明朝" panose="02020609040205080304" pitchFamily="17" charset="-128"/>
                        </a:rPr>
                        <a:t>)</a:t>
                      </a:r>
                      <a:r>
                        <a:rPr lang="ja-JP" altLang="en-US" sz="1000" dirty="0">
                          <a:solidFill>
                            <a:schemeClr val="tx1"/>
                          </a:solidFill>
                          <a:latin typeface="ＭＳ 明朝" panose="02020609040205080304" pitchFamily="17" charset="-128"/>
                          <a:ea typeface="ＭＳ 明朝" panose="02020609040205080304" pitchFamily="17" charset="-128"/>
                        </a:rPr>
                        <a:t>を原則とし、プロセス評価</a:t>
                      </a:r>
                      <a:r>
                        <a:rPr lang="en-US" altLang="ja-JP" sz="1000" dirty="0">
                          <a:solidFill>
                            <a:schemeClr val="tx1"/>
                          </a:solidFill>
                          <a:latin typeface="ＭＳ 明朝" panose="02020609040205080304" pitchFamily="17" charset="-128"/>
                          <a:ea typeface="ＭＳ 明朝" panose="02020609040205080304" pitchFamily="17" charset="-128"/>
                        </a:rPr>
                        <a:t>(</a:t>
                      </a:r>
                      <a:r>
                        <a:rPr lang="ja-JP" altLang="en-US" sz="1000" dirty="0">
                          <a:solidFill>
                            <a:schemeClr val="tx1"/>
                          </a:solidFill>
                          <a:latin typeface="ＭＳ 明朝" panose="02020609040205080304" pitchFamily="17" charset="-128"/>
                          <a:ea typeface="ＭＳ 明朝" panose="02020609040205080304" pitchFamily="17" charset="-128"/>
                        </a:rPr>
                        <a:t>保健指導実施の  </a:t>
                      </a:r>
                      <a:endParaRPr lang="en-US" altLang="ja-JP" sz="1000" dirty="0">
                        <a:solidFill>
                          <a:schemeClr val="tx1"/>
                        </a:solidFill>
                        <a:latin typeface="ＭＳ 明朝" panose="02020609040205080304" pitchFamily="17" charset="-128"/>
                        <a:ea typeface="ＭＳ 明朝" panose="02020609040205080304" pitchFamily="17" charset="-128"/>
                      </a:endParaRPr>
                    </a:p>
                    <a:p>
                      <a:pPr algn="just"/>
                      <a:r>
                        <a:rPr lang="en-US" altLang="ja-JP" sz="1000" dirty="0">
                          <a:solidFill>
                            <a:schemeClr val="tx1"/>
                          </a:solidFill>
                          <a:latin typeface="ＭＳ 明朝" panose="02020609040205080304" pitchFamily="17" charset="-128"/>
                          <a:ea typeface="ＭＳ 明朝" panose="02020609040205080304" pitchFamily="17" charset="-128"/>
                        </a:rPr>
                        <a:t>  </a:t>
                      </a:r>
                      <a:r>
                        <a:rPr lang="ja-JP" altLang="en-US" sz="1000" dirty="0">
                          <a:solidFill>
                            <a:schemeClr val="tx1"/>
                          </a:solidFill>
                          <a:latin typeface="ＭＳ 明朝" panose="02020609040205080304" pitchFamily="17" charset="-128"/>
                          <a:ea typeface="ＭＳ 明朝" panose="02020609040205080304" pitchFamily="17" charset="-128"/>
                        </a:rPr>
                        <a:t>介入量の評価</a:t>
                      </a:r>
                      <a:r>
                        <a:rPr lang="en-US" altLang="ja-JP" sz="1000" dirty="0">
                          <a:solidFill>
                            <a:schemeClr val="tx1"/>
                          </a:solidFill>
                          <a:latin typeface="ＭＳ 明朝" panose="02020609040205080304" pitchFamily="17" charset="-128"/>
                          <a:ea typeface="ＭＳ 明朝" panose="02020609040205080304" pitchFamily="17" charset="-128"/>
                        </a:rPr>
                        <a:t>)</a:t>
                      </a:r>
                      <a:r>
                        <a:rPr lang="ja-JP" altLang="en-US" sz="1000" dirty="0">
                          <a:solidFill>
                            <a:schemeClr val="tx1"/>
                          </a:solidFill>
                          <a:latin typeface="ＭＳ 明朝" panose="02020609040205080304" pitchFamily="17" charset="-128"/>
                          <a:ea typeface="ＭＳ 明朝" panose="02020609040205080304" pitchFamily="17" charset="-128"/>
                        </a:rPr>
                        <a:t>も併用して評価する。</a:t>
                      </a:r>
                      <a:endParaRPr lang="en-US" altLang="ja-JP" sz="1000" dirty="0">
                        <a:solidFill>
                          <a:schemeClr val="tx1"/>
                        </a:solidFill>
                        <a:latin typeface="ＭＳ 明朝" panose="02020609040205080304" pitchFamily="17" charset="-128"/>
                        <a:ea typeface="ＭＳ 明朝" panose="02020609040205080304" pitchFamily="17" charset="-128"/>
                      </a:endParaRPr>
                    </a:p>
                    <a:p>
                      <a:pPr algn="just"/>
                      <a:endParaRPr kumimoji="1" lang="en-US" altLang="ja-JP" sz="1000" b="0" dirty="0">
                        <a:solidFill>
                          <a:schemeClr val="tx1"/>
                        </a:solidFill>
                        <a:latin typeface="ＭＳ 明朝" panose="02020609040205080304" pitchFamily="17" charset="-128"/>
                        <a:ea typeface="ＭＳ 明朝" panose="02020609040205080304" pitchFamily="17" charset="-128"/>
                      </a:endParaRPr>
                    </a:p>
                    <a:p>
                      <a:pPr algn="just"/>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6652204"/>
                  </a:ext>
                </a:extLst>
              </a:tr>
            </a:tbl>
          </a:graphicData>
        </a:graphic>
      </p:graphicFrame>
      <p:sp>
        <p:nvSpPr>
          <p:cNvPr id="11" name="タイトル_小_1_3_1">
            <a:extLst>
              <a:ext uri="{FF2B5EF4-FFF2-40B4-BE49-F238E27FC236}">
                <a16:creationId xmlns:a16="http://schemas.microsoft.com/office/drawing/2014/main" id="{1F8CBB68-7619-35AB-6C0A-D7A1E3113E2F}"/>
              </a:ext>
            </a:extLst>
          </p:cNvPr>
          <p:cNvSpPr txBox="1">
            <a:spLocks noChangeAspect="1"/>
          </p:cNvSpPr>
          <p:nvPr/>
        </p:nvSpPr>
        <p:spPr>
          <a:xfrm>
            <a:off x="271803" y="2265264"/>
            <a:ext cx="679032" cy="25391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sz="1050" b="1" dirty="0"/>
              <a:t>積極的支援</a:t>
            </a:r>
            <a:endParaRPr lang="en-US" altLang="ja-JP" sz="1050" b="1" dirty="0"/>
          </a:p>
        </p:txBody>
      </p:sp>
      <p:graphicFrame>
        <p:nvGraphicFramePr>
          <p:cNvPr id="13" name="表 12">
            <a:extLst>
              <a:ext uri="{FF2B5EF4-FFF2-40B4-BE49-F238E27FC236}">
                <a16:creationId xmlns:a16="http://schemas.microsoft.com/office/drawing/2014/main" id="{276C1930-161E-3702-C67A-2D1CA7DD4705}"/>
              </a:ext>
            </a:extLst>
          </p:cNvPr>
          <p:cNvGraphicFramePr>
            <a:graphicFrameLocks noGrp="1" noChangeAspect="1"/>
          </p:cNvGraphicFramePr>
          <p:nvPr>
            <p:extLst>
              <p:ext uri="{D42A27DB-BD31-4B8C-83A1-F6EECF244321}">
                <p14:modId xmlns:p14="http://schemas.microsoft.com/office/powerpoint/2010/main" val="3298372520"/>
              </p:ext>
            </p:extLst>
          </p:nvPr>
        </p:nvGraphicFramePr>
        <p:xfrm>
          <a:off x="1151824" y="6915625"/>
          <a:ext cx="4968000" cy="682303"/>
        </p:xfrm>
        <a:graphic>
          <a:graphicData uri="http://schemas.openxmlformats.org/drawingml/2006/table">
            <a:tbl>
              <a:tblPr/>
              <a:tblGrid>
                <a:gridCol w="4968000">
                  <a:extLst>
                    <a:ext uri="{9D8B030D-6E8A-4147-A177-3AD203B41FA5}">
                      <a16:colId xmlns:a16="http://schemas.microsoft.com/office/drawing/2014/main" val="20000"/>
                    </a:ext>
                  </a:extLst>
                </a:gridCol>
              </a:tblGrid>
              <a:tr h="682303">
                <a:tc>
                  <a:txBody>
                    <a:bodyPr/>
                    <a:lstStyle/>
                    <a:p>
                      <a:pPr indent="-216004" algn="just">
                        <a:lnSpc>
                          <a:spcPct val="100000"/>
                        </a:lnSpc>
                        <a:spcAft>
                          <a:spcPts val="0"/>
                        </a:spcAft>
                      </a:pPr>
                      <a:r>
                        <a:rPr lang="ja-JP" altLang="en-US" sz="1000" dirty="0">
                          <a:solidFill>
                            <a:schemeClr val="tx1"/>
                          </a:solidFill>
                          <a:latin typeface="ＭＳ 明朝" panose="02020609040205080304" pitchFamily="17" charset="-128"/>
                          <a:ea typeface="ＭＳ 明朝" panose="02020609040205080304" pitchFamily="17" charset="-128"/>
                        </a:rPr>
                        <a:t>・継続的支援の介入方法による評価</a:t>
                      </a:r>
                      <a:endParaRPr lang="en-US" altLang="ja-JP" sz="1000" dirty="0">
                        <a:solidFill>
                          <a:schemeClr val="tx1"/>
                        </a:solidFill>
                        <a:latin typeface="ＭＳ 明朝" panose="02020609040205080304" pitchFamily="17" charset="-128"/>
                        <a:ea typeface="ＭＳ 明朝" panose="02020609040205080304" pitchFamily="17" charset="-128"/>
                      </a:endParaRPr>
                    </a:p>
                    <a:p>
                      <a:pPr indent="-216004" algn="just">
                        <a:lnSpc>
                          <a:spcPct val="100000"/>
                        </a:lnSpc>
                        <a:spcAft>
                          <a:spcPts val="400"/>
                        </a:spcAft>
                      </a:pPr>
                      <a:r>
                        <a:rPr lang="en-US" altLang="ja-JP" sz="1000" dirty="0">
                          <a:solidFill>
                            <a:schemeClr val="tx1"/>
                          </a:solidFill>
                          <a:latin typeface="ＭＳ 明朝" panose="02020609040205080304" pitchFamily="17" charset="-128"/>
                          <a:ea typeface="ＭＳ 明朝" panose="02020609040205080304" pitchFamily="17" charset="-128"/>
                        </a:rPr>
                        <a:t>  (</a:t>
                      </a:r>
                      <a:r>
                        <a:rPr lang="ja-JP" altLang="en-US" sz="1000" dirty="0">
                          <a:solidFill>
                            <a:schemeClr val="tx1"/>
                          </a:solidFill>
                          <a:latin typeface="ＭＳ 明朝" panose="02020609040205080304" pitchFamily="17" charset="-128"/>
                          <a:ea typeface="ＭＳ 明朝" panose="02020609040205080304" pitchFamily="17" charset="-128"/>
                        </a:rPr>
                        <a:t>個別支援</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(ICT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含む</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00" dirty="0">
                          <a:solidFill>
                            <a:schemeClr val="tx1"/>
                          </a:solidFill>
                          <a:latin typeface="ＭＳ 明朝" panose="02020609040205080304" pitchFamily="17" charset="-128"/>
                          <a:ea typeface="ＭＳ 明朝" panose="02020609040205080304" pitchFamily="17" charset="-128"/>
                        </a:rPr>
                        <a:t>、グループ支援</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(ICT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含む</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00" dirty="0">
                          <a:solidFill>
                            <a:schemeClr val="tx1"/>
                          </a:solidFill>
                          <a:latin typeface="ＭＳ 明朝" panose="02020609040205080304" pitchFamily="17" charset="-128"/>
                          <a:ea typeface="ＭＳ 明朝" panose="02020609040205080304" pitchFamily="17" charset="-128"/>
                        </a:rPr>
                        <a:t>、電話、電子メール･チャット等</a:t>
                      </a:r>
                      <a:r>
                        <a:rPr lang="en-US" altLang="ja-JP" sz="1000" dirty="0">
                          <a:solidFill>
                            <a:schemeClr val="tx1"/>
                          </a:solidFill>
                          <a:latin typeface="ＭＳ 明朝" panose="02020609040205080304" pitchFamily="17" charset="-128"/>
                          <a:ea typeface="ＭＳ 明朝" panose="02020609040205080304" pitchFamily="17" charset="-128"/>
                        </a:rPr>
                        <a:t>)</a:t>
                      </a:r>
                    </a:p>
                    <a:p>
                      <a:pPr indent="-216004" algn="just">
                        <a:lnSpc>
                          <a:spcPct val="100000"/>
                        </a:lnSpc>
                      </a:pPr>
                      <a:r>
                        <a:rPr lang="ja-JP" altLang="en-US" sz="1000" dirty="0">
                          <a:solidFill>
                            <a:schemeClr val="tx1"/>
                          </a:solidFill>
                          <a:latin typeface="ＭＳ 明朝" panose="02020609040205080304" pitchFamily="17" charset="-128"/>
                          <a:ea typeface="ＭＳ 明朝" panose="02020609040205080304" pitchFamily="17" charset="-128"/>
                        </a:rPr>
                        <a:t>・健診後早期の保健指導実施を評価</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672347"/>
                  </a:ext>
                </a:extLst>
              </a:tr>
            </a:tbl>
          </a:graphicData>
        </a:graphic>
      </p:graphicFrame>
      <p:graphicFrame>
        <p:nvGraphicFramePr>
          <p:cNvPr id="16" name="表 15">
            <a:extLst>
              <a:ext uri="{FF2B5EF4-FFF2-40B4-BE49-F238E27FC236}">
                <a16:creationId xmlns:a16="http://schemas.microsoft.com/office/drawing/2014/main" id="{67F40114-E3F4-EFA5-3560-F7E159E930AA}"/>
              </a:ext>
            </a:extLst>
          </p:cNvPr>
          <p:cNvGraphicFramePr>
            <a:graphicFrameLocks noGrp="1" noChangeAspect="1"/>
          </p:cNvGraphicFramePr>
          <p:nvPr>
            <p:extLst>
              <p:ext uri="{D42A27DB-BD31-4B8C-83A1-F6EECF244321}">
                <p14:modId xmlns:p14="http://schemas.microsoft.com/office/powerpoint/2010/main" val="1544906156"/>
              </p:ext>
            </p:extLst>
          </p:nvPr>
        </p:nvGraphicFramePr>
        <p:xfrm>
          <a:off x="1140985" y="5297541"/>
          <a:ext cx="4968000" cy="1339941"/>
        </p:xfrm>
        <a:graphic>
          <a:graphicData uri="http://schemas.openxmlformats.org/drawingml/2006/table">
            <a:tbl>
              <a:tblPr/>
              <a:tblGrid>
                <a:gridCol w="1396047">
                  <a:extLst>
                    <a:ext uri="{9D8B030D-6E8A-4147-A177-3AD203B41FA5}">
                      <a16:colId xmlns:a16="http://schemas.microsoft.com/office/drawing/2014/main" val="20000"/>
                    </a:ext>
                  </a:extLst>
                </a:gridCol>
                <a:gridCol w="3571953">
                  <a:extLst>
                    <a:ext uri="{9D8B030D-6E8A-4147-A177-3AD203B41FA5}">
                      <a16:colId xmlns:a16="http://schemas.microsoft.com/office/drawing/2014/main" val="20001"/>
                    </a:ext>
                  </a:extLst>
                </a:gridCol>
              </a:tblGrid>
              <a:tr h="576000">
                <a:tc>
                  <a:txBody>
                    <a:bodyPr/>
                    <a:lstStyle/>
                    <a:p>
                      <a:pPr algn="just"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主要達成目標</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fontAlgn="t">
                        <a:lnSpc>
                          <a:spcPct val="100000"/>
                        </a:lnSpc>
                      </a:pP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・腹囲</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2cm</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･体重</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2kg</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減</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pPr algn="just" fontAlgn="t">
                        <a:lnSpc>
                          <a:spcPct val="100000"/>
                        </a:lnSpc>
                      </a:pP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  または、当該年の健診時の体重の値に、</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0.024</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を乗じた体重  </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pPr algn="just" fontAlgn="t">
                        <a:lnSpc>
                          <a:spcPct val="100000"/>
                        </a:lnSpc>
                      </a:pP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  (kg)</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以上かつ同体重と同じ値の腹囲</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(cm)</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以上の減少</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63941">
                <a:tc>
                  <a:txBody>
                    <a:bodyPr/>
                    <a:lstStyle/>
                    <a:p>
                      <a:pPr indent="-216004" algn="just">
                        <a:lnSpc>
                          <a:spcPct val="100000"/>
                        </a:lnSpc>
                      </a:pPr>
                      <a:r>
                        <a:rPr lang="ja-JP" altLang="en-US" sz="1000" dirty="0">
                          <a:latin typeface="ＭＳ 明朝" panose="02020609040205080304" pitchFamily="17" charset="-128"/>
                          <a:ea typeface="ＭＳ 明朝" panose="02020609040205080304" pitchFamily="17" charset="-128"/>
                        </a:rPr>
                        <a:t>目標未達成の場合の</a:t>
                      </a:r>
                      <a:endParaRPr lang="en-US" altLang="ja-JP" sz="1000" dirty="0">
                        <a:latin typeface="ＭＳ 明朝" panose="02020609040205080304" pitchFamily="17" charset="-128"/>
                        <a:ea typeface="ＭＳ 明朝" panose="02020609040205080304" pitchFamily="17" charset="-128"/>
                      </a:endParaRPr>
                    </a:p>
                    <a:p>
                      <a:pPr indent="-216004" algn="just">
                        <a:lnSpc>
                          <a:spcPct val="125000"/>
                        </a:lnSpc>
                      </a:pPr>
                      <a:r>
                        <a:rPr lang="ja-JP" altLang="en-US" sz="1000" dirty="0">
                          <a:latin typeface="ＭＳ 明朝" panose="02020609040205080304" pitchFamily="17" charset="-128"/>
                          <a:ea typeface="ＭＳ 明朝" panose="02020609040205080304" pitchFamily="17" charset="-128"/>
                        </a:rPr>
                        <a:t>行動変容評価指標</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indent="-216004" algn="just">
                        <a:lnSpc>
                          <a:spcPct val="100000"/>
                        </a:lnSpc>
                      </a:pPr>
                      <a:r>
                        <a:rPr lang="ja-JP" altLang="en-US" sz="1000" dirty="0">
                          <a:latin typeface="ＭＳ 明朝" panose="02020609040205080304" pitchFamily="17" charset="-128"/>
                          <a:ea typeface="ＭＳ 明朝" panose="02020609040205080304" pitchFamily="17" charset="-128"/>
                        </a:rPr>
                        <a:t>・腹囲</a:t>
                      </a:r>
                      <a:r>
                        <a:rPr lang="en-US" altLang="ja-JP" sz="1000" dirty="0">
                          <a:latin typeface="ＭＳ 明朝" panose="02020609040205080304" pitchFamily="17" charset="-128"/>
                          <a:ea typeface="ＭＳ 明朝" panose="02020609040205080304" pitchFamily="17" charset="-128"/>
                        </a:rPr>
                        <a:t>1cm</a:t>
                      </a:r>
                      <a:r>
                        <a:rPr lang="ja-JP" altLang="en-US" sz="1000" dirty="0">
                          <a:latin typeface="ＭＳ 明朝" panose="02020609040205080304" pitchFamily="17" charset="-128"/>
                          <a:ea typeface="ＭＳ 明朝" panose="02020609040205080304" pitchFamily="17" charset="-128"/>
                        </a:rPr>
                        <a:t>･体重</a:t>
                      </a:r>
                      <a:r>
                        <a:rPr lang="en-US" altLang="ja-JP" sz="1000" dirty="0">
                          <a:latin typeface="ＭＳ 明朝" panose="02020609040205080304" pitchFamily="17" charset="-128"/>
                          <a:ea typeface="ＭＳ 明朝" panose="02020609040205080304" pitchFamily="17" charset="-128"/>
                        </a:rPr>
                        <a:t>1kg</a:t>
                      </a:r>
                      <a:r>
                        <a:rPr lang="ja-JP" altLang="en-US" sz="1000" dirty="0">
                          <a:latin typeface="ＭＳ 明朝" panose="02020609040205080304" pitchFamily="17" charset="-128"/>
                          <a:ea typeface="ＭＳ 明朝" panose="02020609040205080304" pitchFamily="17" charset="-128"/>
                        </a:rPr>
                        <a:t>減</a:t>
                      </a:r>
                      <a:endParaRPr lang="en-US" altLang="ja-JP" sz="1000" dirty="0">
                        <a:latin typeface="ＭＳ 明朝" panose="02020609040205080304" pitchFamily="17" charset="-128"/>
                        <a:ea typeface="ＭＳ 明朝" panose="02020609040205080304" pitchFamily="17" charset="-128"/>
                      </a:endParaRPr>
                    </a:p>
                    <a:p>
                      <a:pPr indent="-216004" algn="just">
                        <a:lnSpc>
                          <a:spcPct val="100000"/>
                        </a:lnSpc>
                      </a:pPr>
                      <a:r>
                        <a:rPr lang="ja-JP" altLang="en-US" sz="1000" dirty="0">
                          <a:latin typeface="ＭＳ 明朝" panose="02020609040205080304" pitchFamily="17" charset="-128"/>
                          <a:ea typeface="ＭＳ 明朝" panose="02020609040205080304" pitchFamily="17" charset="-128"/>
                        </a:rPr>
                        <a:t>・生活習慣病予防につながる行動変容</a:t>
                      </a:r>
                      <a:r>
                        <a:rPr lang="en-US" altLang="ja-JP" sz="1000" dirty="0">
                          <a:latin typeface="ＭＳ 明朝" panose="02020609040205080304" pitchFamily="17" charset="-128"/>
                          <a:ea typeface="ＭＳ 明朝" panose="02020609040205080304" pitchFamily="17" charset="-128"/>
                        </a:rPr>
                        <a:t>(</a:t>
                      </a:r>
                      <a:r>
                        <a:rPr lang="ja-JP" altLang="en-US" sz="1000" dirty="0">
                          <a:latin typeface="ＭＳ 明朝" panose="02020609040205080304" pitchFamily="17" charset="-128"/>
                          <a:ea typeface="ＭＳ 明朝" panose="02020609040205080304" pitchFamily="17" charset="-128"/>
                        </a:rPr>
                        <a:t>食習慣の改善、運動習 </a:t>
                      </a:r>
                      <a:endParaRPr lang="en-US" altLang="ja-JP" sz="1000" dirty="0">
                        <a:latin typeface="ＭＳ 明朝" panose="02020609040205080304" pitchFamily="17" charset="-128"/>
                        <a:ea typeface="ＭＳ 明朝" panose="02020609040205080304" pitchFamily="17" charset="-128"/>
                      </a:endParaRPr>
                    </a:p>
                    <a:p>
                      <a:pPr indent="-216004" algn="just">
                        <a:lnSpc>
                          <a:spcPct val="100000"/>
                        </a:lnSpc>
                      </a:pPr>
                      <a:r>
                        <a:rPr lang="en-US" altLang="ja-JP" sz="1000" dirty="0">
                          <a:latin typeface="ＭＳ 明朝" panose="02020609040205080304" pitchFamily="17" charset="-128"/>
                          <a:ea typeface="ＭＳ 明朝" panose="02020609040205080304" pitchFamily="17" charset="-128"/>
                        </a:rPr>
                        <a:t>  </a:t>
                      </a:r>
                      <a:r>
                        <a:rPr lang="ja-JP" altLang="en-US" sz="1000" dirty="0">
                          <a:latin typeface="ＭＳ 明朝" panose="02020609040205080304" pitchFamily="17" charset="-128"/>
                          <a:ea typeface="ＭＳ 明朝" panose="02020609040205080304" pitchFamily="17" charset="-128"/>
                        </a:rPr>
                        <a:t>慣の改善、喫煙習慣の改善、休養習慣の改善、その他の生  </a:t>
                      </a:r>
                      <a:endParaRPr lang="en-US" altLang="ja-JP" sz="1000" dirty="0">
                        <a:latin typeface="ＭＳ 明朝" panose="02020609040205080304" pitchFamily="17" charset="-128"/>
                        <a:ea typeface="ＭＳ 明朝" panose="02020609040205080304" pitchFamily="17" charset="-128"/>
                      </a:endParaRPr>
                    </a:p>
                    <a:p>
                      <a:pPr indent="-216004" algn="just">
                        <a:lnSpc>
                          <a:spcPct val="100000"/>
                        </a:lnSpc>
                      </a:pPr>
                      <a:r>
                        <a:rPr lang="en-US" altLang="ja-JP" sz="1000" dirty="0">
                          <a:latin typeface="ＭＳ 明朝" panose="02020609040205080304" pitchFamily="17" charset="-128"/>
                          <a:ea typeface="ＭＳ 明朝" panose="02020609040205080304" pitchFamily="17" charset="-128"/>
                        </a:rPr>
                        <a:t>  </a:t>
                      </a:r>
                      <a:r>
                        <a:rPr lang="ja-JP" altLang="en-US" sz="1000" dirty="0">
                          <a:latin typeface="ＭＳ 明朝" panose="02020609040205080304" pitchFamily="17" charset="-128"/>
                          <a:ea typeface="ＭＳ 明朝" panose="02020609040205080304" pitchFamily="17" charset="-128"/>
                        </a:rPr>
                        <a:t>活習慣の改善</a:t>
                      </a:r>
                      <a:r>
                        <a:rPr lang="en-US" altLang="ja-JP" sz="1000" dirty="0">
                          <a:latin typeface="ＭＳ 明朝" panose="02020609040205080304" pitchFamily="17" charset="-128"/>
                          <a:ea typeface="ＭＳ 明朝" panose="02020609040205080304" pitchFamily="17" charset="-128"/>
                        </a:rPr>
                        <a:t>)</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7" name="テキスト ボックス 16">
            <a:extLst>
              <a:ext uri="{FF2B5EF4-FFF2-40B4-BE49-F238E27FC236}">
                <a16:creationId xmlns:a16="http://schemas.microsoft.com/office/drawing/2014/main" id="{AE67D4D5-1D5D-B92D-8893-F2EFBB4C885F}"/>
              </a:ext>
            </a:extLst>
          </p:cNvPr>
          <p:cNvSpPr txBox="1"/>
          <p:nvPr/>
        </p:nvSpPr>
        <p:spPr>
          <a:xfrm>
            <a:off x="1159160" y="5060969"/>
            <a:ext cx="1440162" cy="246221"/>
          </a:xfrm>
          <a:prstGeom prst="rect">
            <a:avLst/>
          </a:prstGeom>
          <a:noFill/>
          <a:ln>
            <a:noFill/>
          </a:ln>
        </p:spPr>
        <p:txBody>
          <a:bodyPr wrap="square" lIns="0" rtlCol="0">
            <a:spAutoFit/>
          </a:bodyPr>
          <a:lstStyle/>
          <a:p>
            <a:r>
              <a:rPr lang="ja-JP" altLang="en-US" sz="1000" b="1" dirty="0">
                <a:latin typeface="ＭＳ 明朝" panose="02020609040205080304" pitchFamily="17" charset="-128"/>
                <a:ea typeface="ＭＳ 明朝" panose="02020609040205080304" pitchFamily="17" charset="-128"/>
              </a:rPr>
              <a:t>アウトカム評価</a:t>
            </a:r>
            <a:endParaRPr kumimoji="1" lang="ja-JP" altLang="en-US" sz="1000" b="1" dirty="0">
              <a:latin typeface="ＭＳ 明朝" panose="02020609040205080304" pitchFamily="17" charset="-128"/>
              <a:ea typeface="ＭＳ 明朝" panose="02020609040205080304" pitchFamily="17" charset="-128"/>
            </a:endParaRPr>
          </a:p>
        </p:txBody>
      </p:sp>
      <p:sp>
        <p:nvSpPr>
          <p:cNvPr id="18" name="テキスト ボックス 17">
            <a:extLst>
              <a:ext uri="{FF2B5EF4-FFF2-40B4-BE49-F238E27FC236}">
                <a16:creationId xmlns:a16="http://schemas.microsoft.com/office/drawing/2014/main" id="{2391A4B7-E6A3-E01F-2BB2-5DB98D7DB2B0}"/>
              </a:ext>
            </a:extLst>
          </p:cNvPr>
          <p:cNvSpPr txBox="1"/>
          <p:nvPr/>
        </p:nvSpPr>
        <p:spPr>
          <a:xfrm>
            <a:off x="1177224" y="6677751"/>
            <a:ext cx="1440162" cy="246221"/>
          </a:xfrm>
          <a:prstGeom prst="rect">
            <a:avLst/>
          </a:prstGeom>
          <a:noFill/>
          <a:ln>
            <a:noFill/>
          </a:ln>
        </p:spPr>
        <p:txBody>
          <a:bodyPr wrap="square" lIns="0" rtlCol="0">
            <a:spAutoFit/>
          </a:bodyPr>
          <a:lstStyle/>
          <a:p>
            <a:r>
              <a:rPr lang="ja-JP" altLang="en-US" sz="1000" b="1" dirty="0">
                <a:latin typeface="ＭＳ 明朝" panose="02020609040205080304" pitchFamily="17" charset="-128"/>
                <a:ea typeface="ＭＳ 明朝" panose="02020609040205080304" pitchFamily="17" charset="-128"/>
              </a:rPr>
              <a:t>プロセス評価</a:t>
            </a:r>
            <a:endParaRPr kumimoji="1" lang="ja-JP" altLang="en-US" sz="1000" b="1" dirty="0">
              <a:latin typeface="ＭＳ 明朝" panose="02020609040205080304" pitchFamily="17" charset="-128"/>
              <a:ea typeface="ＭＳ 明朝" panose="02020609040205080304" pitchFamily="17" charset="-128"/>
            </a:endParaRPr>
          </a:p>
        </p:txBody>
      </p:sp>
      <p:sp>
        <p:nvSpPr>
          <p:cNvPr id="3" name="タイトル_小_1_3_1">
            <a:extLst>
              <a:ext uri="{FF2B5EF4-FFF2-40B4-BE49-F238E27FC236}">
                <a16:creationId xmlns:a16="http://schemas.microsoft.com/office/drawing/2014/main" id="{3A69488F-101E-F4F2-C07F-3D061CE3CFB6}"/>
              </a:ext>
            </a:extLst>
          </p:cNvPr>
          <p:cNvSpPr txBox="1">
            <a:spLocks noChangeAspect="1"/>
          </p:cNvSpPr>
          <p:nvPr/>
        </p:nvSpPr>
        <p:spPr>
          <a:xfrm>
            <a:off x="120687" y="7740352"/>
            <a:ext cx="6238800" cy="5490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ウ</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実施時期</a:t>
            </a:r>
            <a:endParaRPr lang="en-US" altLang="ja-JP" sz="1200" dirty="0">
              <a:solidFill>
                <a:schemeClr val="tx1"/>
              </a:solidFill>
              <a:latin typeface="ＭＳ 明朝" panose="02020609040205080304" pitchFamily="17" charset="-128"/>
              <a:ea typeface="ＭＳ 明朝" panose="02020609040205080304" pitchFamily="17" charset="-128"/>
            </a:endParaRPr>
          </a:p>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特定健診の結果報告後に随時開始し、翌</a:t>
            </a:r>
            <a:r>
              <a:rPr lang="en-US" altLang="ja-JP" sz="1200" dirty="0">
                <a:solidFill>
                  <a:schemeClr val="tx1"/>
                </a:solidFill>
                <a:latin typeface="ＭＳ 明朝" panose="02020609040205080304" pitchFamily="17" charset="-128"/>
                <a:ea typeface="ＭＳ 明朝" panose="02020609040205080304" pitchFamily="17" charset="-128"/>
              </a:rPr>
              <a:t>3</a:t>
            </a:r>
            <a:r>
              <a:rPr lang="ja-JP" altLang="en-US" sz="1200" dirty="0">
                <a:solidFill>
                  <a:schemeClr val="tx1"/>
                </a:solidFill>
                <a:latin typeface="ＭＳ 明朝" panose="02020609040205080304" pitchFamily="17" charset="-128"/>
                <a:ea typeface="ＭＳ 明朝" panose="02020609040205080304" pitchFamily="17" charset="-128"/>
              </a:rPr>
              <a:t>月までに実施します。ただし、特定健診の時期により年度を渡ることはやむを得ないものとします。</a:t>
            </a:r>
          </a:p>
        </p:txBody>
      </p:sp>
      <p:sp>
        <p:nvSpPr>
          <p:cNvPr id="4" name="タイトル_小_1_3_1">
            <a:extLst>
              <a:ext uri="{FF2B5EF4-FFF2-40B4-BE49-F238E27FC236}">
                <a16:creationId xmlns:a16="http://schemas.microsoft.com/office/drawing/2014/main" id="{6C74133C-E20C-06DF-F565-D4E6DCB54FDF}"/>
              </a:ext>
            </a:extLst>
          </p:cNvPr>
          <p:cNvSpPr txBox="1">
            <a:spLocks noChangeAspect="1"/>
          </p:cNvSpPr>
          <p:nvPr/>
        </p:nvSpPr>
        <p:spPr>
          <a:xfrm>
            <a:off x="120687" y="8449444"/>
            <a:ext cx="6238800" cy="45874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エ</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案内方法</a:t>
            </a:r>
          </a:p>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対象者に対して、特定保健指導に係る案内を発送します。</a:t>
            </a:r>
          </a:p>
        </p:txBody>
      </p:sp>
    </p:spTree>
    <p:extLst>
      <p:ext uri="{BB962C8B-B14F-4D97-AF65-F5344CB8AC3E}">
        <p14:creationId xmlns:p14="http://schemas.microsoft.com/office/powerpoint/2010/main" val="21046279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3C314B94-2A75-A857-7B47-BE2FF573B2ED}"/>
              </a:ext>
            </a:extLst>
          </p:cNvPr>
          <p:cNvGraphicFramePr>
            <a:graphicFrameLocks noGrp="1" noChangeAspect="1"/>
          </p:cNvGraphicFramePr>
          <p:nvPr>
            <p:extLst>
              <p:ext uri="{D42A27DB-BD31-4B8C-83A1-F6EECF244321}">
                <p14:modId xmlns:p14="http://schemas.microsoft.com/office/powerpoint/2010/main" val="3242033213"/>
              </p:ext>
            </p:extLst>
          </p:nvPr>
        </p:nvGraphicFramePr>
        <p:xfrm>
          <a:off x="189305" y="1259632"/>
          <a:ext cx="6147125" cy="3060000"/>
        </p:xfrm>
        <a:graphic>
          <a:graphicData uri="http://schemas.openxmlformats.org/drawingml/2006/table">
            <a:tbl>
              <a:tblPr/>
              <a:tblGrid>
                <a:gridCol w="2042670">
                  <a:extLst>
                    <a:ext uri="{9D8B030D-6E8A-4147-A177-3AD203B41FA5}">
                      <a16:colId xmlns:a16="http://schemas.microsoft.com/office/drawing/2014/main" val="383943915"/>
                    </a:ext>
                  </a:extLst>
                </a:gridCol>
                <a:gridCol w="4104455">
                  <a:extLst>
                    <a:ext uri="{9D8B030D-6E8A-4147-A177-3AD203B41FA5}">
                      <a16:colId xmlns:a16="http://schemas.microsoft.com/office/drawing/2014/main" val="2590121362"/>
                    </a:ext>
                  </a:extLst>
                </a:gridCol>
              </a:tblGrid>
              <a:tr h="36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事業分類</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latin typeface="ＭＳ 明朝" panose="02020609040205080304" pitchFamily="17" charset="-128"/>
                          <a:ea typeface="ＭＳ 明朝" panose="02020609040205080304" pitchFamily="17" charset="-128"/>
                        </a:rPr>
                        <a:t>取り組み</a:t>
                      </a:r>
                      <a:endParaRPr lang="en-US" altLang="ja-JP" sz="1000" dirty="0">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7442578"/>
                  </a:ext>
                </a:extLst>
              </a:tr>
              <a:tr h="540000">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特定健診受診率向上</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健診機会の確保</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endParaRPr lang="zh-TW"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様々な事情がある方に対応するため、集団健診の土日実施や、女性の日･男性の日の開催、</a:t>
                      </a:r>
                      <a:r>
                        <a:rPr lang="en-US" altLang="ja-JP" sz="1000" dirty="0">
                          <a:solidFill>
                            <a:schemeClr val="tx1"/>
                          </a:solidFill>
                          <a:latin typeface="ＭＳ 明朝" panose="02020609040205080304" pitchFamily="17" charset="-128"/>
                          <a:ea typeface="ＭＳ 明朝" panose="02020609040205080304" pitchFamily="17" charset="-128"/>
                        </a:rPr>
                        <a:t>2</a:t>
                      </a:r>
                      <a:r>
                        <a:rPr lang="ja-JP" altLang="en-US" sz="1000" dirty="0">
                          <a:solidFill>
                            <a:schemeClr val="tx1"/>
                          </a:solidFill>
                          <a:latin typeface="ＭＳ 明朝" panose="02020609040205080304" pitchFamily="17" charset="-128"/>
                          <a:ea typeface="ＭＳ 明朝" panose="02020609040205080304" pitchFamily="17" charset="-128"/>
                        </a:rPr>
                        <a:t>カ所の健診会場での健診実施を行い、受診機会を確保する。</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489741149"/>
                  </a:ext>
                </a:extLst>
              </a:tr>
              <a:tr h="540000">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人間ドック･脳ドックの助成についても周知等行い、受診機会の拡充を図る。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0543701"/>
                  </a:ext>
                </a:extLst>
              </a:tr>
              <a:tr h="540000">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特定健診受診率向上</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受診勧奨の充実</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endParaRPr lang="zh-TW"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altLang="en-US" sz="1000" dirty="0">
                          <a:solidFill>
                            <a:schemeClr val="tx1"/>
                          </a:solidFill>
                          <a:latin typeface="ＭＳ 明朝" panose="02020609040205080304" pitchFamily="17" charset="-128"/>
                          <a:ea typeface="ＭＳ 明朝" panose="02020609040205080304" pitchFamily="17" charset="-128"/>
                        </a:rPr>
                        <a:t>国保の手引きや町ホームページ、広報や町からの郵送物、国保加入手続き時のチラシ配布など、様々な場面で健診受診の大切さを呼びかけられるよう機会を設ける。</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177830841"/>
                  </a:ext>
                </a:extLst>
              </a:tr>
              <a:tr h="540000">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p>
                      <a:r>
                        <a:rPr lang="en-US" altLang="ja-JP" sz="1000" dirty="0">
                          <a:solidFill>
                            <a:schemeClr val="tx1"/>
                          </a:solidFill>
                          <a:latin typeface="ＭＳ 明朝" panose="02020609040205080304" pitchFamily="17" charset="-128"/>
                          <a:ea typeface="ＭＳ 明朝" panose="02020609040205080304" pitchFamily="17" charset="-128"/>
                        </a:rPr>
                        <a:t>40</a:t>
                      </a:r>
                      <a:r>
                        <a:rPr lang="ja-JP" altLang="en-US" sz="1000" dirty="0">
                          <a:solidFill>
                            <a:schemeClr val="tx1"/>
                          </a:solidFill>
                          <a:latin typeface="ＭＳ 明朝" panose="02020609040205080304" pitchFamily="17" charset="-128"/>
                          <a:ea typeface="ＭＳ 明朝" panose="02020609040205080304" pitchFamily="17" charset="-128"/>
                        </a:rPr>
                        <a:t>歳から健診受診を習慣化できるよう、</a:t>
                      </a:r>
                      <a:r>
                        <a:rPr lang="en-US" altLang="ja-JP" sz="1000" dirty="0">
                          <a:solidFill>
                            <a:schemeClr val="tx1"/>
                          </a:solidFill>
                          <a:latin typeface="ＭＳ 明朝" panose="02020609040205080304" pitchFamily="17" charset="-128"/>
                          <a:ea typeface="ＭＳ 明朝" panose="02020609040205080304" pitchFamily="17" charset="-128"/>
                        </a:rPr>
                        <a:t>40</a:t>
                      </a:r>
                      <a:r>
                        <a:rPr lang="ja-JP" altLang="en-US" sz="1000" dirty="0">
                          <a:solidFill>
                            <a:schemeClr val="tx1"/>
                          </a:solidFill>
                          <a:latin typeface="ＭＳ 明朝" panose="02020609040205080304" pitchFamily="17" charset="-128"/>
                          <a:ea typeface="ＭＳ 明朝" panose="02020609040205080304" pitchFamily="17" charset="-128"/>
                        </a:rPr>
                        <a:t>歳前の国保加入者へ受診勧奨を行う。また、</a:t>
                      </a:r>
                      <a:r>
                        <a:rPr lang="en-US" altLang="ja-JP" sz="1000" dirty="0">
                          <a:solidFill>
                            <a:schemeClr val="tx1"/>
                          </a:solidFill>
                          <a:latin typeface="ＭＳ 明朝" panose="02020609040205080304" pitchFamily="17" charset="-128"/>
                          <a:ea typeface="ＭＳ 明朝" panose="02020609040205080304" pitchFamily="17" charset="-128"/>
                        </a:rPr>
                        <a:t>41</a:t>
                      </a:r>
                      <a:r>
                        <a:rPr lang="ja-JP" altLang="en-US" sz="1000" dirty="0">
                          <a:solidFill>
                            <a:schemeClr val="tx1"/>
                          </a:solidFill>
                          <a:latin typeface="ＭＳ 明朝" panose="02020609040205080304" pitchFamily="17" charset="-128"/>
                          <a:ea typeface="ＭＳ 明朝" panose="02020609040205080304" pitchFamily="17" charset="-128"/>
                        </a:rPr>
                        <a:t>歳の年にも受診勧奨を行い、健診受診の定着化を図る。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3647074"/>
                  </a:ext>
                </a:extLst>
              </a:tr>
              <a:tr h="540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chemeClr val="tx1"/>
                          </a:solidFill>
                          <a:effectLst/>
                          <a:latin typeface="ＭＳ 明朝" panose="02020609040205080304" pitchFamily="17" charset="-128"/>
                          <a:ea typeface="ＭＳ 明朝" panose="02020609040205080304" pitchFamily="17" charset="-128"/>
                        </a:rPr>
                        <a:t>特定健診受診率向上</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ＭＳ 明朝" panose="02020609040205080304" pitchFamily="17" charset="-128"/>
                          <a:ea typeface="ＭＳ 明朝" panose="02020609040205080304" pitchFamily="17" charset="-128"/>
                        </a:rPr>
                        <a:t>(</a:t>
                      </a:r>
                      <a:r>
                        <a:rPr lang="zh-TW" altLang="en-US" sz="1000" b="0" i="0" u="none" strike="noStrike" dirty="0">
                          <a:solidFill>
                            <a:schemeClr val="tx1"/>
                          </a:solidFill>
                          <a:effectLst/>
                          <a:latin typeface="ＭＳ 明朝" panose="02020609040205080304" pitchFamily="17" charset="-128"/>
                          <a:ea typeface="ＭＳ 明朝" panose="02020609040205080304" pitchFamily="17" charset="-128"/>
                        </a:rPr>
                        <a:t>未受診者対策</a:t>
                      </a:r>
                      <a:r>
                        <a:rPr lang="en-US" altLang="zh-TW" sz="1000" b="0" i="0" u="none" strike="noStrike" dirty="0">
                          <a:solidFill>
                            <a:schemeClr val="tx1"/>
                          </a:solidFill>
                          <a:effectLst/>
                          <a:latin typeface="ＭＳ 明朝" panose="02020609040205080304" pitchFamily="17" charset="-128"/>
                          <a:ea typeface="ＭＳ 明朝" panose="02020609040205080304" pitchFamily="17" charset="-128"/>
                        </a:rPr>
                        <a:t>)</a:t>
                      </a:r>
                      <a:endParaRPr lang="zh-TW"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altLang="en-US" sz="1000" dirty="0">
                          <a:solidFill>
                            <a:schemeClr val="tx1"/>
                          </a:solidFill>
                          <a:latin typeface="ＭＳ 明朝" panose="02020609040205080304" pitchFamily="17" charset="-128"/>
                          <a:ea typeface="ＭＳ 明朝" panose="02020609040205080304" pitchFamily="17" charset="-128"/>
                        </a:rPr>
                        <a:t>効果的な受診勧奨を行えるよう、勧奨資材の内容や発送のタイミング、対象者を工夫する。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9778848"/>
                  </a:ext>
                </a:extLst>
              </a:tr>
            </a:tbl>
          </a:graphicData>
        </a:graphic>
      </p:graphicFrame>
      <p:graphicFrame>
        <p:nvGraphicFramePr>
          <p:cNvPr id="7" name="表 6">
            <a:extLst>
              <a:ext uri="{FF2B5EF4-FFF2-40B4-BE49-F238E27FC236}">
                <a16:creationId xmlns:a16="http://schemas.microsoft.com/office/drawing/2014/main" id="{93258EB2-042A-DB87-A8D1-A1191E2768D0}"/>
              </a:ext>
            </a:extLst>
          </p:cNvPr>
          <p:cNvGraphicFramePr>
            <a:graphicFrameLocks noGrp="1" noChangeAspect="1"/>
          </p:cNvGraphicFramePr>
          <p:nvPr>
            <p:extLst>
              <p:ext uri="{D42A27DB-BD31-4B8C-83A1-F6EECF244321}">
                <p14:modId xmlns:p14="http://schemas.microsoft.com/office/powerpoint/2010/main" val="2672501393"/>
              </p:ext>
            </p:extLst>
          </p:nvPr>
        </p:nvGraphicFramePr>
        <p:xfrm>
          <a:off x="189305" y="4869837"/>
          <a:ext cx="6147125" cy="2520000"/>
        </p:xfrm>
        <a:graphic>
          <a:graphicData uri="http://schemas.openxmlformats.org/drawingml/2006/table">
            <a:tbl>
              <a:tblPr/>
              <a:tblGrid>
                <a:gridCol w="2042670">
                  <a:extLst>
                    <a:ext uri="{9D8B030D-6E8A-4147-A177-3AD203B41FA5}">
                      <a16:colId xmlns:a16="http://schemas.microsoft.com/office/drawing/2014/main" val="383943915"/>
                    </a:ext>
                  </a:extLst>
                </a:gridCol>
                <a:gridCol w="4104455">
                  <a:extLst>
                    <a:ext uri="{9D8B030D-6E8A-4147-A177-3AD203B41FA5}">
                      <a16:colId xmlns:a16="http://schemas.microsoft.com/office/drawing/2014/main" val="2590121362"/>
                    </a:ext>
                  </a:extLst>
                </a:gridCol>
              </a:tblGrid>
              <a:tr h="36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事業分類</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取り組み</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7442578"/>
                  </a:ext>
                </a:extLst>
              </a:tr>
              <a:tr h="540000">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特定保健指導</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実施率の向上</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endParaRPr lang="zh-TW"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特定健診結果説明会と同日開催し、初回面接の機会を確実に確保する。</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489741149"/>
                  </a:ext>
                </a:extLst>
              </a:tr>
              <a:tr h="540000">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内容を工夫した通知等で保健指導の勧奨を行う。</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420543701"/>
                  </a:ext>
                </a:extLst>
              </a:tr>
              <a:tr h="540000">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特定健診の結果を、結果説明会で返却し、</a:t>
                      </a:r>
                      <a:r>
                        <a:rPr lang="en-US" altLang="ja-JP" sz="1000" dirty="0">
                          <a:solidFill>
                            <a:schemeClr val="tx1"/>
                          </a:solidFill>
                          <a:latin typeface="ＭＳ 明朝" panose="02020609040205080304" pitchFamily="17" charset="-128"/>
                          <a:ea typeface="ＭＳ 明朝" panose="02020609040205080304" pitchFamily="17" charset="-128"/>
                        </a:rPr>
                        <a:t>1</a:t>
                      </a:r>
                      <a:r>
                        <a:rPr lang="ja-JP" altLang="en-US" sz="1000" dirty="0">
                          <a:solidFill>
                            <a:schemeClr val="tx1"/>
                          </a:solidFill>
                          <a:latin typeface="ＭＳ 明朝" panose="02020609040205080304" pitchFamily="17" charset="-128"/>
                          <a:ea typeface="ＭＳ 明朝" panose="02020609040205080304" pitchFamily="17" charset="-128"/>
                        </a:rPr>
                        <a:t>人</a:t>
                      </a:r>
                      <a:r>
                        <a:rPr lang="en-US" altLang="ja-JP" sz="1000" dirty="0">
                          <a:solidFill>
                            <a:schemeClr val="tx1"/>
                          </a:solidFill>
                          <a:latin typeface="ＭＳ 明朝" panose="02020609040205080304" pitchFamily="17" charset="-128"/>
                          <a:ea typeface="ＭＳ 明朝" panose="02020609040205080304" pitchFamily="17" charset="-128"/>
                        </a:rPr>
                        <a:t>1</a:t>
                      </a:r>
                      <a:r>
                        <a:rPr lang="ja-JP" altLang="en-US" sz="1000" dirty="0">
                          <a:solidFill>
                            <a:schemeClr val="tx1"/>
                          </a:solidFill>
                          <a:latin typeface="ＭＳ 明朝" panose="02020609040205080304" pitchFamily="17" charset="-128"/>
                          <a:ea typeface="ＭＳ 明朝" panose="02020609040205080304" pitchFamily="17" charset="-128"/>
                        </a:rPr>
                        <a:t>人と面談の機会を設け、その後のフォローや継続受診へつなげる。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6062724"/>
                  </a:ext>
                </a:extLst>
              </a:tr>
              <a:tr h="540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特定保健指導</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指導方法の工夫</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endParaRPr lang="zh-TW"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成果の見える指導を目指し、電話指導や対面指導など、指導方法を工夫する。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4740267"/>
                  </a:ext>
                </a:extLst>
              </a:tr>
            </a:tbl>
          </a:graphicData>
        </a:graphic>
      </p:graphicFrame>
      <p:sp>
        <p:nvSpPr>
          <p:cNvPr id="12" name="テキスト ボックス 11">
            <a:extLst>
              <a:ext uri="{FF2B5EF4-FFF2-40B4-BE49-F238E27FC236}">
                <a16:creationId xmlns:a16="http://schemas.microsoft.com/office/drawing/2014/main" id="{8C0B8656-AF16-98E7-327F-62244898BFC2}"/>
              </a:ext>
            </a:extLst>
          </p:cNvPr>
          <p:cNvSpPr txBox="1">
            <a:spLocks noChangeAspect="1"/>
          </p:cNvSpPr>
          <p:nvPr/>
        </p:nvSpPr>
        <p:spPr>
          <a:xfrm>
            <a:off x="50800" y="-12632"/>
            <a:ext cx="6436570" cy="338554"/>
          </a:xfrm>
          <a:prstGeom prst="rect">
            <a:avLst/>
          </a:prstGeom>
          <a:noFill/>
          <a:ln>
            <a:noFill/>
          </a:ln>
        </p:spPr>
        <p:txBody>
          <a:bodyPr wrap="square" lIns="0" rIns="0" rtlCol="0" anchor="ctr" anchorCtr="0">
            <a:spAutoFit/>
          </a:bodyPr>
          <a:lstStyle/>
          <a:p>
            <a:pPr algn="just"/>
            <a:r>
              <a:rPr lang="en-US" altLang="ja-JP" sz="1600" b="1" dirty="0">
                <a:latin typeface="ＭＳ 明朝" panose="02020609040205080304" pitchFamily="17" charset="-128"/>
                <a:ea typeface="ＭＳ 明朝" panose="02020609040205080304" pitchFamily="17" charset="-128"/>
              </a:rPr>
              <a:t>4.</a:t>
            </a:r>
            <a:r>
              <a:rPr lang="ja-JP" altLang="en-US" sz="1600" b="1" dirty="0">
                <a:latin typeface="ＭＳ 明朝" panose="02020609040205080304" pitchFamily="17" charset="-128"/>
                <a:ea typeface="ＭＳ 明朝" panose="02020609040205080304" pitchFamily="17" charset="-128"/>
              </a:rPr>
              <a:t>目標達成に向けての取り組み</a:t>
            </a:r>
          </a:p>
        </p:txBody>
      </p:sp>
      <p:sp>
        <p:nvSpPr>
          <p:cNvPr id="2" name="スライド番号プレースホルダー 1">
            <a:extLst>
              <a:ext uri="{FF2B5EF4-FFF2-40B4-BE49-F238E27FC236}">
                <a16:creationId xmlns:a16="http://schemas.microsoft.com/office/drawing/2014/main" id="{2665DE6C-3295-7B6A-EF62-50D72E5916AC}"/>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z="1000" smtClean="0"/>
              <a:pPr/>
              <a:t>85</a:t>
            </a:fld>
            <a:endParaRPr lang="ja-JP" altLang="en-US" sz="1000" dirty="0"/>
          </a:p>
        </p:txBody>
      </p:sp>
      <p:sp>
        <p:nvSpPr>
          <p:cNvPr id="3" name="正方形/長方形 2">
            <a:extLst>
              <a:ext uri="{FF2B5EF4-FFF2-40B4-BE49-F238E27FC236}">
                <a16:creationId xmlns:a16="http://schemas.microsoft.com/office/drawing/2014/main" id="{E69640D2-EA29-D3F3-0485-D6A09DF93718}"/>
              </a:ext>
            </a:extLst>
          </p:cNvPr>
          <p:cNvSpPr>
            <a:spLocks noChangeAspect="1"/>
          </p:cNvSpPr>
          <p:nvPr/>
        </p:nvSpPr>
        <p:spPr>
          <a:xfrm>
            <a:off x="165100" y="960967"/>
            <a:ext cx="5782833" cy="27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特定健康診査</a:t>
            </a:r>
            <a:r>
              <a:rPr lang="en-US" altLang="ja-JP" sz="1200" dirty="0">
                <a:solidFill>
                  <a:schemeClr val="tx1"/>
                </a:solidFill>
                <a:latin typeface="ＭＳ 明朝" panose="02020609040205080304" pitchFamily="17" charset="-128"/>
                <a:ea typeface="ＭＳ 明朝" panose="02020609040205080304" pitchFamily="17" charset="-128"/>
              </a:rPr>
              <a:t>】</a:t>
            </a:r>
            <a:endParaRPr lang="ja-JP" altLang="en-US" sz="1200" dirty="0">
              <a:solidFill>
                <a:schemeClr val="tx1"/>
              </a:solidFill>
              <a:latin typeface="ＭＳ 明朝" panose="02020609040205080304" pitchFamily="17" charset="-128"/>
              <a:ea typeface="ＭＳ 明朝" panose="02020609040205080304" pitchFamily="17" charset="-128"/>
            </a:endParaRPr>
          </a:p>
        </p:txBody>
      </p:sp>
      <p:sp>
        <p:nvSpPr>
          <p:cNvPr id="4" name="正方形/長方形 3">
            <a:extLst>
              <a:ext uri="{FF2B5EF4-FFF2-40B4-BE49-F238E27FC236}">
                <a16:creationId xmlns:a16="http://schemas.microsoft.com/office/drawing/2014/main" id="{62A0F409-7039-FFB9-6140-6F06A6CF2652}"/>
              </a:ext>
            </a:extLst>
          </p:cNvPr>
          <p:cNvSpPr>
            <a:spLocks noChangeAspect="1"/>
          </p:cNvSpPr>
          <p:nvPr/>
        </p:nvSpPr>
        <p:spPr>
          <a:xfrm>
            <a:off x="165099" y="4587868"/>
            <a:ext cx="5782833" cy="27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特定保健指導</a:t>
            </a:r>
            <a:r>
              <a:rPr lang="en-US" altLang="ja-JP" sz="1200" dirty="0">
                <a:solidFill>
                  <a:schemeClr val="tx1"/>
                </a:solidFill>
                <a:latin typeface="ＭＳ 明朝" panose="02020609040205080304" pitchFamily="17" charset="-128"/>
                <a:ea typeface="ＭＳ 明朝" panose="02020609040205080304" pitchFamily="17" charset="-128"/>
              </a:rPr>
              <a:t>】</a:t>
            </a:r>
            <a:endParaRPr lang="ja-JP" altLang="en-US" sz="1200" dirty="0">
              <a:solidFill>
                <a:schemeClr val="tx1"/>
              </a:solidFill>
              <a:latin typeface="ＭＳ 明朝" panose="02020609040205080304" pitchFamily="17" charset="-128"/>
              <a:ea typeface="ＭＳ 明朝" panose="02020609040205080304" pitchFamily="17" charset="-128"/>
            </a:endParaRPr>
          </a:p>
        </p:txBody>
      </p:sp>
      <p:sp>
        <p:nvSpPr>
          <p:cNvPr id="8" name="テキスト ボックス 7">
            <a:extLst>
              <a:ext uri="{FF2B5EF4-FFF2-40B4-BE49-F238E27FC236}">
                <a16:creationId xmlns:a16="http://schemas.microsoft.com/office/drawing/2014/main" id="{1DAC00E9-FBED-2DE4-36C9-1470A1714E53}"/>
              </a:ext>
            </a:extLst>
          </p:cNvPr>
          <p:cNvSpPr txBox="1">
            <a:spLocks noChangeAspect="1"/>
          </p:cNvSpPr>
          <p:nvPr/>
        </p:nvSpPr>
        <p:spPr>
          <a:xfrm>
            <a:off x="170434" y="323528"/>
            <a:ext cx="6238800" cy="314958"/>
          </a:xfrm>
          <a:prstGeom prst="rect">
            <a:avLst/>
          </a:prstGeom>
          <a:noFill/>
          <a:ln>
            <a:noFill/>
          </a:ln>
        </p:spPr>
        <p:txBody>
          <a:bodyPr wrap="square" lIns="0" rIns="90000" rtlCol="0">
            <a:noAutofit/>
          </a:bodyPr>
          <a:lstStyle/>
          <a:p>
            <a:pPr indent="1501" algn="just">
              <a:lnSpc>
                <a:spcPct val="125000"/>
              </a:lnSpc>
            </a:pPr>
            <a:r>
              <a:rPr lang="ja-JP" altLang="en-US" sz="1200" dirty="0">
                <a:latin typeface="ＭＳ 明朝" panose="02020609040205080304" pitchFamily="17" charset="-128"/>
                <a:ea typeface="ＭＳ 明朝" panose="02020609040205080304" pitchFamily="17" charset="-128"/>
              </a:rPr>
              <a:t>　以下は、第</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期計画期間における目標達成に向けての取り組みを示したものです。</a:t>
            </a:r>
            <a:endParaRPr lang="en-US" altLang="ja-JP"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3487784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7081B352-33BE-BF3A-C807-7315110A15F6}"/>
              </a:ext>
            </a:extLst>
          </p:cNvPr>
          <p:cNvSpPr txBox="1">
            <a:spLocks noChangeAspect="1"/>
          </p:cNvSpPr>
          <p:nvPr/>
        </p:nvSpPr>
        <p:spPr>
          <a:xfrm>
            <a:off x="50800" y="-12632"/>
            <a:ext cx="5782833" cy="338554"/>
          </a:xfrm>
          <a:prstGeom prst="rect">
            <a:avLst/>
          </a:prstGeom>
          <a:noFill/>
          <a:ln>
            <a:noFill/>
          </a:ln>
        </p:spPr>
        <p:txBody>
          <a:bodyPr wrap="square" lIns="0" rIns="0" rtlCol="0" anchor="ctr" anchorCtr="0">
            <a:spAutoFit/>
          </a:bodyPr>
          <a:lstStyle/>
          <a:p>
            <a:pPr algn="just"/>
            <a:r>
              <a:rPr lang="en-US" altLang="ja-JP" sz="1600" b="1" dirty="0">
                <a:latin typeface="ＭＳ 明朝" panose="02020609040205080304" pitchFamily="17" charset="-128"/>
                <a:ea typeface="ＭＳ 明朝" panose="02020609040205080304" pitchFamily="17" charset="-128"/>
              </a:rPr>
              <a:t>5.</a:t>
            </a:r>
            <a:r>
              <a:rPr lang="ja-JP" altLang="en-US" sz="1600" b="1" dirty="0">
                <a:latin typeface="ＭＳ 明朝" panose="02020609040205080304" pitchFamily="17" charset="-128"/>
                <a:ea typeface="ＭＳ 明朝" panose="02020609040205080304" pitchFamily="17" charset="-128"/>
              </a:rPr>
              <a:t>実施スケジュール</a:t>
            </a:r>
          </a:p>
        </p:txBody>
      </p:sp>
      <p:sp>
        <p:nvSpPr>
          <p:cNvPr id="2" name="スライド番号プレースホルダー 1">
            <a:extLst>
              <a:ext uri="{FF2B5EF4-FFF2-40B4-BE49-F238E27FC236}">
                <a16:creationId xmlns:a16="http://schemas.microsoft.com/office/drawing/2014/main" id="{0373B004-D25E-08D3-68B7-5EAF065D50A2}"/>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z="1000" smtClean="0"/>
              <a:pPr/>
              <a:t>86</a:t>
            </a:fld>
            <a:endParaRPr lang="ja-JP" altLang="en-US" sz="1000" dirty="0"/>
          </a:p>
        </p:txBody>
      </p:sp>
      <p:sp>
        <p:nvSpPr>
          <p:cNvPr id="18" name="テキスト ボックス 17">
            <a:extLst>
              <a:ext uri="{FF2B5EF4-FFF2-40B4-BE49-F238E27FC236}">
                <a16:creationId xmlns:a16="http://schemas.microsoft.com/office/drawing/2014/main" id="{AF365DE3-B645-4D2B-8F07-E3DA09FF56D9}"/>
              </a:ext>
            </a:extLst>
          </p:cNvPr>
          <p:cNvSpPr txBox="1">
            <a:spLocks noChangeAspect="1"/>
          </p:cNvSpPr>
          <p:nvPr/>
        </p:nvSpPr>
        <p:spPr>
          <a:xfrm>
            <a:off x="230452" y="3079446"/>
            <a:ext cx="5143163" cy="461665"/>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●箇所は実施時期を意味します。</a:t>
            </a:r>
            <a:endParaRPr lang="en-US" altLang="ja-JP" sz="800" dirty="0">
              <a:latin typeface="ＭＳ 明朝" panose="02020609040205080304" pitchFamily="17" charset="-128"/>
              <a:ea typeface="ＭＳ 明朝" panose="02020609040205080304" pitchFamily="17" charset="-128"/>
              <a:cs typeface="Times New Roman" pitchFamily="18" charset="0"/>
            </a:endParaRPr>
          </a:p>
          <a:p>
            <a:pPr lvl="0" fontAlgn="base">
              <a:spcBef>
                <a:spcPct val="0"/>
              </a:spcBef>
              <a:spcAft>
                <a:spcPct val="0"/>
              </a:spcAft>
            </a:pPr>
            <a:r>
              <a:rPr lang="en-US" altLang="ja-JP" sz="800" dirty="0">
                <a:latin typeface="ＭＳ 明朝" panose="02020609040205080304" pitchFamily="17" charset="-128"/>
                <a:ea typeface="ＭＳ 明朝" panose="02020609040205080304" pitchFamily="17" charset="-128"/>
                <a:cs typeface="Times New Roman" pitchFamily="18" charset="0"/>
              </a:rPr>
              <a:t>※1</a:t>
            </a:r>
            <a:r>
              <a:rPr lang="ja-JP" altLang="en-US" sz="800" dirty="0">
                <a:latin typeface="ＭＳ 明朝" panose="02020609040205080304" pitchFamily="17" charset="-128"/>
                <a:ea typeface="ＭＳ 明朝" panose="02020609040205080304" pitchFamily="17" charset="-128"/>
                <a:cs typeface="Times New Roman" pitchFamily="18" charset="0"/>
              </a:rPr>
              <a:t> 具体的には申込書や調査書、さらに配布物さらに委託健診機関との調整作業</a:t>
            </a:r>
            <a:endParaRPr lang="en-US" altLang="ja-JP" sz="800" dirty="0">
              <a:latin typeface="ＭＳ 明朝" panose="02020609040205080304" pitchFamily="17" charset="-128"/>
              <a:ea typeface="ＭＳ 明朝" panose="02020609040205080304" pitchFamily="17" charset="-128"/>
              <a:cs typeface="Times New Roman" pitchFamily="18" charset="0"/>
            </a:endParaRPr>
          </a:p>
          <a:p>
            <a:pPr lvl="0" fontAlgn="base">
              <a:spcBef>
                <a:spcPct val="0"/>
              </a:spcBef>
              <a:spcAft>
                <a:spcPct val="0"/>
              </a:spcAft>
            </a:pPr>
            <a:r>
              <a:rPr lang="en-US" altLang="ja-JP" sz="800" dirty="0">
                <a:latin typeface="ＭＳ 明朝" panose="02020609040205080304" pitchFamily="17" charset="-128"/>
                <a:ea typeface="ＭＳ 明朝" panose="02020609040205080304" pitchFamily="17" charset="-128"/>
                <a:cs typeface="Times New Roman" pitchFamily="18" charset="0"/>
              </a:rPr>
              <a:t>※2 </a:t>
            </a:r>
            <a:r>
              <a:rPr lang="ja-JP" altLang="en-US" sz="800" dirty="0">
                <a:latin typeface="ＭＳ 明朝" panose="02020609040205080304" pitchFamily="17" charset="-128"/>
                <a:ea typeface="ＭＳ 明朝" panose="02020609040205080304" pitchFamily="17" charset="-128"/>
                <a:cs typeface="Times New Roman" pitchFamily="18" charset="0"/>
              </a:rPr>
              <a:t>積極的支援については年度をまたぎ次年度で結果分析を実施</a:t>
            </a:r>
            <a:endParaRPr lang="en-US" altLang="ja-JP" sz="800" dirty="0">
              <a:latin typeface="ＭＳ 明朝" panose="02020609040205080304" pitchFamily="17" charset="-128"/>
              <a:ea typeface="ＭＳ 明朝" panose="02020609040205080304" pitchFamily="17" charset="-128"/>
              <a:cs typeface="Times New Roman" pitchFamily="18" charset="0"/>
            </a:endParaRPr>
          </a:p>
        </p:txBody>
      </p:sp>
      <p:graphicFrame>
        <p:nvGraphicFramePr>
          <p:cNvPr id="22" name="表 21">
            <a:extLst>
              <a:ext uri="{FF2B5EF4-FFF2-40B4-BE49-F238E27FC236}">
                <a16:creationId xmlns:a16="http://schemas.microsoft.com/office/drawing/2014/main" id="{AFFD0696-5687-4394-9781-D212805E0D0D}"/>
              </a:ext>
            </a:extLst>
          </p:cNvPr>
          <p:cNvGraphicFramePr>
            <a:graphicFrameLocks noGrp="1" noChangeAspect="1"/>
          </p:cNvGraphicFramePr>
          <p:nvPr>
            <p:extLst>
              <p:ext uri="{D42A27DB-BD31-4B8C-83A1-F6EECF244321}">
                <p14:modId xmlns:p14="http://schemas.microsoft.com/office/powerpoint/2010/main" val="66417261"/>
              </p:ext>
            </p:extLst>
          </p:nvPr>
        </p:nvGraphicFramePr>
        <p:xfrm>
          <a:off x="237107" y="507278"/>
          <a:ext cx="5883305" cy="2562489"/>
        </p:xfrm>
        <a:graphic>
          <a:graphicData uri="http://schemas.openxmlformats.org/drawingml/2006/table">
            <a:tbl>
              <a:tblPr firstRow="1" bandRow="1">
                <a:tableStyleId>{5C22544A-7EE6-4342-B048-85BDC9FD1C3A}</a:tableStyleId>
              </a:tblPr>
              <a:tblGrid>
                <a:gridCol w="1457465">
                  <a:extLst>
                    <a:ext uri="{9D8B030D-6E8A-4147-A177-3AD203B41FA5}">
                      <a16:colId xmlns:a16="http://schemas.microsoft.com/office/drawing/2014/main" val="20001"/>
                    </a:ext>
                  </a:extLst>
                </a:gridCol>
                <a:gridCol w="368820">
                  <a:extLst>
                    <a:ext uri="{9D8B030D-6E8A-4147-A177-3AD203B41FA5}">
                      <a16:colId xmlns:a16="http://schemas.microsoft.com/office/drawing/2014/main" val="20002"/>
                    </a:ext>
                  </a:extLst>
                </a:gridCol>
                <a:gridCol w="368820">
                  <a:extLst>
                    <a:ext uri="{9D8B030D-6E8A-4147-A177-3AD203B41FA5}">
                      <a16:colId xmlns:a16="http://schemas.microsoft.com/office/drawing/2014/main" val="20003"/>
                    </a:ext>
                  </a:extLst>
                </a:gridCol>
                <a:gridCol w="368820">
                  <a:extLst>
                    <a:ext uri="{9D8B030D-6E8A-4147-A177-3AD203B41FA5}">
                      <a16:colId xmlns:a16="http://schemas.microsoft.com/office/drawing/2014/main" val="20004"/>
                    </a:ext>
                  </a:extLst>
                </a:gridCol>
                <a:gridCol w="368820">
                  <a:extLst>
                    <a:ext uri="{9D8B030D-6E8A-4147-A177-3AD203B41FA5}">
                      <a16:colId xmlns:a16="http://schemas.microsoft.com/office/drawing/2014/main" val="20005"/>
                    </a:ext>
                  </a:extLst>
                </a:gridCol>
                <a:gridCol w="368820">
                  <a:extLst>
                    <a:ext uri="{9D8B030D-6E8A-4147-A177-3AD203B41FA5}">
                      <a16:colId xmlns:a16="http://schemas.microsoft.com/office/drawing/2014/main" val="20006"/>
                    </a:ext>
                  </a:extLst>
                </a:gridCol>
                <a:gridCol w="368820">
                  <a:extLst>
                    <a:ext uri="{9D8B030D-6E8A-4147-A177-3AD203B41FA5}">
                      <a16:colId xmlns:a16="http://schemas.microsoft.com/office/drawing/2014/main" val="20007"/>
                    </a:ext>
                  </a:extLst>
                </a:gridCol>
                <a:gridCol w="368820">
                  <a:extLst>
                    <a:ext uri="{9D8B030D-6E8A-4147-A177-3AD203B41FA5}">
                      <a16:colId xmlns:a16="http://schemas.microsoft.com/office/drawing/2014/main" val="20008"/>
                    </a:ext>
                  </a:extLst>
                </a:gridCol>
                <a:gridCol w="368820">
                  <a:extLst>
                    <a:ext uri="{9D8B030D-6E8A-4147-A177-3AD203B41FA5}">
                      <a16:colId xmlns:a16="http://schemas.microsoft.com/office/drawing/2014/main" val="20009"/>
                    </a:ext>
                  </a:extLst>
                </a:gridCol>
                <a:gridCol w="368820">
                  <a:extLst>
                    <a:ext uri="{9D8B030D-6E8A-4147-A177-3AD203B41FA5}">
                      <a16:colId xmlns:a16="http://schemas.microsoft.com/office/drawing/2014/main" val="20010"/>
                    </a:ext>
                  </a:extLst>
                </a:gridCol>
                <a:gridCol w="368820">
                  <a:extLst>
                    <a:ext uri="{9D8B030D-6E8A-4147-A177-3AD203B41FA5}">
                      <a16:colId xmlns:a16="http://schemas.microsoft.com/office/drawing/2014/main" val="20011"/>
                    </a:ext>
                  </a:extLst>
                </a:gridCol>
                <a:gridCol w="368820">
                  <a:extLst>
                    <a:ext uri="{9D8B030D-6E8A-4147-A177-3AD203B41FA5}">
                      <a16:colId xmlns:a16="http://schemas.microsoft.com/office/drawing/2014/main" val="20012"/>
                    </a:ext>
                  </a:extLst>
                </a:gridCol>
                <a:gridCol w="368820">
                  <a:extLst>
                    <a:ext uri="{9D8B030D-6E8A-4147-A177-3AD203B41FA5}">
                      <a16:colId xmlns:a16="http://schemas.microsoft.com/office/drawing/2014/main" val="20013"/>
                    </a:ext>
                  </a:extLst>
                </a:gridCol>
              </a:tblGrid>
              <a:tr h="284721">
                <a:tc>
                  <a:txBody>
                    <a:bodyPr/>
                    <a:lstStyle/>
                    <a:p>
                      <a:pPr algn="ctr"/>
                      <a:r>
                        <a:rPr kumimoji="1" lang="ja-JP" altLang="en-US" sz="1000" b="0" dirty="0">
                          <a:solidFill>
                            <a:schemeClr val="tx1"/>
                          </a:solidFill>
                          <a:latin typeface="ＭＳ 明朝" panose="02020609040205080304" pitchFamily="17" charset="-128"/>
                          <a:ea typeface="ＭＳ 明朝" panose="02020609040205080304" pitchFamily="17" charset="-128"/>
                        </a:rPr>
                        <a:t>項目</a:t>
                      </a:r>
                      <a:r>
                        <a:rPr kumimoji="1" lang="en-US" altLang="ja-JP" sz="1000" b="0" dirty="0">
                          <a:solidFill>
                            <a:schemeClr val="tx1"/>
                          </a:solidFill>
                          <a:latin typeface="ＭＳ 明朝" panose="02020609040205080304" pitchFamily="17" charset="-128"/>
                          <a:ea typeface="ＭＳ 明朝" panose="02020609040205080304" pitchFamily="17" charset="-128"/>
                        </a:rPr>
                        <a:t>/</a:t>
                      </a:r>
                      <a:r>
                        <a:rPr kumimoji="1" lang="ja-JP" altLang="en-US" sz="10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1000" b="0" dirty="0">
                          <a:solidFill>
                            <a:schemeClr val="tx1"/>
                          </a:solidFill>
                          <a:latin typeface="ＭＳ 明朝" panose="02020609040205080304" pitchFamily="17" charset="-128"/>
                          <a:ea typeface="ＭＳ 明朝" panose="02020609040205080304" pitchFamily="17" charset="-128"/>
                        </a:rPr>
                        <a:t>4</a:t>
                      </a:r>
                      <a:r>
                        <a:rPr kumimoji="1" lang="ja-JP" altLang="en-US" sz="10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1000" b="0" dirty="0">
                          <a:solidFill>
                            <a:schemeClr val="tx1"/>
                          </a:solidFill>
                          <a:latin typeface="ＭＳ 明朝" panose="02020609040205080304" pitchFamily="17" charset="-128"/>
                          <a:ea typeface="ＭＳ 明朝" panose="02020609040205080304" pitchFamily="17" charset="-128"/>
                        </a:rPr>
                        <a:t>5</a:t>
                      </a:r>
                      <a:r>
                        <a:rPr kumimoji="1" lang="ja-JP" altLang="en-US" sz="10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1000" b="0" dirty="0">
                          <a:solidFill>
                            <a:schemeClr val="tx1"/>
                          </a:solidFill>
                          <a:latin typeface="ＭＳ 明朝" panose="02020609040205080304" pitchFamily="17" charset="-128"/>
                          <a:ea typeface="ＭＳ 明朝" panose="02020609040205080304" pitchFamily="17" charset="-128"/>
                        </a:rPr>
                        <a:t>6</a:t>
                      </a:r>
                      <a:r>
                        <a:rPr kumimoji="1" lang="ja-JP" altLang="en-US" sz="10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1000" b="0" dirty="0">
                          <a:solidFill>
                            <a:schemeClr val="tx1"/>
                          </a:solidFill>
                          <a:latin typeface="ＭＳ 明朝" panose="02020609040205080304" pitchFamily="17" charset="-128"/>
                          <a:ea typeface="ＭＳ 明朝" panose="02020609040205080304" pitchFamily="17" charset="-128"/>
                        </a:rPr>
                        <a:t>7</a:t>
                      </a:r>
                      <a:r>
                        <a:rPr kumimoji="1" lang="ja-JP" altLang="en-US" sz="10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1000" b="0" dirty="0">
                          <a:solidFill>
                            <a:schemeClr val="tx1"/>
                          </a:solidFill>
                          <a:latin typeface="ＭＳ 明朝" panose="02020609040205080304" pitchFamily="17" charset="-128"/>
                          <a:ea typeface="ＭＳ 明朝" panose="02020609040205080304" pitchFamily="17" charset="-128"/>
                        </a:rPr>
                        <a:t>8</a:t>
                      </a:r>
                      <a:r>
                        <a:rPr kumimoji="1" lang="ja-JP" altLang="en-US" sz="10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1000" b="0" dirty="0">
                          <a:solidFill>
                            <a:schemeClr val="tx1"/>
                          </a:solidFill>
                          <a:latin typeface="ＭＳ 明朝" panose="02020609040205080304" pitchFamily="17" charset="-128"/>
                          <a:ea typeface="ＭＳ 明朝" panose="02020609040205080304" pitchFamily="17" charset="-128"/>
                        </a:rPr>
                        <a:t>9</a:t>
                      </a:r>
                      <a:r>
                        <a:rPr kumimoji="1" lang="ja-JP" altLang="en-US" sz="10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1000" b="0" dirty="0">
                          <a:solidFill>
                            <a:schemeClr val="tx1"/>
                          </a:solidFill>
                          <a:latin typeface="ＭＳ 明朝" panose="02020609040205080304" pitchFamily="17" charset="-128"/>
                          <a:ea typeface="ＭＳ 明朝" panose="02020609040205080304" pitchFamily="17" charset="-128"/>
                        </a:rPr>
                        <a:t>10</a:t>
                      </a:r>
                      <a:r>
                        <a:rPr kumimoji="1" lang="ja-JP" altLang="en-US" sz="10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1000" b="0" dirty="0">
                          <a:solidFill>
                            <a:schemeClr val="tx1"/>
                          </a:solidFill>
                          <a:latin typeface="ＭＳ 明朝" panose="02020609040205080304" pitchFamily="17" charset="-128"/>
                          <a:ea typeface="ＭＳ 明朝" panose="02020609040205080304" pitchFamily="17" charset="-128"/>
                        </a:rPr>
                        <a:t>11</a:t>
                      </a:r>
                      <a:r>
                        <a:rPr kumimoji="1" lang="ja-JP" altLang="en-US" sz="10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1000" b="0" dirty="0">
                          <a:solidFill>
                            <a:schemeClr val="tx1"/>
                          </a:solidFill>
                          <a:latin typeface="ＭＳ 明朝" panose="02020609040205080304" pitchFamily="17" charset="-128"/>
                          <a:ea typeface="ＭＳ 明朝" panose="02020609040205080304" pitchFamily="17" charset="-128"/>
                        </a:rPr>
                        <a:t>12</a:t>
                      </a:r>
                      <a:r>
                        <a:rPr kumimoji="1" lang="ja-JP" altLang="en-US" sz="10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1000" b="0" dirty="0">
                          <a:solidFill>
                            <a:schemeClr val="tx1"/>
                          </a:solidFill>
                          <a:latin typeface="ＭＳ 明朝" panose="02020609040205080304" pitchFamily="17" charset="-128"/>
                          <a:ea typeface="ＭＳ 明朝" panose="02020609040205080304" pitchFamily="17" charset="-128"/>
                        </a:rPr>
                        <a:t>1</a:t>
                      </a:r>
                      <a:r>
                        <a:rPr kumimoji="1" lang="ja-JP" altLang="en-US" sz="10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1000" b="0" dirty="0">
                          <a:solidFill>
                            <a:schemeClr val="tx1"/>
                          </a:solidFill>
                          <a:latin typeface="ＭＳ 明朝" panose="02020609040205080304" pitchFamily="17" charset="-128"/>
                          <a:ea typeface="ＭＳ 明朝" panose="02020609040205080304" pitchFamily="17" charset="-128"/>
                        </a:rPr>
                        <a:t>2</a:t>
                      </a:r>
                      <a:r>
                        <a:rPr kumimoji="1" lang="ja-JP" altLang="en-US" sz="10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EE8"/>
                    </a:solidFill>
                  </a:tcPr>
                </a:tc>
                <a:tc>
                  <a:txBody>
                    <a:bodyPr/>
                    <a:lstStyle/>
                    <a:p>
                      <a:pPr algn="ctr"/>
                      <a:r>
                        <a:rPr kumimoji="1" lang="en-US" altLang="ja-JP" sz="1000" b="0" dirty="0">
                          <a:solidFill>
                            <a:schemeClr val="tx1"/>
                          </a:solidFill>
                          <a:latin typeface="ＭＳ 明朝" panose="02020609040205080304" pitchFamily="17" charset="-128"/>
                          <a:ea typeface="ＭＳ 明朝" panose="02020609040205080304" pitchFamily="17" charset="-128"/>
                        </a:rPr>
                        <a:t>3</a:t>
                      </a:r>
                      <a:r>
                        <a:rPr kumimoji="1" lang="ja-JP" altLang="en-US" sz="10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EE8"/>
                    </a:solidFill>
                  </a:tcPr>
                </a:tc>
                <a:extLst>
                  <a:ext uri="{0D108BD9-81ED-4DB2-BD59-A6C34878D82A}">
                    <a16:rowId xmlns:a16="http://schemas.microsoft.com/office/drawing/2014/main" val="10001"/>
                  </a:ext>
                </a:extLst>
              </a:tr>
              <a:tr h="284721">
                <a:tc gridSpan="13">
                  <a:txBody>
                    <a:bodyPr/>
                    <a:lstStyle/>
                    <a:p>
                      <a:pPr algn="ctr"/>
                      <a:r>
                        <a:rPr kumimoji="1" lang="ja-JP" altLang="en-US" sz="1000" b="0" dirty="0">
                          <a:solidFill>
                            <a:schemeClr val="tx1"/>
                          </a:solidFill>
                          <a:latin typeface="ＭＳ 明朝" panose="02020609040205080304" pitchFamily="17" charset="-128"/>
                          <a:ea typeface="ＭＳ 明朝" panose="02020609040205080304" pitchFamily="17" charset="-128"/>
                        </a:rPr>
                        <a:t>受診券の発券･健診通知発送･利用券の発券は通年通して随時対応</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EE8"/>
                    </a:solidFill>
                  </a:tcPr>
                </a:tc>
                <a:tc hMerge="1">
                  <a:txBody>
                    <a:bodyPr/>
                    <a:lstStyle/>
                    <a:p>
                      <a:pPr algn="ctr"/>
                      <a:endParaRPr kumimoji="1" lang="ja-JP" altLang="en-US" sz="9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pPr algn="ctr"/>
                      <a:endParaRPr kumimoji="1" lang="ja-JP" altLang="en-US" sz="9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pPr algn="ctr"/>
                      <a:endParaRPr kumimoji="1" lang="ja-JP" altLang="en-US" sz="9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pPr algn="ctr"/>
                      <a:endParaRPr kumimoji="1" lang="ja-JP" altLang="en-US" sz="9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pPr algn="ctr"/>
                      <a:endParaRPr kumimoji="1" lang="ja-JP" altLang="en-US" sz="9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pPr algn="ctr"/>
                      <a:endParaRPr kumimoji="1" lang="ja-JP" altLang="en-US" sz="9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pPr algn="ctr"/>
                      <a:endParaRPr kumimoji="1" lang="ja-JP" altLang="en-US" sz="9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pPr algn="ctr"/>
                      <a:endParaRPr kumimoji="1" lang="ja-JP" altLang="en-US" sz="9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pPr algn="ctr"/>
                      <a:endParaRPr kumimoji="1" lang="ja-JP" altLang="en-US" sz="9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pPr algn="ctr"/>
                      <a:endParaRPr kumimoji="1" lang="ja-JP" altLang="en-US" sz="9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pPr algn="ctr"/>
                      <a:endParaRPr kumimoji="1" lang="ja-JP" altLang="en-US" sz="9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pPr algn="ctr"/>
                      <a:endParaRPr kumimoji="1" lang="ja-JP" altLang="en-US" sz="9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996824910"/>
                  </a:ext>
                </a:extLst>
              </a:tr>
              <a:tr h="284721">
                <a:tc>
                  <a:txBody>
                    <a:bodyPr/>
                    <a:lstStyle/>
                    <a:p>
                      <a:pPr algn="ctr" rtl="0" fontAlgn="ctr"/>
                      <a:r>
                        <a:rPr lang="zh-TW" altLang="en-US" sz="1000" b="0" i="0" u="none" strike="noStrike" dirty="0">
                          <a:solidFill>
                            <a:srgbClr val="000000"/>
                          </a:solidFill>
                          <a:effectLst/>
                          <a:latin typeface="ＭＳ 明朝" panose="02020609040205080304" pitchFamily="17" charset="-128"/>
                          <a:ea typeface="ＭＳ 明朝" panose="02020609040205080304" pitchFamily="17" charset="-128"/>
                        </a:rPr>
                        <a:t>集団</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検診</a:t>
                      </a:r>
                      <a:r>
                        <a:rPr lang="zh-TW" altLang="en-US" sz="1000" b="0" i="0" u="none" strike="noStrike" dirty="0">
                          <a:solidFill>
                            <a:srgbClr val="000000"/>
                          </a:solidFill>
                          <a:effectLst/>
                          <a:latin typeface="ＭＳ 明朝" panose="02020609040205080304" pitchFamily="17" charset="-128"/>
                          <a:ea typeface="ＭＳ 明朝" panose="02020609040205080304" pitchFamily="17" charset="-128"/>
                        </a:rPr>
                        <a:t>実施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EE8"/>
                    </a:solidFill>
                  </a:tcPr>
                </a:tc>
                <a:tc>
                  <a:txBody>
                    <a:bodyPr/>
                    <a:lstStyle/>
                    <a:p>
                      <a:pPr algn="l"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84721">
                <a:tc>
                  <a:txBody>
                    <a:bodyPr/>
                    <a:lstStyle/>
                    <a:p>
                      <a:pPr algn="ctr" rtl="0"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特定保健指導の実施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EE8"/>
                    </a:solid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84721">
                <a:tc>
                  <a:txBody>
                    <a:bodyPr/>
                    <a:lstStyle/>
                    <a:p>
                      <a:pPr algn="ctr" rtl="0"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費用決済</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EE8"/>
                    </a:solid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84721">
                <a:tc>
                  <a:txBody>
                    <a:bodyPr/>
                    <a:lstStyle/>
                    <a:p>
                      <a:pPr algn="ctr" rtl="0"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受診勧奨</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EE8"/>
                    </a:solid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84721">
                <a:tc>
                  <a:txBody>
                    <a:bodyPr/>
                    <a:lstStyle/>
                    <a:p>
                      <a:pPr algn="ctr" rtl="0"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予算編成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EE8"/>
                    </a:solid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84721">
                <a:tc>
                  <a:txBody>
                    <a:bodyPr/>
                    <a:lstStyle/>
                    <a:p>
                      <a:pPr algn="ctr" rtl="0"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次年度準備 </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EE8"/>
                    </a:solid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84721">
                <a:tc>
                  <a:txBody>
                    <a:bodyPr/>
                    <a:lstStyle/>
                    <a:p>
                      <a:pPr algn="ctr" rtl="0"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結果分析 </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EE8"/>
                    </a:solid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effectLst/>
                          <a:latin typeface="ＭＳ 明朝" panose="02020609040205080304" pitchFamily="17" charset="-128"/>
                          <a:ea typeface="ＭＳ 明朝" panose="02020609040205080304" pitchFamily="17"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781747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_大_3">
            <a:extLst>
              <a:ext uri="{FF2B5EF4-FFF2-40B4-BE49-F238E27FC236}">
                <a16:creationId xmlns:a16="http://schemas.microsoft.com/office/drawing/2014/main" id="{2F136745-552D-3D0D-04D9-CC03FB4DBAD9}"/>
              </a:ext>
            </a:extLst>
          </p:cNvPr>
          <p:cNvSpPr txBox="1">
            <a:spLocks noChangeAspect="1"/>
          </p:cNvSpPr>
          <p:nvPr/>
        </p:nvSpPr>
        <p:spPr>
          <a:xfrm>
            <a:off x="-1" y="-600"/>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第</a:t>
            </a:r>
            <a:r>
              <a:rPr kumimoji="0" lang="en-US" altLang="ja-JP" b="1" kern="0" dirty="0">
                <a:solidFill>
                  <a:schemeClr val="tx1"/>
                </a:solidFill>
                <a:latin typeface="ＭＳ 明朝" panose="02020609040205080304" pitchFamily="17" charset="-128"/>
                <a:ea typeface="ＭＳ 明朝" panose="02020609040205080304" pitchFamily="17" charset="-128"/>
              </a:rPr>
              <a:t>5</a:t>
            </a:r>
            <a:r>
              <a:rPr kumimoji="0" lang="ja-JP" altLang="en-US" b="1" kern="0" dirty="0">
                <a:solidFill>
                  <a:schemeClr val="tx1"/>
                </a:solidFill>
                <a:latin typeface="ＭＳ 明朝" panose="02020609040205080304" pitchFamily="17" charset="-128"/>
                <a:ea typeface="ＭＳ 明朝" panose="02020609040205080304" pitchFamily="17" charset="-128"/>
              </a:rPr>
              <a:t>章　</a:t>
            </a:r>
            <a:r>
              <a:rPr lang="ja-JP" altLang="en-US" sz="1800" b="1" dirty="0">
                <a:latin typeface="ＭＳ 明朝" panose="02020609040205080304" pitchFamily="17" charset="-128"/>
                <a:ea typeface="ＭＳ 明朝" panose="02020609040205080304" pitchFamily="17" charset="-128"/>
              </a:rPr>
              <a:t>その他</a:t>
            </a:r>
            <a:endParaRPr kumimoji="0" lang="ja-JP" altLang="en-US" b="1" kern="0" dirty="0">
              <a:solidFill>
                <a:schemeClr val="tx1"/>
              </a:solidFill>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E5F87E5A-82A1-CB8A-7084-63B34AF2916C}"/>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z="1000" smtClean="0"/>
              <a:pPr/>
              <a:t>87</a:t>
            </a:fld>
            <a:endParaRPr lang="ja-JP" altLang="en-US" sz="1000" dirty="0"/>
          </a:p>
        </p:txBody>
      </p:sp>
      <p:graphicFrame>
        <p:nvGraphicFramePr>
          <p:cNvPr id="4" name="表 3">
            <a:extLst>
              <a:ext uri="{FF2B5EF4-FFF2-40B4-BE49-F238E27FC236}">
                <a16:creationId xmlns:a16="http://schemas.microsoft.com/office/drawing/2014/main" id="{59122262-367C-4912-40C5-AA456E290783}"/>
              </a:ext>
            </a:extLst>
          </p:cNvPr>
          <p:cNvGraphicFramePr>
            <a:graphicFrameLocks noGrp="1"/>
          </p:cNvGraphicFramePr>
          <p:nvPr>
            <p:extLst>
              <p:ext uri="{D42A27DB-BD31-4B8C-83A1-F6EECF244321}">
                <p14:modId xmlns:p14="http://schemas.microsoft.com/office/powerpoint/2010/main" val="2295227348"/>
              </p:ext>
            </p:extLst>
          </p:nvPr>
        </p:nvGraphicFramePr>
        <p:xfrm>
          <a:off x="123437" y="564812"/>
          <a:ext cx="6246000" cy="8255660"/>
        </p:xfrm>
        <a:graphic>
          <a:graphicData uri="http://schemas.openxmlformats.org/drawingml/2006/table">
            <a:tbl>
              <a:tblPr/>
              <a:tblGrid>
                <a:gridCol w="1656000">
                  <a:extLst>
                    <a:ext uri="{9D8B030D-6E8A-4147-A177-3AD203B41FA5}">
                      <a16:colId xmlns:a16="http://schemas.microsoft.com/office/drawing/2014/main" val="4163576433"/>
                    </a:ext>
                  </a:extLst>
                </a:gridCol>
                <a:gridCol w="4590000">
                  <a:extLst>
                    <a:ext uri="{9D8B030D-6E8A-4147-A177-3AD203B41FA5}">
                      <a16:colId xmlns:a16="http://schemas.microsoft.com/office/drawing/2014/main" val="1638002728"/>
                    </a:ext>
                  </a:extLst>
                </a:gridCol>
              </a:tblGrid>
              <a:tr h="1657008">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個人情報の保護</a:t>
                      </a: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216004" algn="just">
                        <a:lnSpc>
                          <a:spcPct val="125000"/>
                        </a:lnSpc>
                      </a:pPr>
                      <a:r>
                        <a:rPr lang="en-US" altLang="ja-JP" sz="1000" dirty="0">
                          <a:latin typeface="ＭＳ 明朝" panose="02020609040205080304" pitchFamily="17" charset="-128"/>
                          <a:ea typeface="ＭＳ 明朝" panose="02020609040205080304" pitchFamily="17" charset="-128"/>
                        </a:rPr>
                        <a:t>(1)</a:t>
                      </a:r>
                      <a:r>
                        <a:rPr lang="ja-JP" altLang="en-US" sz="1000" dirty="0">
                          <a:latin typeface="ＭＳ 明朝" panose="02020609040205080304" pitchFamily="17" charset="-128"/>
                          <a:ea typeface="ＭＳ 明朝" panose="02020609040205080304" pitchFamily="17" charset="-128"/>
                        </a:rPr>
                        <a:t>個人情報保護関係規定の遵守</a:t>
                      </a:r>
                      <a:endParaRPr lang="en-US" altLang="ja-JP" sz="1000" dirty="0">
                        <a:latin typeface="ＭＳ 明朝" panose="02020609040205080304" pitchFamily="17" charset="-128"/>
                        <a:ea typeface="ＭＳ 明朝" panose="02020609040205080304" pitchFamily="17" charset="-128"/>
                      </a:endParaRPr>
                    </a:p>
                    <a:p>
                      <a:pPr algn="just">
                        <a:lnSpc>
                          <a:spcPct val="125000"/>
                        </a:lnSpc>
                      </a:pPr>
                      <a:r>
                        <a:rPr lang="ja-JP" altLang="en-US" sz="1000" dirty="0">
                          <a:latin typeface="ＭＳ 明朝" panose="02020609040205080304" pitchFamily="17" charset="-128"/>
                          <a:ea typeface="ＭＳ 明朝" panose="02020609040205080304" pitchFamily="17" charset="-128"/>
                        </a:rPr>
                        <a:t>　個人情報の保護に関する法律及び同法に基づくガイドライン等に準じて、厳  </a:t>
                      </a:r>
                      <a:endParaRPr lang="en-US" altLang="ja-JP" sz="1000" dirty="0">
                        <a:latin typeface="ＭＳ 明朝" panose="02020609040205080304" pitchFamily="17" charset="-128"/>
                        <a:ea typeface="ＭＳ 明朝" panose="02020609040205080304" pitchFamily="17" charset="-128"/>
                      </a:endParaRPr>
                    </a:p>
                    <a:p>
                      <a:pPr algn="just">
                        <a:lnSpc>
                          <a:spcPct val="125000"/>
                        </a:lnSpc>
                      </a:pPr>
                      <a:r>
                        <a:rPr lang="en-US" altLang="ja-JP" sz="1000" dirty="0">
                          <a:latin typeface="ＭＳ 明朝" panose="02020609040205080304" pitchFamily="17" charset="-128"/>
                          <a:ea typeface="ＭＳ 明朝" panose="02020609040205080304" pitchFamily="17" charset="-128"/>
                        </a:rPr>
                        <a:t>  </a:t>
                      </a:r>
                      <a:r>
                        <a:rPr lang="ja-JP" altLang="en-US" sz="1000" dirty="0">
                          <a:latin typeface="ＭＳ 明朝" panose="02020609040205080304" pitchFamily="17" charset="-128"/>
                          <a:ea typeface="ＭＳ 明朝" panose="02020609040205080304" pitchFamily="17" charset="-128"/>
                        </a:rPr>
                        <a:t>格な運用管理を行います。</a:t>
                      </a:r>
                      <a:endParaRPr lang="en-US" altLang="ja-JP" sz="1000" dirty="0">
                        <a:latin typeface="ＭＳ 明朝" panose="02020609040205080304" pitchFamily="17" charset="-128"/>
                        <a:ea typeface="ＭＳ 明朝" panose="02020609040205080304" pitchFamily="17" charset="-128"/>
                      </a:endParaRPr>
                    </a:p>
                    <a:p>
                      <a:pPr marR="5130" algn="just">
                        <a:lnSpc>
                          <a:spcPct val="125000"/>
                        </a:lnSpc>
                      </a:pPr>
                      <a:r>
                        <a:rPr lang="ja-JP" altLang="en-US" sz="1000" dirty="0">
                          <a:latin typeface="ＭＳ 明朝" panose="02020609040205080304" pitchFamily="17" charset="-128"/>
                          <a:ea typeface="ＭＳ 明朝" panose="02020609040205080304" pitchFamily="17" charset="-128"/>
                        </a:rPr>
                        <a:t>　また、外部委託を行う場合は個人情報の厳重な管理や、目的外使用の禁止等</a:t>
                      </a:r>
                      <a:endParaRPr lang="en-US" altLang="ja-JP" sz="1000" dirty="0">
                        <a:latin typeface="ＭＳ 明朝" panose="02020609040205080304" pitchFamily="17" charset="-128"/>
                        <a:ea typeface="ＭＳ 明朝" panose="02020609040205080304" pitchFamily="17" charset="-128"/>
                      </a:endParaRPr>
                    </a:p>
                    <a:p>
                      <a:pPr marR="5130" algn="just">
                        <a:lnSpc>
                          <a:spcPct val="125000"/>
                        </a:lnSpc>
                      </a:pPr>
                      <a:r>
                        <a:rPr lang="en-US" altLang="ja-JP" sz="1000" dirty="0">
                          <a:latin typeface="ＭＳ 明朝" panose="02020609040205080304" pitchFamily="17" charset="-128"/>
                          <a:ea typeface="ＭＳ 明朝" panose="02020609040205080304" pitchFamily="17" charset="-128"/>
                        </a:rPr>
                        <a:t>  </a:t>
                      </a:r>
                      <a:r>
                        <a:rPr lang="ja-JP" altLang="en-US" sz="1000" dirty="0" err="1">
                          <a:latin typeface="ＭＳ 明朝" panose="02020609040205080304" pitchFamily="17" charset="-128"/>
                          <a:ea typeface="ＭＳ 明朝" panose="02020609040205080304" pitchFamily="17" charset="-128"/>
                        </a:rPr>
                        <a:t>を契</a:t>
                      </a:r>
                      <a:r>
                        <a:rPr lang="ja-JP" altLang="en-US" sz="1000" dirty="0">
                          <a:latin typeface="ＭＳ 明朝" panose="02020609040205080304" pitchFamily="17" charset="-128"/>
                          <a:ea typeface="ＭＳ 明朝" panose="02020609040205080304" pitchFamily="17" charset="-128"/>
                        </a:rPr>
                        <a:t>約書に定めるとともに、委託先の契約遵守状況を管理します。</a:t>
                      </a:r>
                      <a:endParaRPr lang="en-US" altLang="ja-JP" sz="1000" dirty="0">
                        <a:latin typeface="ＭＳ 明朝" panose="02020609040205080304" pitchFamily="17" charset="-128"/>
                        <a:ea typeface="ＭＳ 明朝" panose="02020609040205080304" pitchFamily="17" charset="-128"/>
                      </a:endParaRPr>
                    </a:p>
                    <a:p>
                      <a:pPr indent="-216004" algn="just">
                        <a:lnSpc>
                          <a:spcPct val="125000"/>
                        </a:lnSpc>
                      </a:pPr>
                      <a:r>
                        <a:rPr lang="en-US" altLang="ja-JP" sz="1000" dirty="0">
                          <a:latin typeface="ＭＳ 明朝" panose="02020609040205080304" pitchFamily="17" charset="-128"/>
                          <a:ea typeface="ＭＳ 明朝" panose="02020609040205080304" pitchFamily="17" charset="-128"/>
                        </a:rPr>
                        <a:t>(2)</a:t>
                      </a:r>
                      <a:r>
                        <a:rPr lang="ja-JP" altLang="en-US" sz="1000" dirty="0">
                          <a:latin typeface="ＭＳ 明朝" panose="02020609040205080304" pitchFamily="17" charset="-128"/>
                          <a:ea typeface="ＭＳ 明朝" panose="02020609040205080304" pitchFamily="17" charset="-128"/>
                        </a:rPr>
                        <a:t>データの管理</a:t>
                      </a:r>
                      <a:endParaRPr lang="en-US" altLang="ja-JP" sz="1000" dirty="0">
                        <a:latin typeface="ＭＳ 明朝" panose="02020609040205080304" pitchFamily="17" charset="-128"/>
                        <a:ea typeface="ＭＳ 明朝" panose="02020609040205080304" pitchFamily="17" charset="-128"/>
                      </a:endParaRPr>
                    </a:p>
                    <a:p>
                      <a:pPr algn="just">
                        <a:lnSpc>
                          <a:spcPct val="125000"/>
                        </a:lnSpc>
                      </a:pPr>
                      <a:r>
                        <a:rPr lang="ja-JP" altLang="en-US" sz="1000" dirty="0">
                          <a:latin typeface="ＭＳ 明朝" panose="02020609040205080304" pitchFamily="17" charset="-128"/>
                          <a:ea typeface="ＭＳ 明朝" panose="02020609040205080304" pitchFamily="17" charset="-128"/>
                        </a:rPr>
                        <a:t>　特定健康診査･特定保健指導結果のデータの保存年限は原則</a:t>
                      </a:r>
                      <a:r>
                        <a:rPr lang="en-US" altLang="ja-JP" sz="1000" dirty="0">
                          <a:latin typeface="ＭＳ 明朝" panose="02020609040205080304" pitchFamily="17" charset="-128"/>
                          <a:ea typeface="ＭＳ 明朝" panose="02020609040205080304" pitchFamily="17" charset="-128"/>
                        </a:rPr>
                        <a:t>5</a:t>
                      </a:r>
                      <a:r>
                        <a:rPr lang="ja-JP" altLang="en-US" sz="1000" dirty="0">
                          <a:latin typeface="ＭＳ 明朝" panose="02020609040205080304" pitchFamily="17" charset="-128"/>
                          <a:ea typeface="ＭＳ 明朝" panose="02020609040205080304" pitchFamily="17" charset="-128"/>
                        </a:rPr>
                        <a:t>年とし、保存期</a:t>
                      </a:r>
                      <a:endParaRPr lang="en-US" altLang="ja-JP" sz="1000" dirty="0">
                        <a:latin typeface="ＭＳ 明朝" panose="02020609040205080304" pitchFamily="17" charset="-128"/>
                        <a:ea typeface="ＭＳ 明朝" panose="02020609040205080304" pitchFamily="17" charset="-128"/>
                      </a:endParaRPr>
                    </a:p>
                    <a:p>
                      <a:pPr algn="just">
                        <a:lnSpc>
                          <a:spcPct val="125000"/>
                        </a:lnSpc>
                      </a:pPr>
                      <a:r>
                        <a:rPr lang="en-US" altLang="ja-JP" sz="1000" dirty="0">
                          <a:latin typeface="ＭＳ 明朝" panose="02020609040205080304" pitchFamily="17" charset="-128"/>
                          <a:ea typeface="ＭＳ 明朝" panose="02020609040205080304" pitchFamily="17" charset="-128"/>
                        </a:rPr>
                        <a:t>  </a:t>
                      </a:r>
                      <a:r>
                        <a:rPr lang="ja-JP" altLang="en-US" sz="1000" dirty="0">
                          <a:latin typeface="ＭＳ 明朝" panose="02020609040205080304" pitchFamily="17" charset="-128"/>
                          <a:ea typeface="ＭＳ 明朝" panose="02020609040205080304" pitchFamily="17" charset="-128"/>
                        </a:rPr>
                        <a:t>間経過後適切に破棄します。</a:t>
                      </a:r>
                      <a:endParaRPr lang="en-US" altLang="ja-JP" sz="1000" strike="sngStrike" dirty="0">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746078"/>
                  </a:ext>
                </a:extLst>
              </a:tr>
              <a:tr h="1128679">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特定健康診査等実施</a:t>
                      </a:r>
                      <a:endParaRPr lang="en-US" altLang="ja-JP" sz="11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計画の</a:t>
                      </a:r>
                      <a:endParaRPr lang="en-US" altLang="ja-JP" sz="11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公表及び周知</a:t>
                      </a: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lnSpc>
                          <a:spcPct val="125000"/>
                        </a:lnSpc>
                      </a:pPr>
                      <a:r>
                        <a:rPr lang="ja-JP" altLang="en-US" sz="1000" dirty="0">
                          <a:latin typeface="ＭＳ 明朝" panose="02020609040205080304" pitchFamily="17" charset="-128"/>
                          <a:ea typeface="ＭＳ 明朝" panose="02020609040205080304" pitchFamily="17" charset="-128"/>
                        </a:rPr>
                        <a:t>　法第</a:t>
                      </a:r>
                      <a:r>
                        <a:rPr lang="en-US" altLang="ja-JP" sz="1000" dirty="0">
                          <a:latin typeface="ＭＳ 明朝" panose="02020609040205080304" pitchFamily="17" charset="-128"/>
                          <a:ea typeface="ＭＳ 明朝" panose="02020609040205080304" pitchFamily="17" charset="-128"/>
                        </a:rPr>
                        <a:t>19</a:t>
                      </a:r>
                      <a:r>
                        <a:rPr lang="ja-JP" altLang="en-US" sz="1000" dirty="0">
                          <a:latin typeface="ＭＳ 明朝" panose="02020609040205080304" pitchFamily="17" charset="-128"/>
                          <a:ea typeface="ＭＳ 明朝" panose="02020609040205080304" pitchFamily="17" charset="-128"/>
                        </a:rPr>
                        <a:t>条</a:t>
                      </a:r>
                      <a:r>
                        <a:rPr lang="en-US" altLang="ja-JP" sz="1000" dirty="0">
                          <a:latin typeface="ＭＳ 明朝" panose="02020609040205080304" pitchFamily="17" charset="-128"/>
                          <a:ea typeface="ＭＳ 明朝" panose="02020609040205080304" pitchFamily="17" charset="-128"/>
                        </a:rPr>
                        <a:t>3</a:t>
                      </a:r>
                      <a:r>
                        <a:rPr lang="ja-JP" altLang="en-US" sz="1000" dirty="0">
                          <a:latin typeface="ＭＳ 明朝" panose="02020609040205080304" pitchFamily="17" charset="-128"/>
                          <a:ea typeface="ＭＳ 明朝" panose="02020609040205080304" pitchFamily="17" charset="-128"/>
                        </a:rPr>
                        <a:t>において、</a:t>
                      </a:r>
                      <a:r>
                        <a:rPr lang="en-US" altLang="ja-JP" sz="1000" dirty="0">
                          <a:latin typeface="ＭＳ 明朝" panose="02020609040205080304" pitchFamily="17" charset="-128"/>
                          <a:ea typeface="ＭＳ 明朝" panose="02020609040205080304" pitchFamily="17" charset="-128"/>
                        </a:rPr>
                        <a:t>｢</a:t>
                      </a:r>
                      <a:r>
                        <a:rPr lang="ja-JP" altLang="en-US" sz="1000" dirty="0">
                          <a:latin typeface="ＭＳ 明朝" panose="02020609040205080304" pitchFamily="17" charset="-128"/>
                          <a:ea typeface="ＭＳ 明朝" panose="02020609040205080304" pitchFamily="17" charset="-128"/>
                        </a:rPr>
                        <a:t>保険者は、特定健康診査等実施計画を定め、またはこれを変更したときは、遅滞なく、これを公表しなければならない。</a:t>
                      </a:r>
                      <a:r>
                        <a:rPr lang="en-US" altLang="ja-JP" sz="1000" dirty="0">
                          <a:latin typeface="ＭＳ 明朝" panose="02020609040205080304" pitchFamily="17" charset="-128"/>
                          <a:ea typeface="ＭＳ 明朝" panose="02020609040205080304" pitchFamily="17" charset="-128"/>
                        </a:rPr>
                        <a:t>｣</a:t>
                      </a:r>
                      <a:r>
                        <a:rPr lang="ja-JP" altLang="en-US" sz="1000" dirty="0">
                          <a:latin typeface="ＭＳ 明朝" panose="02020609040205080304" pitchFamily="17" charset="-128"/>
                          <a:ea typeface="ＭＳ 明朝" panose="02020609040205080304" pitchFamily="17" charset="-128"/>
                        </a:rPr>
                        <a:t>とあります。主に加入者</a:t>
                      </a:r>
                      <a:r>
                        <a:rPr lang="en-US" altLang="ja-JP" sz="1000" dirty="0">
                          <a:latin typeface="ＭＳ 明朝" panose="02020609040205080304" pitchFamily="17" charset="-128"/>
                          <a:ea typeface="ＭＳ 明朝" panose="02020609040205080304" pitchFamily="17" charset="-128"/>
                        </a:rPr>
                        <a:t>(</a:t>
                      </a:r>
                      <a:r>
                        <a:rPr lang="ja-JP" altLang="en-US" sz="1000" dirty="0">
                          <a:latin typeface="ＭＳ 明朝" panose="02020609040205080304" pitchFamily="17" charset="-128"/>
                          <a:ea typeface="ＭＳ 明朝" panose="02020609040205080304" pitchFamily="17" charset="-128"/>
                        </a:rPr>
                        <a:t>特に特定健診･特定保健指導の対象者</a:t>
                      </a:r>
                      <a:r>
                        <a:rPr lang="en-US" altLang="ja-JP" sz="1000" dirty="0">
                          <a:latin typeface="ＭＳ 明朝" panose="02020609040205080304" pitchFamily="17" charset="-128"/>
                          <a:ea typeface="ＭＳ 明朝" panose="02020609040205080304" pitchFamily="17" charset="-128"/>
                        </a:rPr>
                        <a:t>)</a:t>
                      </a:r>
                      <a:r>
                        <a:rPr lang="ja-JP" altLang="en-US" sz="1000" dirty="0">
                          <a:latin typeface="ＭＳ 明朝" panose="02020609040205080304" pitchFamily="17" charset="-128"/>
                          <a:ea typeface="ＭＳ 明朝" panose="02020609040205080304" pitchFamily="17" charset="-128"/>
                        </a:rPr>
                        <a:t>に対し、計画期間中の取り組み方針を示し、事業の趣旨への理解を促し積極的な協力を得るため、広報、ホームページ等で公表し、広く周知を図ります。</a:t>
                      </a:r>
                      <a:endParaRPr lang="en-US" altLang="ja-JP" sz="1000" dirty="0">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065015"/>
                  </a:ext>
                </a:extLst>
              </a:tr>
              <a:tr h="1596200">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特定健康診査等実施</a:t>
                      </a:r>
                      <a:endParaRPr lang="en-US" altLang="ja-JP" sz="11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計画の</a:t>
                      </a:r>
                      <a:endParaRPr lang="en-US" altLang="ja-JP" sz="11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評価及び見直し</a:t>
                      </a: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5502" indent="-85502" algn="just">
                        <a:lnSpc>
                          <a:spcPct val="125000"/>
                        </a:lnSpc>
                        <a:spcBef>
                          <a:spcPct val="0"/>
                        </a:spcBef>
                        <a:defRPr/>
                      </a:pPr>
                      <a:r>
                        <a:rPr lang="en-US" altLang="ja-JP" sz="1000" dirty="0">
                          <a:solidFill>
                            <a:schemeClr val="tx1"/>
                          </a:solidFill>
                          <a:latin typeface="ＭＳ 明朝" panose="02020609040205080304" pitchFamily="17" charset="-128"/>
                          <a:ea typeface="ＭＳ 明朝" panose="02020609040205080304" pitchFamily="17" charset="-128"/>
                        </a:rPr>
                        <a:t>(1)</a:t>
                      </a:r>
                      <a:r>
                        <a:rPr lang="ja-JP" altLang="en-US" sz="1000" dirty="0">
                          <a:solidFill>
                            <a:schemeClr val="tx1"/>
                          </a:solidFill>
                          <a:latin typeface="ＭＳ 明朝" panose="02020609040205080304" pitchFamily="17" charset="-128"/>
                          <a:ea typeface="ＭＳ 明朝" panose="02020609040205080304" pitchFamily="17" charset="-128"/>
                        </a:rPr>
                        <a:t>評価</a:t>
                      </a:r>
                      <a:endParaRPr lang="en-US" altLang="ja-JP" sz="1000" dirty="0">
                        <a:solidFill>
                          <a:schemeClr val="tx1"/>
                        </a:solidFill>
                        <a:latin typeface="ＭＳ 明朝" panose="02020609040205080304" pitchFamily="17" charset="-128"/>
                        <a:ea typeface="ＭＳ 明朝" panose="02020609040205080304" pitchFamily="17" charset="-128"/>
                      </a:endParaRPr>
                    </a:p>
                    <a:p>
                      <a:pPr algn="just">
                        <a:lnSpc>
                          <a:spcPct val="125000"/>
                        </a:lnSpc>
                        <a:spcBef>
                          <a:spcPct val="0"/>
                        </a:spcBef>
                        <a:defRPr/>
                      </a:pPr>
                      <a:r>
                        <a:rPr kumimoji="1" lang="ja-JP" altLang="en-US" sz="1000" kern="1200" dirty="0">
                          <a:solidFill>
                            <a:schemeClr val="tx1"/>
                          </a:solidFill>
                          <a:latin typeface="ＭＳ 明朝" panose="02020609040205080304" pitchFamily="17" charset="-128"/>
                          <a:ea typeface="ＭＳ 明朝" panose="02020609040205080304" pitchFamily="17" charset="-128"/>
                          <a:cs typeface="+mn-cs"/>
                        </a:rPr>
                        <a:t>　</a:t>
                      </a:r>
                      <a:r>
                        <a:rPr lang="ja-JP" altLang="en-US" sz="1000" dirty="0">
                          <a:solidFill>
                            <a:schemeClr val="tx1"/>
                          </a:solidFill>
                          <a:latin typeface="ＭＳ 明朝" panose="02020609040205080304" pitchFamily="17" charset="-128"/>
                          <a:ea typeface="ＭＳ 明朝" panose="02020609040205080304" pitchFamily="17" charset="-128"/>
                        </a:rPr>
                        <a:t>特定健康診査の受診率、特定保健指導対象者の割合、特定保健指導の実施率、</a:t>
                      </a:r>
                      <a:endParaRPr lang="en-US" altLang="ja-JP" sz="1000" dirty="0">
                        <a:solidFill>
                          <a:schemeClr val="tx1"/>
                        </a:solidFill>
                        <a:latin typeface="ＭＳ 明朝" panose="02020609040205080304" pitchFamily="17" charset="-128"/>
                        <a:ea typeface="ＭＳ 明朝" panose="02020609040205080304" pitchFamily="17" charset="-128"/>
                      </a:endParaRPr>
                    </a:p>
                    <a:p>
                      <a:pPr algn="just">
                        <a:lnSpc>
                          <a:spcPct val="125000"/>
                        </a:lnSpc>
                        <a:spcBef>
                          <a:spcPct val="0"/>
                        </a:spcBef>
                        <a:defRPr/>
                      </a:pPr>
                      <a:r>
                        <a:rPr lang="en-US" altLang="ja-JP" sz="1000" dirty="0">
                          <a:solidFill>
                            <a:schemeClr val="tx1"/>
                          </a:solidFill>
                          <a:latin typeface="ＭＳ 明朝" panose="02020609040205080304" pitchFamily="17" charset="-128"/>
                          <a:ea typeface="ＭＳ 明朝" panose="02020609040205080304" pitchFamily="17" charset="-128"/>
                        </a:rPr>
                        <a:t>  </a:t>
                      </a:r>
                      <a:r>
                        <a:rPr lang="ja-JP" altLang="en-US" sz="1000" dirty="0">
                          <a:solidFill>
                            <a:schemeClr val="tx1"/>
                          </a:solidFill>
                          <a:latin typeface="ＭＳ 明朝" panose="02020609040205080304" pitchFamily="17" charset="-128"/>
                          <a:ea typeface="ＭＳ 明朝" panose="02020609040205080304" pitchFamily="17" charset="-128"/>
                        </a:rPr>
                        <a:t>特定保健指導の成果</a:t>
                      </a:r>
                      <a:r>
                        <a:rPr lang="en-US" altLang="ja-JP" sz="1000" dirty="0">
                          <a:solidFill>
                            <a:schemeClr val="tx1"/>
                          </a:solidFill>
                          <a:latin typeface="ＭＳ 明朝" panose="02020609040205080304" pitchFamily="17" charset="-128"/>
                          <a:ea typeface="ＭＳ 明朝" panose="02020609040205080304" pitchFamily="17" charset="-128"/>
                        </a:rPr>
                        <a:t>(</a:t>
                      </a:r>
                      <a:r>
                        <a:rPr lang="ja-JP" altLang="en-US" sz="1000" dirty="0">
                          <a:solidFill>
                            <a:schemeClr val="tx1"/>
                          </a:solidFill>
                          <a:latin typeface="ＭＳ 明朝" panose="02020609040205080304" pitchFamily="17" charset="-128"/>
                          <a:ea typeface="ＭＳ 明朝" panose="02020609040205080304" pitchFamily="17" charset="-128"/>
                        </a:rPr>
                        <a:t>目標達成率、行動変容率</a:t>
                      </a:r>
                      <a:r>
                        <a:rPr lang="en-US" altLang="ja-JP" sz="1000" dirty="0">
                          <a:solidFill>
                            <a:schemeClr val="tx1"/>
                          </a:solidFill>
                          <a:latin typeface="ＭＳ 明朝" panose="02020609040205080304" pitchFamily="17" charset="-128"/>
                          <a:ea typeface="ＭＳ 明朝" panose="02020609040205080304" pitchFamily="17" charset="-128"/>
                        </a:rPr>
                        <a:t>)</a:t>
                      </a:r>
                      <a:r>
                        <a:rPr lang="ja-JP" altLang="en-US" sz="1000" dirty="0" err="1">
                          <a:solidFill>
                            <a:schemeClr val="tx1"/>
                          </a:solidFill>
                          <a:latin typeface="ＭＳ 明朝" panose="02020609040205080304" pitchFamily="17" charset="-128"/>
                          <a:ea typeface="ＭＳ 明朝" panose="02020609040205080304" pitchFamily="17" charset="-128"/>
                        </a:rPr>
                        <a:t>、</a:t>
                      </a:r>
                      <a:r>
                        <a:rPr lang="ja-JP" altLang="en-US" sz="1000" dirty="0">
                          <a:solidFill>
                            <a:schemeClr val="tx1"/>
                          </a:solidFill>
                          <a:latin typeface="ＭＳ 明朝" panose="02020609040205080304" pitchFamily="17" charset="-128"/>
                          <a:ea typeface="ＭＳ 明朝" panose="02020609040205080304" pitchFamily="17" charset="-128"/>
                        </a:rPr>
                        <a:t>メタボリックシンドローム</a:t>
                      </a:r>
                      <a:endParaRPr lang="en-US" altLang="ja-JP" sz="1000" dirty="0">
                        <a:solidFill>
                          <a:schemeClr val="tx1"/>
                        </a:solidFill>
                        <a:latin typeface="ＭＳ 明朝" panose="02020609040205080304" pitchFamily="17" charset="-128"/>
                        <a:ea typeface="ＭＳ 明朝" panose="02020609040205080304" pitchFamily="17" charset="-128"/>
                      </a:endParaRPr>
                    </a:p>
                    <a:p>
                      <a:pPr algn="just">
                        <a:lnSpc>
                          <a:spcPct val="125000"/>
                        </a:lnSpc>
                        <a:spcBef>
                          <a:spcPct val="0"/>
                        </a:spcBef>
                        <a:defRPr/>
                      </a:pPr>
                      <a:r>
                        <a:rPr lang="en-US" altLang="ja-JP" sz="1000" dirty="0">
                          <a:solidFill>
                            <a:schemeClr val="tx1"/>
                          </a:solidFill>
                          <a:latin typeface="ＭＳ 明朝" panose="02020609040205080304" pitchFamily="17" charset="-128"/>
                          <a:ea typeface="ＭＳ 明朝" panose="02020609040205080304" pitchFamily="17" charset="-128"/>
                        </a:rPr>
                        <a:t>  </a:t>
                      </a:r>
                      <a:r>
                        <a:rPr lang="ja-JP" altLang="en-US" sz="1000" dirty="0">
                          <a:solidFill>
                            <a:schemeClr val="tx1"/>
                          </a:solidFill>
                          <a:latin typeface="ＭＳ 明朝" panose="02020609040205080304" pitchFamily="17" charset="-128"/>
                          <a:ea typeface="ＭＳ 明朝" panose="02020609040205080304" pitchFamily="17" charset="-128"/>
                        </a:rPr>
                        <a:t>該当者及び予備群の減少率等について、客観的に評価を行います。</a:t>
                      </a:r>
                      <a:endParaRPr lang="en-US" altLang="ja-JP" sz="1000" dirty="0">
                        <a:solidFill>
                          <a:schemeClr val="tx1"/>
                        </a:solidFill>
                        <a:highlight>
                          <a:srgbClr val="FFFF00"/>
                        </a:highlight>
                        <a:latin typeface="ＭＳ 明朝" panose="02020609040205080304" pitchFamily="17" charset="-128"/>
                        <a:ea typeface="ＭＳ 明朝" panose="02020609040205080304" pitchFamily="17" charset="-128"/>
                      </a:endParaRPr>
                    </a:p>
                    <a:p>
                      <a:pPr algn="just">
                        <a:lnSpc>
                          <a:spcPct val="125000"/>
                        </a:lnSpc>
                        <a:spcBef>
                          <a:spcPct val="0"/>
                        </a:spcBef>
                        <a:defRPr/>
                      </a:pPr>
                      <a:r>
                        <a:rPr lang="en-US" altLang="ja-JP" sz="1000" dirty="0">
                          <a:solidFill>
                            <a:schemeClr val="tx1"/>
                          </a:solidFill>
                          <a:latin typeface="ＭＳ 明朝" panose="02020609040205080304" pitchFamily="17" charset="-128"/>
                          <a:ea typeface="ＭＳ 明朝" panose="02020609040205080304" pitchFamily="17" charset="-128"/>
                        </a:rPr>
                        <a:t>(2)</a:t>
                      </a:r>
                      <a:r>
                        <a:rPr lang="ja-JP" altLang="en-US" sz="1000" dirty="0">
                          <a:solidFill>
                            <a:schemeClr val="tx1"/>
                          </a:solidFill>
                          <a:latin typeface="ＭＳ 明朝" panose="02020609040205080304" pitchFamily="17" charset="-128"/>
                          <a:ea typeface="ＭＳ 明朝" panose="02020609040205080304" pitchFamily="17" charset="-128"/>
                        </a:rPr>
                        <a:t>計画の見直し</a:t>
                      </a:r>
                      <a:endParaRPr lang="en-US" altLang="ja-JP" sz="1000" dirty="0">
                        <a:solidFill>
                          <a:schemeClr val="tx1"/>
                        </a:solidFill>
                        <a:latin typeface="ＭＳ 明朝" panose="02020609040205080304" pitchFamily="17" charset="-128"/>
                        <a:ea typeface="ＭＳ 明朝" panose="02020609040205080304" pitchFamily="17" charset="-128"/>
                      </a:endParaRPr>
                    </a:p>
                    <a:p>
                      <a:pPr algn="just">
                        <a:lnSpc>
                          <a:spcPct val="125000"/>
                        </a:lnSpc>
                        <a:spcBef>
                          <a:spcPct val="0"/>
                        </a:spcBef>
                        <a:defRPr/>
                      </a:pPr>
                      <a:r>
                        <a:rPr lang="ja-JP" altLang="en-US" sz="1000" dirty="0">
                          <a:solidFill>
                            <a:schemeClr val="tx1"/>
                          </a:solidFill>
                          <a:latin typeface="ＭＳ 明朝" panose="02020609040205080304" pitchFamily="17" charset="-128"/>
                          <a:ea typeface="ＭＳ 明朝" panose="02020609040205080304" pitchFamily="17" charset="-128"/>
                        </a:rPr>
                        <a:t>　計画の見直しについては、毎年度目標の達成状況を評価し、必要に応じて見</a:t>
                      </a:r>
                      <a:endParaRPr lang="en-US" altLang="ja-JP" sz="1000" dirty="0">
                        <a:solidFill>
                          <a:schemeClr val="tx1"/>
                        </a:solidFill>
                        <a:latin typeface="ＭＳ 明朝" panose="02020609040205080304" pitchFamily="17" charset="-128"/>
                        <a:ea typeface="ＭＳ 明朝" panose="02020609040205080304" pitchFamily="17" charset="-128"/>
                      </a:endParaRPr>
                    </a:p>
                    <a:p>
                      <a:pPr algn="just">
                        <a:lnSpc>
                          <a:spcPct val="125000"/>
                        </a:lnSpc>
                        <a:spcBef>
                          <a:spcPct val="0"/>
                        </a:spcBef>
                        <a:defRPr/>
                      </a:pPr>
                      <a:r>
                        <a:rPr lang="en-US" altLang="ja-JP" sz="1000" dirty="0">
                          <a:solidFill>
                            <a:schemeClr val="tx1"/>
                          </a:solidFill>
                          <a:latin typeface="ＭＳ 明朝" panose="02020609040205080304" pitchFamily="17" charset="-128"/>
                          <a:ea typeface="ＭＳ 明朝" panose="02020609040205080304" pitchFamily="17" charset="-128"/>
                        </a:rPr>
                        <a:t>  </a:t>
                      </a:r>
                      <a:r>
                        <a:rPr lang="ja-JP" altLang="en-US" sz="1000" dirty="0">
                          <a:solidFill>
                            <a:schemeClr val="tx1"/>
                          </a:solidFill>
                          <a:latin typeface="ＭＳ 明朝" panose="02020609040205080304" pitchFamily="17" charset="-128"/>
                          <a:ea typeface="ＭＳ 明朝" panose="02020609040205080304" pitchFamily="17" charset="-128"/>
                        </a:rPr>
                        <a:t>直しを行うものとします。</a:t>
                      </a:r>
                    </a:p>
                  </a:txBody>
                  <a:tcPr marL="36000" marR="54000" marT="36000" marB="3600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915988"/>
                  </a:ext>
                </a:extLst>
              </a:tr>
              <a:tr h="608076">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他の健診との連携</a:t>
                      </a: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dirty="0">
                          <a:latin typeface="ＭＳ 明朝" panose="02020609040205080304" pitchFamily="17" charset="-128"/>
                          <a:ea typeface="ＭＳ 明朝" panose="02020609040205080304" pitchFamily="17" charset="-128"/>
                        </a:rPr>
                        <a:t>特定健康診査</a:t>
                      </a:r>
                      <a:r>
                        <a:rPr lang="ja-JP" altLang="en-US" sz="1000" dirty="0">
                          <a:latin typeface="ＭＳ 明朝" panose="02020609040205080304" pitchFamily="17" charset="-128"/>
                          <a:ea typeface="ＭＳ 明朝" panose="02020609040205080304" pitchFamily="17" charset="-128"/>
                        </a:rPr>
                        <a:t>の実施に当たっては、庁内連携を図り、がん検診等他の関連する検</a:t>
                      </a:r>
                      <a:r>
                        <a:rPr lang="en-US" altLang="ja-JP" sz="1000" dirty="0">
                          <a:latin typeface="ＭＳ 明朝" panose="02020609040205080304" pitchFamily="17" charset="-128"/>
                          <a:ea typeface="ＭＳ 明朝" panose="02020609040205080304" pitchFamily="17" charset="-128"/>
                        </a:rPr>
                        <a:t>(</a:t>
                      </a:r>
                      <a:r>
                        <a:rPr lang="ja-JP" altLang="en-US" sz="1000" dirty="0">
                          <a:latin typeface="ＭＳ 明朝" panose="02020609040205080304" pitchFamily="17" charset="-128"/>
                          <a:ea typeface="ＭＳ 明朝" panose="02020609040205080304" pitchFamily="17" charset="-128"/>
                        </a:rPr>
                        <a:t>健</a:t>
                      </a:r>
                      <a:r>
                        <a:rPr lang="en-US" altLang="ja-JP" sz="1000" dirty="0">
                          <a:latin typeface="ＭＳ 明朝" panose="02020609040205080304" pitchFamily="17" charset="-128"/>
                          <a:ea typeface="ＭＳ 明朝" panose="02020609040205080304" pitchFamily="17" charset="-128"/>
                        </a:rPr>
                        <a:t>)</a:t>
                      </a:r>
                      <a:r>
                        <a:rPr lang="ja-JP" altLang="en-US" sz="1000" dirty="0">
                          <a:latin typeface="ＭＳ 明朝" panose="02020609040205080304" pitchFamily="17" charset="-128"/>
                          <a:ea typeface="ＭＳ 明朝" panose="02020609040205080304" pitchFamily="17" charset="-128"/>
                        </a:rPr>
                        <a:t>診と可能な限り連携して実施するものとします。</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5486042"/>
                  </a:ext>
                </a:extLst>
              </a:tr>
              <a:tr h="3265697">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5.</a:t>
                      </a: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実施体制の確保及び</a:t>
                      </a:r>
                      <a:endParaRPr lang="en-US" altLang="ja-JP" sz="11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実施方法の改善</a:t>
                      </a: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5000"/>
                        </a:lnSpc>
                      </a:pPr>
                      <a:r>
                        <a:rPr lang="en-US" altLang="ja-JP" sz="1000" dirty="0">
                          <a:latin typeface="ＭＳ 明朝" panose="02020609040205080304" pitchFamily="17" charset="-128"/>
                          <a:ea typeface="ＭＳ 明朝" panose="02020609040205080304" pitchFamily="17" charset="-128"/>
                        </a:rPr>
                        <a:t>(1)</a:t>
                      </a:r>
                      <a:r>
                        <a:rPr lang="ja-JP" altLang="en-US" sz="1000" dirty="0">
                          <a:latin typeface="ＭＳ 明朝" panose="02020609040205080304" pitchFamily="17" charset="-128"/>
                          <a:ea typeface="ＭＳ 明朝" panose="02020609040205080304" pitchFamily="17" charset="-128"/>
                        </a:rPr>
                        <a:t>実施体制の確保</a:t>
                      </a:r>
                      <a:endParaRPr lang="en-US" altLang="ja-JP" sz="1000" dirty="0">
                        <a:latin typeface="ＭＳ 明朝" panose="02020609040205080304" pitchFamily="17" charset="-128"/>
                        <a:ea typeface="ＭＳ 明朝" panose="02020609040205080304" pitchFamily="17" charset="-128"/>
                      </a:endParaRPr>
                    </a:p>
                    <a:p>
                      <a:pPr algn="just">
                        <a:lnSpc>
                          <a:spcPct val="125000"/>
                        </a:lnSpc>
                      </a:pPr>
                      <a:r>
                        <a:rPr lang="ja-JP" altLang="en-US" sz="1000" dirty="0">
                          <a:latin typeface="ＭＳ 明朝" panose="02020609040205080304" pitchFamily="17" charset="-128"/>
                          <a:ea typeface="ＭＳ 明朝" panose="02020609040205080304" pitchFamily="17" charset="-128"/>
                        </a:rPr>
                        <a:t>　特定保健指導に係る人材育成･確保に努めます。</a:t>
                      </a:r>
                      <a:endParaRPr lang="en-US" altLang="ja-JP" sz="1000" dirty="0">
                        <a:latin typeface="ＭＳ 明朝" panose="02020609040205080304" pitchFamily="17" charset="-128"/>
                        <a:ea typeface="ＭＳ 明朝" panose="02020609040205080304" pitchFamily="17" charset="-128"/>
                      </a:endParaRPr>
                    </a:p>
                    <a:p>
                      <a:pPr algn="just">
                        <a:lnSpc>
                          <a:spcPct val="125000"/>
                        </a:lnSpc>
                      </a:pPr>
                      <a:r>
                        <a:rPr lang="en-US" altLang="ja-JP" sz="1000" dirty="0">
                          <a:latin typeface="ＭＳ 明朝" panose="02020609040205080304" pitchFamily="17" charset="-128"/>
                          <a:ea typeface="ＭＳ 明朝" panose="02020609040205080304" pitchFamily="17" charset="-128"/>
                        </a:rPr>
                        <a:t>(2)</a:t>
                      </a:r>
                      <a:r>
                        <a:rPr lang="ja-JP" altLang="en-US" sz="1000" dirty="0">
                          <a:latin typeface="ＭＳ 明朝" panose="02020609040205080304" pitchFamily="17" charset="-128"/>
                          <a:ea typeface="ＭＳ 明朝" panose="02020609040205080304" pitchFamily="17" charset="-128"/>
                        </a:rPr>
                        <a:t>特定保健指導の実施方法の改善</a:t>
                      </a:r>
                      <a:endParaRPr lang="en-US" altLang="ja-JP" sz="1000" dirty="0">
                        <a:latin typeface="ＭＳ 明朝" panose="02020609040205080304" pitchFamily="17" charset="-128"/>
                        <a:ea typeface="ＭＳ 明朝" panose="02020609040205080304" pitchFamily="17" charset="-128"/>
                      </a:endParaRPr>
                    </a:p>
                    <a:p>
                      <a:pPr algn="just">
                        <a:lnSpc>
                          <a:spcPct val="125000"/>
                        </a:lnSpc>
                      </a:pPr>
                      <a:r>
                        <a:rPr lang="ja-JP" altLang="en-US" sz="1000" dirty="0">
                          <a:latin typeface="ＭＳ 明朝" panose="02020609040205080304" pitchFamily="17" charset="-128"/>
                          <a:ea typeface="ＭＳ 明朝" panose="02020609040205080304" pitchFamily="17" charset="-128"/>
                        </a:rPr>
                        <a:t>①アウトカム評価の導入による</a:t>
                      </a:r>
                      <a:r>
                        <a:rPr lang="en-US" altLang="ja-JP" sz="1000" dirty="0">
                          <a:latin typeface="ＭＳ 明朝" panose="02020609040205080304" pitchFamily="17" charset="-128"/>
                          <a:ea typeface="ＭＳ 明朝" panose="02020609040205080304" pitchFamily="17" charset="-128"/>
                        </a:rPr>
                        <a:t>｢</a:t>
                      </a:r>
                      <a:r>
                        <a:rPr lang="ja-JP" altLang="en-US" sz="1000" dirty="0">
                          <a:latin typeface="ＭＳ 明朝" panose="02020609040205080304" pitchFamily="17" charset="-128"/>
                          <a:ea typeface="ＭＳ 明朝" panose="02020609040205080304" pitchFamily="17" charset="-128"/>
                        </a:rPr>
                        <a:t>見える化</a:t>
                      </a:r>
                      <a:r>
                        <a:rPr lang="en-US" altLang="ja-JP" sz="1000" dirty="0">
                          <a:latin typeface="ＭＳ 明朝" panose="02020609040205080304" pitchFamily="17" charset="-128"/>
                          <a:ea typeface="ＭＳ 明朝" panose="02020609040205080304" pitchFamily="17" charset="-128"/>
                        </a:rPr>
                        <a:t>｣</a:t>
                      </a:r>
                    </a:p>
                    <a:p>
                      <a:pPr algn="just">
                        <a:lnSpc>
                          <a:spcPct val="125000"/>
                        </a:lnSpc>
                      </a:pPr>
                      <a:r>
                        <a:rPr lang="ja-JP" altLang="en-US" sz="1000" dirty="0">
                          <a:latin typeface="ＭＳ 明朝" panose="02020609040205080304" pitchFamily="17" charset="-128"/>
                          <a:ea typeface="ＭＳ 明朝" panose="02020609040205080304" pitchFamily="17" charset="-128"/>
                        </a:rPr>
                        <a:t>　特定保健指導対象者の行動変容に係る情報等を収集し、保険者がアウトカム</a:t>
                      </a:r>
                      <a:endParaRPr lang="en-US" altLang="ja-JP" sz="1000" dirty="0">
                        <a:latin typeface="ＭＳ 明朝" panose="02020609040205080304" pitchFamily="17" charset="-128"/>
                        <a:ea typeface="ＭＳ 明朝" panose="02020609040205080304" pitchFamily="17" charset="-128"/>
                      </a:endParaRPr>
                    </a:p>
                    <a:p>
                      <a:pPr algn="just">
                        <a:lnSpc>
                          <a:spcPct val="125000"/>
                        </a:lnSpc>
                      </a:pPr>
                      <a:r>
                        <a:rPr lang="en-US" altLang="ja-JP" sz="1000" dirty="0">
                          <a:latin typeface="ＭＳ 明朝" panose="02020609040205080304" pitchFamily="17" charset="-128"/>
                          <a:ea typeface="ＭＳ 明朝" panose="02020609040205080304" pitchFamily="17" charset="-128"/>
                        </a:rPr>
                        <a:t>  </a:t>
                      </a:r>
                      <a:r>
                        <a:rPr lang="ja-JP" altLang="en-US" sz="1000" dirty="0">
                          <a:latin typeface="ＭＳ 明朝" panose="02020609040205080304" pitchFamily="17" charset="-128"/>
                          <a:ea typeface="ＭＳ 明朝" panose="02020609040205080304" pitchFamily="17" charset="-128"/>
                        </a:rPr>
                        <a:t>の達成状況等を把握、要因の検討等を行い、対象者の特性に応じた質の高い</a:t>
                      </a:r>
                      <a:endParaRPr lang="en-US" altLang="ja-JP" sz="1000" dirty="0">
                        <a:latin typeface="ＭＳ 明朝" panose="02020609040205080304" pitchFamily="17" charset="-128"/>
                        <a:ea typeface="ＭＳ 明朝" panose="02020609040205080304" pitchFamily="17" charset="-128"/>
                      </a:endParaRPr>
                    </a:p>
                    <a:p>
                      <a:pPr algn="just">
                        <a:lnSpc>
                          <a:spcPct val="125000"/>
                        </a:lnSpc>
                      </a:pPr>
                      <a:r>
                        <a:rPr lang="en-US" altLang="ja-JP" sz="1000" dirty="0">
                          <a:latin typeface="ＭＳ 明朝" panose="02020609040205080304" pitchFamily="17" charset="-128"/>
                          <a:ea typeface="ＭＳ 明朝" panose="02020609040205080304" pitchFamily="17" charset="-128"/>
                        </a:rPr>
                        <a:t>  </a:t>
                      </a:r>
                      <a:r>
                        <a:rPr lang="ja-JP" altLang="en-US" sz="1000" dirty="0">
                          <a:latin typeface="ＭＳ 明朝" panose="02020609040205080304" pitchFamily="17" charset="-128"/>
                          <a:ea typeface="ＭＳ 明朝" panose="02020609040205080304" pitchFamily="17" charset="-128"/>
                        </a:rPr>
                        <a:t>保健指導を対象者に還元していく仕組みの構築が重要であるため、特定保健</a:t>
                      </a:r>
                      <a:endParaRPr lang="en-US" altLang="ja-JP" sz="1000" dirty="0">
                        <a:latin typeface="ＭＳ 明朝" panose="02020609040205080304" pitchFamily="17" charset="-128"/>
                        <a:ea typeface="ＭＳ 明朝" panose="02020609040205080304" pitchFamily="17" charset="-128"/>
                      </a:endParaRPr>
                    </a:p>
                    <a:p>
                      <a:pPr algn="just">
                        <a:lnSpc>
                          <a:spcPct val="125000"/>
                        </a:lnSpc>
                      </a:pPr>
                      <a:r>
                        <a:rPr lang="en-US" altLang="ja-JP" sz="1000" dirty="0">
                          <a:latin typeface="ＭＳ 明朝" panose="02020609040205080304" pitchFamily="17" charset="-128"/>
                          <a:ea typeface="ＭＳ 明朝" panose="02020609040205080304" pitchFamily="17" charset="-128"/>
                        </a:rPr>
                        <a:t>  </a:t>
                      </a:r>
                      <a:r>
                        <a:rPr lang="ja-JP" altLang="en-US" sz="1000" dirty="0">
                          <a:latin typeface="ＭＳ 明朝" panose="02020609040205080304" pitchFamily="17" charset="-128"/>
                          <a:ea typeface="ＭＳ 明朝" panose="02020609040205080304" pitchFamily="17" charset="-128"/>
                        </a:rPr>
                        <a:t>指導の</a:t>
                      </a:r>
                      <a:r>
                        <a:rPr lang="en-US" altLang="ja-JP" sz="1000" dirty="0">
                          <a:latin typeface="ＭＳ 明朝" panose="02020609040205080304" pitchFamily="17" charset="-128"/>
                          <a:ea typeface="ＭＳ 明朝" panose="02020609040205080304" pitchFamily="17" charset="-128"/>
                        </a:rPr>
                        <a:t>｢</a:t>
                      </a:r>
                      <a:r>
                        <a:rPr lang="ja-JP" altLang="en-US" sz="1000" dirty="0">
                          <a:latin typeface="ＭＳ 明朝" panose="02020609040205080304" pitchFamily="17" charset="-128"/>
                          <a:ea typeface="ＭＳ 明朝" panose="02020609040205080304" pitchFamily="17" charset="-128"/>
                        </a:rPr>
                        <a:t>見える化</a:t>
                      </a:r>
                      <a:r>
                        <a:rPr lang="en-US" altLang="ja-JP" sz="1000" dirty="0">
                          <a:latin typeface="ＭＳ 明朝" panose="02020609040205080304" pitchFamily="17" charset="-128"/>
                          <a:ea typeface="ＭＳ 明朝" panose="02020609040205080304" pitchFamily="17" charset="-128"/>
                        </a:rPr>
                        <a:t>｣</a:t>
                      </a:r>
                      <a:r>
                        <a:rPr lang="ja-JP" altLang="en-US" sz="1000" dirty="0">
                          <a:latin typeface="ＭＳ 明朝" panose="02020609040205080304" pitchFamily="17" charset="-128"/>
                          <a:ea typeface="ＭＳ 明朝" panose="02020609040205080304" pitchFamily="17" charset="-128"/>
                        </a:rPr>
                        <a:t>を推進します。</a:t>
                      </a:r>
                      <a:endParaRPr lang="en-US" altLang="ja-JP" sz="1000" dirty="0">
                        <a:latin typeface="ＭＳ 明朝" panose="02020609040205080304" pitchFamily="17" charset="-128"/>
                        <a:ea typeface="ＭＳ 明朝" panose="02020609040205080304" pitchFamily="17" charset="-128"/>
                      </a:endParaRPr>
                    </a:p>
                    <a:p>
                      <a:pPr indent="-216004" algn="just">
                        <a:lnSpc>
                          <a:spcPct val="125000"/>
                        </a:lnSpc>
                      </a:pPr>
                      <a:r>
                        <a:rPr lang="ja-JP" altLang="en-US" sz="1000" dirty="0">
                          <a:latin typeface="ＭＳ 明朝" panose="02020609040205080304" pitchFamily="17" charset="-128"/>
                          <a:ea typeface="ＭＳ 明朝" panose="02020609040205080304" pitchFamily="17" charset="-128"/>
                        </a:rPr>
                        <a:t>②</a:t>
                      </a:r>
                      <a:r>
                        <a:rPr lang="en-US" altLang="ja-JP" sz="1000" dirty="0">
                          <a:latin typeface="ＭＳ 明朝" panose="02020609040205080304" pitchFamily="17" charset="-128"/>
                          <a:ea typeface="ＭＳ 明朝" panose="02020609040205080304" pitchFamily="17" charset="-128"/>
                        </a:rPr>
                        <a:t>ICT</a:t>
                      </a:r>
                      <a:r>
                        <a:rPr lang="ja-JP" altLang="en-US" sz="1000" dirty="0">
                          <a:latin typeface="ＭＳ 明朝" panose="02020609040205080304" pitchFamily="17" charset="-128"/>
                          <a:ea typeface="ＭＳ 明朝" panose="02020609040205080304" pitchFamily="17" charset="-128"/>
                        </a:rPr>
                        <a:t>を活用した特定保健指導の推進</a:t>
                      </a:r>
                      <a:endParaRPr lang="en-US" altLang="ja-JP" sz="1000" dirty="0">
                        <a:latin typeface="ＭＳ 明朝" panose="02020609040205080304" pitchFamily="17" charset="-128"/>
                        <a:ea typeface="ＭＳ 明朝" panose="02020609040205080304" pitchFamily="17" charset="-128"/>
                      </a:endParaRPr>
                    </a:p>
                    <a:p>
                      <a:pPr indent="-216004" algn="just">
                        <a:lnSpc>
                          <a:spcPct val="125000"/>
                        </a:lnSpc>
                      </a:pPr>
                      <a:r>
                        <a:rPr lang="ja-JP" altLang="en-US" sz="1000" dirty="0">
                          <a:latin typeface="ＭＳ 明朝" panose="02020609040205080304" pitchFamily="17" charset="-128"/>
                          <a:ea typeface="ＭＳ 明朝" panose="02020609040205080304" pitchFamily="17" charset="-128"/>
                        </a:rPr>
                        <a:t>　在宅勤務や遠隔地勤務等の多様なニーズに対応することを促進するため、</a:t>
                      </a:r>
                      <a:endParaRPr lang="en-US" altLang="ja-JP" sz="1000" dirty="0">
                        <a:latin typeface="ＭＳ 明朝" panose="02020609040205080304" pitchFamily="17" charset="-128"/>
                        <a:ea typeface="ＭＳ 明朝" panose="02020609040205080304" pitchFamily="17" charset="-128"/>
                      </a:endParaRPr>
                    </a:p>
                    <a:p>
                      <a:pPr indent="-216004" algn="just">
                        <a:lnSpc>
                          <a:spcPct val="125000"/>
                        </a:lnSpc>
                      </a:pPr>
                      <a:r>
                        <a:rPr lang="ja-JP" altLang="en-US" sz="1000" dirty="0">
                          <a:latin typeface="ＭＳ 明朝" panose="02020609040205080304" pitchFamily="17" charset="-128"/>
                          <a:ea typeface="ＭＳ 明朝" panose="02020609040205080304" pitchFamily="17" charset="-128"/>
                        </a:rPr>
                        <a:t>  遠隔で行う保健指導については、評価水準や時間設定等は対面と同等とし</a:t>
                      </a:r>
                      <a:endParaRPr lang="en-US" altLang="ja-JP" sz="1000" dirty="0">
                        <a:latin typeface="ＭＳ 明朝" panose="02020609040205080304" pitchFamily="17" charset="-128"/>
                        <a:ea typeface="ＭＳ 明朝" panose="02020609040205080304" pitchFamily="17" charset="-128"/>
                      </a:endParaRPr>
                    </a:p>
                    <a:p>
                      <a:pPr indent="-216004" algn="just">
                        <a:lnSpc>
                          <a:spcPct val="125000"/>
                        </a:lnSpc>
                      </a:pPr>
                      <a:r>
                        <a:rPr lang="en-US" altLang="ja-JP" sz="1000" dirty="0">
                          <a:latin typeface="ＭＳ 明朝" panose="02020609040205080304" pitchFamily="17" charset="-128"/>
                          <a:ea typeface="ＭＳ 明朝" panose="02020609040205080304" pitchFamily="17" charset="-128"/>
                        </a:rPr>
                        <a:t>  </a:t>
                      </a:r>
                      <a:r>
                        <a:rPr lang="ja-JP" altLang="en-US" sz="1000" dirty="0">
                          <a:latin typeface="ＭＳ 明朝" panose="02020609040205080304" pitchFamily="17" charset="-128"/>
                          <a:ea typeface="ＭＳ 明朝" panose="02020609040205080304" pitchFamily="17" charset="-128"/>
                        </a:rPr>
                        <a:t>ます。</a:t>
                      </a:r>
                      <a:endParaRPr lang="en-US" altLang="ja-JP" sz="1000" dirty="0">
                        <a:latin typeface="ＭＳ 明朝" panose="02020609040205080304" pitchFamily="17" charset="-128"/>
                        <a:ea typeface="ＭＳ 明朝" panose="02020609040205080304" pitchFamily="17" charset="-128"/>
                      </a:endParaRPr>
                    </a:p>
                    <a:p>
                      <a:pPr indent="-216004" algn="just">
                        <a:lnSpc>
                          <a:spcPct val="125000"/>
                        </a:lnSpc>
                      </a:pPr>
                      <a:r>
                        <a:rPr lang="en-US" altLang="ja-JP" sz="1000" dirty="0">
                          <a:latin typeface="ＭＳ 明朝" panose="02020609040205080304" pitchFamily="17" charset="-128"/>
                          <a:ea typeface="ＭＳ 明朝" panose="02020609040205080304" pitchFamily="17" charset="-128"/>
                        </a:rPr>
                        <a:t>  ICT</a:t>
                      </a:r>
                      <a:r>
                        <a:rPr lang="ja-JP" altLang="en-US" sz="1000" dirty="0">
                          <a:latin typeface="ＭＳ 明朝" panose="02020609040205080304" pitchFamily="17" charset="-128"/>
                          <a:ea typeface="ＭＳ 明朝" panose="02020609040205080304" pitchFamily="17" charset="-128"/>
                        </a:rPr>
                        <a:t>活用の推進に当たっては、</a:t>
                      </a:r>
                      <a:r>
                        <a:rPr lang="en-US" altLang="ja-JP" sz="1000" dirty="0">
                          <a:latin typeface="ＭＳ 明朝" panose="02020609040205080304" pitchFamily="17" charset="-128"/>
                          <a:ea typeface="ＭＳ 明朝" panose="02020609040205080304" pitchFamily="17" charset="-128"/>
                        </a:rPr>
                        <a:t>｢</a:t>
                      </a:r>
                      <a:r>
                        <a:rPr lang="ja-JP" altLang="en-US" sz="1000" dirty="0">
                          <a:latin typeface="ＭＳ 明朝" panose="02020609040205080304" pitchFamily="17" charset="-128"/>
                          <a:ea typeface="ＭＳ 明朝" panose="02020609040205080304" pitchFamily="17" charset="-128"/>
                        </a:rPr>
                        <a:t>特定健康診査･特定保健指導の円滑な実施に</a:t>
                      </a:r>
                      <a:endParaRPr lang="en-US" altLang="ja-JP" sz="1000" dirty="0">
                        <a:latin typeface="ＭＳ 明朝" panose="02020609040205080304" pitchFamily="17" charset="-128"/>
                        <a:ea typeface="ＭＳ 明朝" panose="02020609040205080304" pitchFamily="17" charset="-128"/>
                      </a:endParaRPr>
                    </a:p>
                    <a:p>
                      <a:pPr indent="-216004" algn="just">
                        <a:lnSpc>
                          <a:spcPct val="125000"/>
                        </a:lnSpc>
                      </a:pPr>
                      <a:r>
                        <a:rPr lang="en-US" altLang="ja-JP" sz="1000" dirty="0">
                          <a:latin typeface="ＭＳ 明朝" panose="02020609040205080304" pitchFamily="17" charset="-128"/>
                          <a:ea typeface="ＭＳ 明朝" panose="02020609040205080304" pitchFamily="17" charset="-128"/>
                        </a:rPr>
                        <a:t>  </a:t>
                      </a:r>
                      <a:r>
                        <a:rPr lang="ja-JP" altLang="en-US" sz="1000" dirty="0">
                          <a:latin typeface="ＭＳ 明朝" panose="02020609040205080304" pitchFamily="17" charset="-128"/>
                          <a:ea typeface="ＭＳ 明朝" panose="02020609040205080304" pitchFamily="17" charset="-128"/>
                        </a:rPr>
                        <a:t>向けた手引き</a:t>
                      </a:r>
                      <a:r>
                        <a:rPr lang="en-US" altLang="ja-JP" sz="1000" dirty="0">
                          <a:latin typeface="ＭＳ 明朝" panose="02020609040205080304" pitchFamily="17" charset="-128"/>
                          <a:ea typeface="ＭＳ 明朝" panose="02020609040205080304" pitchFamily="17" charset="-128"/>
                        </a:rPr>
                        <a:t>｣</a:t>
                      </a:r>
                      <a:r>
                        <a:rPr lang="ja-JP" altLang="en-US" sz="1000" dirty="0">
                          <a:latin typeface="ＭＳ 明朝" panose="02020609040205080304" pitchFamily="17" charset="-128"/>
                          <a:ea typeface="ＭＳ 明朝" panose="02020609040205080304" pitchFamily="17" charset="-128"/>
                        </a:rPr>
                        <a:t>や</a:t>
                      </a:r>
                      <a:r>
                        <a:rPr lang="en-US" altLang="ja-JP" sz="1000" dirty="0">
                          <a:latin typeface="ＭＳ 明朝" panose="02020609040205080304" pitchFamily="17" charset="-128"/>
                          <a:ea typeface="ＭＳ 明朝" panose="02020609040205080304" pitchFamily="17" charset="-128"/>
                        </a:rPr>
                        <a:t>｢</a:t>
                      </a:r>
                      <a:r>
                        <a:rPr lang="ja-JP" altLang="en-US" sz="1000" dirty="0">
                          <a:latin typeface="ＭＳ 明朝" panose="02020609040205080304" pitchFamily="17" charset="-128"/>
                          <a:ea typeface="ＭＳ 明朝" panose="02020609040205080304" pitchFamily="17" charset="-128"/>
                        </a:rPr>
                        <a:t>標準的な健診･保健指導プログラム</a:t>
                      </a:r>
                      <a:r>
                        <a:rPr lang="en-US" altLang="ja-JP" sz="1000" dirty="0">
                          <a:latin typeface="ＭＳ 明朝" panose="02020609040205080304" pitchFamily="17" charset="-128"/>
                          <a:ea typeface="ＭＳ 明朝" panose="02020609040205080304" pitchFamily="17" charset="-128"/>
                        </a:rPr>
                        <a:t>｣</a:t>
                      </a:r>
                      <a:r>
                        <a:rPr lang="ja-JP" altLang="en-US" sz="1000" dirty="0">
                          <a:latin typeface="ＭＳ 明朝" panose="02020609040205080304" pitchFamily="17" charset="-128"/>
                          <a:ea typeface="ＭＳ 明朝" panose="02020609040205080304" pitchFamily="17" charset="-128"/>
                        </a:rPr>
                        <a:t>を参照し、</a:t>
                      </a:r>
                      <a:r>
                        <a:rPr lang="en-US" altLang="ja-JP" sz="1000" dirty="0">
                          <a:latin typeface="ＭＳ 明朝" panose="02020609040205080304" pitchFamily="17" charset="-128"/>
                          <a:ea typeface="ＭＳ 明朝" panose="02020609040205080304" pitchFamily="17" charset="-128"/>
                        </a:rPr>
                        <a:t>ICT</a:t>
                      </a:r>
                      <a:r>
                        <a:rPr lang="ja-JP" altLang="en-US" sz="1000" dirty="0">
                          <a:latin typeface="ＭＳ 明朝" panose="02020609040205080304" pitchFamily="17" charset="-128"/>
                          <a:ea typeface="ＭＳ 明朝" panose="02020609040205080304" pitchFamily="17" charset="-128"/>
                        </a:rPr>
                        <a:t>環境や</a:t>
                      </a:r>
                      <a:endParaRPr lang="en-US" altLang="ja-JP" sz="1000" dirty="0">
                        <a:latin typeface="ＭＳ 明朝" panose="02020609040205080304" pitchFamily="17" charset="-128"/>
                        <a:ea typeface="ＭＳ 明朝" panose="02020609040205080304" pitchFamily="17" charset="-128"/>
                      </a:endParaRPr>
                    </a:p>
                    <a:p>
                      <a:pPr indent="-216004" algn="just">
                        <a:lnSpc>
                          <a:spcPct val="125000"/>
                        </a:lnSpc>
                      </a:pPr>
                      <a:r>
                        <a:rPr lang="en-US" altLang="ja-JP" sz="1000" dirty="0">
                          <a:latin typeface="ＭＳ 明朝" panose="02020609040205080304" pitchFamily="17" charset="-128"/>
                          <a:ea typeface="ＭＳ 明朝" panose="02020609040205080304" pitchFamily="17" charset="-128"/>
                        </a:rPr>
                        <a:t>  ICT</a:t>
                      </a:r>
                      <a:r>
                        <a:rPr lang="ja-JP" altLang="en-US" sz="1000" dirty="0">
                          <a:latin typeface="ＭＳ 明朝" panose="02020609040205080304" pitchFamily="17" charset="-128"/>
                          <a:ea typeface="ＭＳ 明朝" panose="02020609040205080304" pitchFamily="17" charset="-128"/>
                        </a:rPr>
                        <a:t>リテラシーの確認･確保等、</a:t>
                      </a:r>
                      <a:r>
                        <a:rPr lang="en-US" altLang="ja-JP" sz="1000" dirty="0">
                          <a:latin typeface="ＭＳ 明朝" panose="02020609040205080304" pitchFamily="17" charset="-128"/>
                          <a:ea typeface="ＭＳ 明朝" panose="02020609040205080304" pitchFamily="17" charset="-128"/>
                        </a:rPr>
                        <a:t>ICT</a:t>
                      </a:r>
                      <a:r>
                        <a:rPr lang="ja-JP" altLang="en-US" sz="1000" dirty="0">
                          <a:latin typeface="ＭＳ 明朝" panose="02020609040205080304" pitchFamily="17" charset="-128"/>
                          <a:ea typeface="ＭＳ 明朝" panose="02020609040205080304" pitchFamily="17" charset="-128"/>
                        </a:rPr>
                        <a:t>活用に係る課題に留意して対応するもの</a:t>
                      </a:r>
                      <a:endParaRPr lang="en-US" altLang="ja-JP" sz="1000" dirty="0">
                        <a:latin typeface="ＭＳ 明朝" panose="02020609040205080304" pitchFamily="17" charset="-128"/>
                        <a:ea typeface="ＭＳ 明朝" panose="02020609040205080304" pitchFamily="17" charset="-128"/>
                      </a:endParaRPr>
                    </a:p>
                    <a:p>
                      <a:pPr indent="-216004" algn="just">
                        <a:lnSpc>
                          <a:spcPct val="125000"/>
                        </a:lnSpc>
                      </a:pPr>
                      <a:r>
                        <a:rPr lang="en-US" altLang="ja-JP" sz="1000" dirty="0">
                          <a:latin typeface="ＭＳ 明朝" panose="02020609040205080304" pitchFamily="17" charset="-128"/>
                          <a:ea typeface="ＭＳ 明朝" panose="02020609040205080304" pitchFamily="17" charset="-128"/>
                        </a:rPr>
                        <a:t>  </a:t>
                      </a:r>
                      <a:r>
                        <a:rPr lang="ja-JP" altLang="en-US" sz="1000" dirty="0">
                          <a:latin typeface="ＭＳ 明朝" panose="02020609040205080304" pitchFamily="17" charset="-128"/>
                          <a:ea typeface="ＭＳ 明朝" panose="02020609040205080304" pitchFamily="17" charset="-128"/>
                        </a:rPr>
                        <a:t>とします。</a:t>
                      </a:r>
                      <a:endParaRPr lang="en-US" altLang="ja-JP" sz="1000" dirty="0">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2714913"/>
                  </a:ext>
                </a:extLst>
              </a:tr>
            </a:tbl>
          </a:graphicData>
        </a:graphic>
      </p:graphicFrame>
    </p:spTree>
    <p:extLst>
      <p:ext uri="{BB962C8B-B14F-4D97-AF65-F5344CB8AC3E}">
        <p14:creationId xmlns:p14="http://schemas.microsoft.com/office/powerpoint/2010/main" val="40083754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_大_3"/>
          <p:cNvSpPr txBox="1">
            <a:spLocks/>
          </p:cNvSpPr>
          <p:nvPr/>
        </p:nvSpPr>
        <p:spPr>
          <a:xfrm>
            <a:off x="315008" y="3976784"/>
            <a:ext cx="5850159" cy="119043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86402" tIns="43201" rIns="86402" bIns="43201" rtlCol="0" anchor="ctr">
            <a:normAutofit/>
          </a:bodyPr>
          <a:lstStyle/>
          <a:p>
            <a:pPr algn="ctr">
              <a:spcBef>
                <a:spcPct val="0"/>
              </a:spcBef>
              <a:defRPr/>
            </a:pPr>
            <a:r>
              <a:rPr kumimoji="0" lang="ja-JP" altLang="en-US" sz="1701" b="1" kern="0" dirty="0">
                <a:solidFill>
                  <a:schemeClr val="tx1"/>
                </a:solidFill>
                <a:latin typeface="ＭＳ 明朝" panose="02020609040205080304" pitchFamily="17" charset="-128"/>
                <a:ea typeface="ＭＳ 明朝" panose="02020609040205080304" pitchFamily="17" charset="-128"/>
              </a:rPr>
              <a:t>巻末資料</a:t>
            </a:r>
          </a:p>
        </p:txBody>
      </p:sp>
    </p:spTree>
    <p:extLst>
      <p:ext uri="{BB962C8B-B14F-4D97-AF65-F5344CB8AC3E}">
        <p14:creationId xmlns:p14="http://schemas.microsoft.com/office/powerpoint/2010/main" val="740388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
          <p:cNvSpPr txBox="1">
            <a:spLocks noChangeAspect="1"/>
          </p:cNvSpPr>
          <p:nvPr/>
        </p:nvSpPr>
        <p:spPr>
          <a:xfrm>
            <a:off x="165100" y="755576"/>
            <a:ext cx="6238800" cy="1492268"/>
          </a:xfrm>
          <a:prstGeom prst="rect">
            <a:avLst/>
          </a:prstGeom>
          <a:ln>
            <a:noFill/>
          </a:ln>
        </p:spPr>
        <p:txBody>
          <a:bodyPr vert="horz" lIns="0" tIns="45720" rIns="90000" bIns="45720" rtlCol="0" anchor="t">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mj-cs"/>
              </a:rPr>
              <a:t>　以下は、本町の令和</a:t>
            </a:r>
            <a:r>
              <a:rPr lang="en-US" altLang="ja-JP" sz="1200" dirty="0">
                <a:latin typeface="ＭＳ 明朝" panose="02020609040205080304" pitchFamily="17" charset="-128"/>
                <a:ea typeface="ＭＳ 明朝" panose="02020609040205080304" pitchFamily="17" charset="-128"/>
                <a:cs typeface="+mj-cs"/>
              </a:rPr>
              <a:t>4</a:t>
            </a:r>
            <a:r>
              <a:rPr lang="ja-JP" altLang="en-US" sz="1200" dirty="0">
                <a:latin typeface="ＭＳ 明朝" panose="02020609040205080304" pitchFamily="17" charset="-128"/>
                <a:ea typeface="ＭＳ 明朝" panose="02020609040205080304" pitchFamily="17" charset="-128"/>
                <a:cs typeface="+mj-cs"/>
              </a:rPr>
              <a:t>年度における人口構成概要を</a:t>
            </a:r>
            <a:r>
              <a:rPr lang="ja-JP" altLang="en-US" sz="1200" dirty="0">
                <a:latin typeface="ＭＳ 明朝" panose="02020609040205080304" pitchFamily="17" charset="-128"/>
                <a:ea typeface="ＭＳ 明朝" panose="02020609040205080304" pitchFamily="17" charset="-128"/>
              </a:rPr>
              <a:t>示したものです</a:t>
            </a:r>
            <a:r>
              <a:rPr lang="ja-JP" altLang="en-US" sz="1200" dirty="0">
                <a:latin typeface="ＭＳ 明朝" panose="02020609040205080304" pitchFamily="17" charset="-128"/>
                <a:ea typeface="ＭＳ 明朝" panose="02020609040205080304" pitchFamily="17" charset="-128"/>
                <a:cs typeface="+mj-cs"/>
              </a:rPr>
              <a:t>。高齢化率</a:t>
            </a:r>
            <a:r>
              <a:rPr lang="en-US" altLang="ja-JP" sz="1200" dirty="0">
                <a:latin typeface="ＭＳ 明朝" panose="02020609040205080304" pitchFamily="17" charset="-128"/>
                <a:ea typeface="ＭＳ 明朝" panose="02020609040205080304" pitchFamily="17" charset="-128"/>
                <a:cs typeface="+mj-cs"/>
              </a:rPr>
              <a:t>(65</a:t>
            </a:r>
            <a:r>
              <a:rPr lang="ja-JP" altLang="en-US" sz="1200" dirty="0">
                <a:latin typeface="ＭＳ 明朝" panose="02020609040205080304" pitchFamily="17" charset="-128"/>
                <a:ea typeface="ＭＳ 明朝" panose="02020609040205080304" pitchFamily="17" charset="-128"/>
                <a:cs typeface="+mj-cs"/>
              </a:rPr>
              <a:t>歳以上</a:t>
            </a:r>
            <a:r>
              <a:rPr lang="en-US" altLang="ja-JP" sz="1200" dirty="0">
                <a:latin typeface="ＭＳ 明朝" panose="02020609040205080304" pitchFamily="17" charset="-128"/>
                <a:ea typeface="ＭＳ 明朝" panose="02020609040205080304" pitchFamily="17" charset="-128"/>
                <a:cs typeface="+mj-cs"/>
              </a:rPr>
              <a:t>)</a:t>
            </a:r>
            <a:r>
              <a:rPr lang="ja-JP" altLang="en-US" sz="1200" dirty="0">
                <a:latin typeface="ＭＳ 明朝" panose="02020609040205080304" pitchFamily="17" charset="-128"/>
                <a:ea typeface="ＭＳ 明朝" panose="02020609040205080304" pitchFamily="17" charset="-128"/>
                <a:cs typeface="+mj-cs"/>
              </a:rPr>
              <a:t>は</a:t>
            </a:r>
            <a:r>
              <a:rPr lang="en-US" altLang="ja-JP" sz="1200" dirty="0">
                <a:latin typeface="ＭＳ 明朝" panose="02020609040205080304" pitchFamily="17" charset="-128"/>
                <a:ea typeface="ＭＳ 明朝" panose="02020609040205080304" pitchFamily="17" charset="-128"/>
                <a:cs typeface="+mj-cs"/>
              </a:rPr>
              <a:t>25.7%</a:t>
            </a:r>
            <a:r>
              <a:rPr lang="ja-JP" altLang="en-US" sz="1200" dirty="0">
                <a:latin typeface="ＭＳ 明朝" panose="02020609040205080304" pitchFamily="17" charset="-128"/>
                <a:ea typeface="ＭＳ 明朝" panose="02020609040205080304" pitchFamily="17" charset="-128"/>
                <a:cs typeface="+mj-cs"/>
              </a:rPr>
              <a:t>であり、県との比較で</a:t>
            </a:r>
            <a:r>
              <a:rPr lang="en-US" altLang="ja-JP" sz="1200" dirty="0">
                <a:latin typeface="ＭＳ 明朝" panose="02020609040205080304" pitchFamily="17" charset="-128"/>
                <a:ea typeface="ＭＳ 明朝" panose="02020609040205080304" pitchFamily="17" charset="-128"/>
                <a:cs typeface="+mj-cs"/>
              </a:rPr>
              <a:t>0.9</a:t>
            </a:r>
            <a:r>
              <a:rPr lang="ja-JP" altLang="en-US" sz="1200" dirty="0">
                <a:latin typeface="ＭＳ 明朝" panose="02020609040205080304" pitchFamily="17" charset="-128"/>
                <a:ea typeface="ＭＳ 明朝" panose="02020609040205080304" pitchFamily="17" charset="-128"/>
                <a:cs typeface="+mj-cs"/>
              </a:rPr>
              <a:t>倍となっています。また、</a:t>
            </a:r>
            <a:r>
              <a:rPr lang="ja-JP" altLang="en-US" sz="1200" dirty="0">
                <a:latin typeface="ＭＳ 明朝" panose="02020609040205080304" pitchFamily="17" charset="-128"/>
                <a:ea typeface="ＭＳ 明朝" panose="02020609040205080304" pitchFamily="17" charset="-128"/>
              </a:rPr>
              <a:t>国民健康保険被保険者数は</a:t>
            </a:r>
            <a:r>
              <a:rPr lang="en-US" altLang="ja-JP" sz="1200" dirty="0">
                <a:latin typeface="ＭＳ 明朝" panose="02020609040205080304" pitchFamily="17" charset="-128"/>
                <a:ea typeface="ＭＳ 明朝" panose="02020609040205080304" pitchFamily="17" charset="-128"/>
              </a:rPr>
              <a:t>5,355</a:t>
            </a:r>
            <a:r>
              <a:rPr lang="ja-JP" altLang="en-US" sz="1200" dirty="0">
                <a:latin typeface="ＭＳ 明朝" panose="02020609040205080304" pitchFamily="17" charset="-128"/>
                <a:ea typeface="ＭＳ 明朝" panose="02020609040205080304" pitchFamily="17" charset="-128"/>
              </a:rPr>
              <a:t>人で、町の人口に占める国民健康保険加入率は</a:t>
            </a:r>
            <a:r>
              <a:rPr lang="en-US" altLang="ja-JP" sz="1200" dirty="0">
                <a:latin typeface="ＭＳ 明朝" panose="02020609040205080304" pitchFamily="17" charset="-128"/>
                <a:ea typeface="ＭＳ 明朝" panose="02020609040205080304" pitchFamily="17" charset="-128"/>
              </a:rPr>
              <a:t>18.5%</a:t>
            </a:r>
            <a:r>
              <a:rPr lang="ja-JP" altLang="en-US" sz="1200" dirty="0">
                <a:latin typeface="ＭＳ 明朝" panose="02020609040205080304" pitchFamily="17" charset="-128"/>
                <a:ea typeface="ＭＳ 明朝" panose="02020609040205080304" pitchFamily="17" charset="-128"/>
              </a:rPr>
              <a:t>です。国民健康保険被保険者平均年齢は</a:t>
            </a:r>
            <a:r>
              <a:rPr lang="en-US" altLang="ja-JP" sz="1200" dirty="0">
                <a:latin typeface="ＭＳ 明朝" panose="02020609040205080304" pitchFamily="17" charset="-128"/>
                <a:ea typeface="ＭＳ 明朝" panose="02020609040205080304" pitchFamily="17" charset="-128"/>
              </a:rPr>
              <a:t>55.4</a:t>
            </a:r>
            <a:r>
              <a:rPr lang="ja-JP" altLang="en-US" sz="1200" dirty="0">
                <a:latin typeface="ＭＳ 明朝" panose="02020609040205080304" pitchFamily="17" charset="-128"/>
                <a:ea typeface="ＭＳ 明朝" panose="02020609040205080304" pitchFamily="17" charset="-128"/>
              </a:rPr>
              <a:t>歳です。</a:t>
            </a:r>
            <a:endParaRPr lang="ja-JP" altLang="ja-JP" sz="1200" dirty="0">
              <a:latin typeface="ＭＳ 明朝" panose="02020609040205080304" pitchFamily="17" charset="-128"/>
              <a:ea typeface="ＭＳ 明朝" panose="02020609040205080304" pitchFamily="17" charset="-128"/>
            </a:endParaRPr>
          </a:p>
        </p:txBody>
      </p:sp>
      <p:sp>
        <p:nvSpPr>
          <p:cNvPr id="14" name="テキスト ボックス 13"/>
          <p:cNvSpPr txBox="1">
            <a:spLocks noChangeAspect="1"/>
          </p:cNvSpPr>
          <p:nvPr/>
        </p:nvSpPr>
        <p:spPr>
          <a:xfrm>
            <a:off x="165099" y="1763688"/>
            <a:ext cx="6318125"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人口構成</a:t>
            </a:r>
            <a:r>
              <a:rPr lang="ja-JP" altLang="en-US" sz="1200">
                <a:latin typeface="ＭＳ 明朝" panose="02020609040205080304" pitchFamily="17" charset="-128"/>
                <a:ea typeface="ＭＳ 明朝" panose="02020609040205080304" pitchFamily="17" charset="-128"/>
              </a:rPr>
              <a:t>概要</a:t>
            </a:r>
            <a:r>
              <a:rPr lang="en-US" altLang="ja-JP" sz="1200" dirty="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令和</a:t>
            </a:r>
            <a:r>
              <a:rPr lang="en-US" altLang="ja-JP" sz="1200" dirty="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年度</a:t>
            </a:r>
            <a:r>
              <a:rPr lang="en-US" altLang="ja-JP" sz="1200" dirty="0">
                <a:latin typeface="ＭＳ 明朝" panose="02020609040205080304" pitchFamily="17" charset="-128"/>
                <a:ea typeface="ＭＳ 明朝" panose="02020609040205080304" pitchFamily="17" charset="-128"/>
              </a:rPr>
              <a:t>)</a:t>
            </a:r>
            <a:endParaRPr lang="ja-JP" altLang="en-US" sz="1200" dirty="0">
              <a:latin typeface="ＭＳ 明朝" panose="02020609040205080304" pitchFamily="17" charset="-128"/>
              <a:ea typeface="ＭＳ 明朝" panose="02020609040205080304" pitchFamily="17" charset="-128"/>
            </a:endParaRPr>
          </a:p>
        </p:txBody>
      </p:sp>
      <p:sp>
        <p:nvSpPr>
          <p:cNvPr id="15" name="テキスト ボックス 14"/>
          <p:cNvSpPr txBox="1">
            <a:spLocks noChangeAspect="1"/>
          </p:cNvSpPr>
          <p:nvPr/>
        </p:nvSpPr>
        <p:spPr>
          <a:xfrm>
            <a:off x="165099" y="3993667"/>
            <a:ext cx="6318125" cy="276999"/>
          </a:xfrm>
          <a:prstGeom prst="rect">
            <a:avLst/>
          </a:prstGeom>
          <a:noFill/>
          <a:ln>
            <a:noFill/>
          </a:ln>
        </p:spPr>
        <p:txBody>
          <a:bodyPr wrap="square" lIns="0" rtlCol="0" anchor="ctr" anchorCtr="0">
            <a:spAutoFit/>
          </a:bodyPr>
          <a:lstStyle/>
          <a:p>
            <a:pPr>
              <a:spcBef>
                <a:spcPct val="0"/>
              </a:spcBef>
              <a:defRPr/>
            </a:pPr>
            <a:r>
              <a:rPr lang="ja-JP" altLang="en-US" sz="1200" dirty="0">
                <a:latin typeface="ＭＳ 明朝" panose="02020609040205080304" pitchFamily="17" charset="-128"/>
                <a:ea typeface="ＭＳ 明朝" panose="02020609040205080304" pitchFamily="17" charset="-128"/>
              </a:rPr>
              <a:t>男女･年齢階層別 被保険者数構成割合</a:t>
            </a:r>
            <a:r>
              <a:rPr lang="ja-JP" altLang="en-US" sz="1200">
                <a:latin typeface="ＭＳ 明朝" panose="02020609040205080304" pitchFamily="17" charset="-128"/>
                <a:ea typeface="ＭＳ 明朝" panose="02020609040205080304" pitchFamily="17" charset="-128"/>
              </a:rPr>
              <a:t>ピラミッド</a:t>
            </a:r>
            <a:r>
              <a:rPr lang="en-US" altLang="ja-JP" sz="1200" dirty="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令和</a:t>
            </a:r>
            <a:r>
              <a:rPr lang="en-US" altLang="ja-JP" sz="1200" dirty="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年度</a:t>
            </a:r>
            <a:r>
              <a:rPr lang="en-US" altLang="ja-JP" sz="1200" dirty="0">
                <a:latin typeface="ＭＳ 明朝" panose="02020609040205080304" pitchFamily="17" charset="-128"/>
                <a:ea typeface="ＭＳ 明朝" panose="02020609040205080304" pitchFamily="17" charset="-128"/>
              </a:rPr>
              <a:t>)</a:t>
            </a:r>
          </a:p>
        </p:txBody>
      </p:sp>
      <p:sp>
        <p:nvSpPr>
          <p:cNvPr id="16" name="注釈文章 18"/>
          <p:cNvSpPr txBox="1">
            <a:spLocks noChangeAspect="1"/>
          </p:cNvSpPr>
          <p:nvPr/>
        </p:nvSpPr>
        <p:spPr>
          <a:xfrm>
            <a:off x="170434" y="3186648"/>
            <a:ext cx="6318125" cy="338554"/>
          </a:xfrm>
          <a:prstGeom prst="rect">
            <a:avLst/>
          </a:prstGeom>
          <a:noFill/>
          <a:ln>
            <a:noFill/>
          </a:ln>
        </p:spPr>
        <p:txBody>
          <a:bodyPr wrap="square" lIns="0" rIns="90000" rtlCol="0">
            <a:spAutoFit/>
          </a:bodyPr>
          <a:lstStyle/>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県</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は栃木県を指す。以下全ての表において同様である。</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健診･医療･介護データからみる地域の健康課題</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10" name="注釈文章 9"/>
          <p:cNvSpPr txBox="1">
            <a:spLocks noChangeAspect="1"/>
          </p:cNvSpPr>
          <p:nvPr/>
        </p:nvSpPr>
        <p:spPr>
          <a:xfrm>
            <a:off x="170434" y="8431370"/>
            <a:ext cx="6318125" cy="216256"/>
          </a:xfrm>
          <a:prstGeom prst="rect">
            <a:avLst/>
          </a:prstGeom>
          <a:noFill/>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人口及び被保険者の状況</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A5566857-589B-4EF8-89D8-4B0544E162C4}"/>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z="1000" smtClean="0"/>
              <a:pPr/>
              <a:t>8</a:t>
            </a:fld>
            <a:endParaRPr lang="ja-JP" altLang="en-US" sz="1000" dirty="0"/>
          </a:p>
        </p:txBody>
      </p:sp>
      <p:sp>
        <p:nvSpPr>
          <p:cNvPr id="21" name="テキスト ボックス 20">
            <a:extLst>
              <a:ext uri="{FF2B5EF4-FFF2-40B4-BE49-F238E27FC236}">
                <a16:creationId xmlns:a16="http://schemas.microsoft.com/office/drawing/2014/main" id="{D05E4338-8019-414B-81A3-15CB655A9E9A}"/>
              </a:ext>
            </a:extLst>
          </p:cNvPr>
          <p:cNvSpPr txBox="1">
            <a:spLocks noChangeAspect="1"/>
          </p:cNvSpPr>
          <p:nvPr/>
        </p:nvSpPr>
        <p:spPr>
          <a:xfrm>
            <a:off x="50800" y="467544"/>
            <a:ext cx="6242400" cy="338554"/>
          </a:xfrm>
          <a:prstGeom prst="rect">
            <a:avLst/>
          </a:prstGeom>
          <a:noFill/>
          <a:ln>
            <a:noFill/>
          </a:ln>
        </p:spPr>
        <p:txBody>
          <a:bodyPr wrap="square" lIns="0" rIns="90000" rtlCol="0">
            <a:spAutoFit/>
          </a:bodyPr>
          <a:lstStyle/>
          <a:p>
            <a:r>
              <a:rPr lang="en-US" altLang="ja-JP" sz="1600" b="1" dirty="0">
                <a:latin typeface="ＭＳ 明朝" panose="02020609040205080304" pitchFamily="17" charset="-128"/>
                <a:ea typeface="ＭＳ 明朝" panose="02020609040205080304" pitchFamily="17" charset="-128"/>
              </a:rPr>
              <a:t>1.</a:t>
            </a:r>
            <a:r>
              <a:rPr lang="ja-JP" altLang="en-US" sz="1600" b="1" dirty="0">
                <a:latin typeface="ＭＳ 明朝" panose="02020609040205080304" pitchFamily="17" charset="-128"/>
                <a:ea typeface="ＭＳ 明朝" panose="02020609040205080304" pitchFamily="17" charset="-128"/>
              </a:rPr>
              <a:t>人口構成</a:t>
            </a:r>
            <a:endParaRPr lang="ja-JP" altLang="ja-JP" sz="1600" dirty="0">
              <a:latin typeface="ＭＳ 明朝" panose="02020609040205080304" pitchFamily="17" charset="-128"/>
              <a:ea typeface="ＭＳ 明朝" panose="02020609040205080304" pitchFamily="17" charset="-128"/>
            </a:endParaRPr>
          </a:p>
        </p:txBody>
      </p:sp>
      <p:pic>
        <p:nvPicPr>
          <p:cNvPr id="4" name="table6">
            <a:extLst>
              <a:ext uri="{FF2B5EF4-FFF2-40B4-BE49-F238E27FC236}">
                <a16:creationId xmlns:a16="http://schemas.microsoft.com/office/drawing/2014/main" id="{E9C08E22-0FFF-4DE6-89F6-811C55F730B5}"/>
              </a:ext>
            </a:extLst>
          </p:cNvPr>
          <p:cNvPicPr>
            <a:picLocks noChangeAspect="1"/>
          </p:cNvPicPr>
          <p:nvPr/>
        </p:nvPicPr>
        <p:blipFill>
          <a:blip r:embed="rId3"/>
          <a:stretch>
            <a:fillRect/>
          </a:stretch>
        </p:blipFill>
        <p:spPr>
          <a:xfrm>
            <a:off x="165100" y="4264720"/>
            <a:ext cx="6096000" cy="4166273"/>
          </a:xfrm>
          <a:prstGeom prst="rect">
            <a:avLst/>
          </a:prstGeom>
        </p:spPr>
      </p:pic>
      <p:sp>
        <p:nvSpPr>
          <p:cNvPr id="5" name="タイトル_大_3">
            <a:extLst>
              <a:ext uri="{FF2B5EF4-FFF2-40B4-BE49-F238E27FC236}">
                <a16:creationId xmlns:a16="http://schemas.microsoft.com/office/drawing/2014/main" id="{CE2E0FC8-50CB-333E-4438-C12C20F57E23}"/>
              </a:ext>
            </a:extLst>
          </p:cNvPr>
          <p:cNvSpPr txBox="1">
            <a:spLocks noChangeAspect="1"/>
          </p:cNvSpPr>
          <p:nvPr/>
        </p:nvSpPr>
        <p:spPr>
          <a:xfrm>
            <a:off x="-273" y="-4836"/>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第</a:t>
            </a:r>
            <a:r>
              <a:rPr kumimoji="0" lang="en-US" altLang="ja-JP" b="1" kern="0" dirty="0">
                <a:solidFill>
                  <a:schemeClr val="tx1"/>
                </a:solidFill>
                <a:latin typeface="ＭＳ 明朝" panose="02020609040205080304" pitchFamily="17" charset="-128"/>
                <a:ea typeface="ＭＳ 明朝" panose="02020609040205080304" pitchFamily="17" charset="-128"/>
              </a:rPr>
              <a:t>2</a:t>
            </a:r>
            <a:r>
              <a:rPr kumimoji="0" lang="ja-JP" altLang="en-US" b="1" kern="0" dirty="0">
                <a:solidFill>
                  <a:schemeClr val="tx1"/>
                </a:solidFill>
                <a:latin typeface="ＭＳ 明朝" panose="02020609040205080304" pitchFamily="17" charset="-128"/>
                <a:ea typeface="ＭＳ 明朝" panose="02020609040205080304" pitchFamily="17" charset="-128"/>
              </a:rPr>
              <a:t>章　地域の概況</a:t>
            </a:r>
          </a:p>
        </p:txBody>
      </p:sp>
      <p:pic>
        <p:nvPicPr>
          <p:cNvPr id="6" name="図 5">
            <a:extLst>
              <a:ext uri="{FF2B5EF4-FFF2-40B4-BE49-F238E27FC236}">
                <a16:creationId xmlns:a16="http://schemas.microsoft.com/office/drawing/2014/main" id="{754A1B7B-3E6F-4AD8-83F2-0CDE444A3BA0}"/>
              </a:ext>
            </a:extLst>
          </p:cNvPr>
          <p:cNvPicPr>
            <a:picLocks noChangeAspect="1"/>
          </p:cNvPicPr>
          <p:nvPr/>
        </p:nvPicPr>
        <p:blipFill>
          <a:blip r:embed="rId4"/>
          <a:stretch>
            <a:fillRect/>
          </a:stretch>
        </p:blipFill>
        <p:spPr>
          <a:xfrm>
            <a:off x="165100" y="2029520"/>
            <a:ext cx="6096000" cy="1158702"/>
          </a:xfrm>
          <a:prstGeom prst="rect">
            <a:avLst/>
          </a:prstGeom>
        </p:spPr>
      </p:pic>
    </p:spTree>
    <p:extLst>
      <p:ext uri="{BB962C8B-B14F-4D97-AF65-F5344CB8AC3E}">
        <p14:creationId xmlns:p14="http://schemas.microsoft.com/office/powerpoint/2010/main" val="41890352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7FE90D4-230E-FA91-0495-2E3E2C08F17C}"/>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z="1000" smtClean="0"/>
              <a:pPr/>
              <a:t>89</a:t>
            </a:fld>
            <a:endParaRPr lang="ja-JP" altLang="en-US" sz="1000" dirty="0"/>
          </a:p>
        </p:txBody>
      </p:sp>
      <p:sp>
        <p:nvSpPr>
          <p:cNvPr id="10" name="タイトル_大_3">
            <a:extLst>
              <a:ext uri="{FF2B5EF4-FFF2-40B4-BE49-F238E27FC236}">
                <a16:creationId xmlns:a16="http://schemas.microsoft.com/office/drawing/2014/main" id="{97947A55-C38D-FBA8-8ABD-2B3580A6B2E8}"/>
              </a:ext>
            </a:extLst>
          </p:cNvPr>
          <p:cNvSpPr txBox="1">
            <a:spLocks noChangeAspect="1"/>
          </p:cNvSpPr>
          <p:nvPr/>
        </p:nvSpPr>
        <p:spPr>
          <a:xfrm>
            <a:off x="-1" y="-4836"/>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r>
              <a:rPr lang="en-US" altLang="ja-JP" b="1" dirty="0">
                <a:latin typeface="ＭＳ 明朝" panose="02020609040205080304" pitchFamily="17" charset="-128"/>
                <a:ea typeface="ＭＳ 明朝" panose="02020609040205080304" pitchFamily="17" charset="-128"/>
              </a:rPr>
              <a:t>1</a:t>
            </a:r>
            <a:r>
              <a:rPr lang="en-US" altLang="ja-JP" sz="1800" b="1" dirty="0">
                <a:latin typeface="ＭＳ 明朝" panose="02020609040205080304" pitchFamily="17" charset="-128"/>
                <a:ea typeface="ＭＳ 明朝" panose="02020609040205080304" pitchFamily="17" charset="-128"/>
              </a:rPr>
              <a:t>.</a:t>
            </a:r>
            <a:r>
              <a:rPr lang="ja-JP" altLang="en-US" sz="1800" b="1" dirty="0">
                <a:latin typeface="ＭＳ 明朝" panose="02020609040205080304" pitchFamily="17" charset="-128"/>
                <a:ea typeface="ＭＳ 明朝" panose="02020609040205080304" pitchFamily="17" charset="-128"/>
              </a:rPr>
              <a:t>用語解説集</a:t>
            </a:r>
          </a:p>
        </p:txBody>
      </p:sp>
      <p:graphicFrame>
        <p:nvGraphicFramePr>
          <p:cNvPr id="4" name="表 3">
            <a:extLst>
              <a:ext uri="{FF2B5EF4-FFF2-40B4-BE49-F238E27FC236}">
                <a16:creationId xmlns:a16="http://schemas.microsoft.com/office/drawing/2014/main" id="{4C2DB482-03B0-FBFD-FD3A-D5BE147571E8}"/>
              </a:ext>
            </a:extLst>
          </p:cNvPr>
          <p:cNvGraphicFramePr>
            <a:graphicFrameLocks noGrp="1"/>
          </p:cNvGraphicFramePr>
          <p:nvPr>
            <p:extLst>
              <p:ext uri="{D42A27DB-BD31-4B8C-83A1-F6EECF244321}">
                <p14:modId xmlns:p14="http://schemas.microsoft.com/office/powerpoint/2010/main" val="197536348"/>
              </p:ext>
            </p:extLst>
          </p:nvPr>
        </p:nvGraphicFramePr>
        <p:xfrm>
          <a:off x="215751" y="755576"/>
          <a:ext cx="6084000" cy="7951800"/>
        </p:xfrm>
        <a:graphic>
          <a:graphicData uri="http://schemas.openxmlformats.org/drawingml/2006/table">
            <a:tbl>
              <a:tblPr/>
              <a:tblGrid>
                <a:gridCol w="360000">
                  <a:extLst>
                    <a:ext uri="{9D8B030D-6E8A-4147-A177-3AD203B41FA5}">
                      <a16:colId xmlns:a16="http://schemas.microsoft.com/office/drawing/2014/main" val="462313775"/>
                    </a:ext>
                  </a:extLst>
                </a:gridCol>
                <a:gridCol w="1620000">
                  <a:extLst>
                    <a:ext uri="{9D8B030D-6E8A-4147-A177-3AD203B41FA5}">
                      <a16:colId xmlns:a16="http://schemas.microsoft.com/office/drawing/2014/main" val="1954866544"/>
                    </a:ext>
                  </a:extLst>
                </a:gridCol>
                <a:gridCol w="4104000">
                  <a:extLst>
                    <a:ext uri="{9D8B030D-6E8A-4147-A177-3AD203B41FA5}">
                      <a16:colId xmlns:a16="http://schemas.microsoft.com/office/drawing/2014/main" val="756793826"/>
                    </a:ext>
                  </a:extLst>
                </a:gridCol>
              </a:tblGrid>
              <a:tr h="0">
                <a:tc gridSpan="2">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用語</a:t>
                      </a: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説明</a:t>
                      </a: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9375838"/>
                  </a:ext>
                </a:extLst>
              </a:tr>
              <a:tr h="0">
                <a:tc rowSpan="6">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か行</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眼底検査</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目の奥の状態を調べる検査。通常眼底写真にて検査する。</a:t>
                      </a:r>
                      <a:endParaRPr lang="en-US" altLang="ja-JP" sz="800" b="0" i="0" u="none" strike="noStrike" dirty="0">
                        <a:solidFill>
                          <a:srgbClr val="000000"/>
                        </a:solidFill>
                        <a:effectLst/>
                        <a:latin typeface="ＭＳ 明朝" panose="02020609040205080304" pitchFamily="17" charset="-128"/>
                        <a:ea typeface="ＭＳ 明朝" panose="02020609040205080304" pitchFamily="17" charset="-128"/>
                      </a:endParaRPr>
                    </a:p>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動脈硬化の程度、高血圧、糖尿病による眼の合併症や緑内障･白内障の有無などを調べるもの。</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350564"/>
                  </a:ext>
                </a:extLst>
              </a:tr>
              <a:tr h="597600">
                <a:tc vMerge="1">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クレアチニン</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アミノ酸の一種であるクレアチンが代謝されたあとの老廃物。腎臓でろ過されて尿中に排泄される。</a:t>
                      </a:r>
                      <a:endParaRPr lang="en-US" altLang="ja-JP" sz="800" b="0" i="0" u="none" strike="noStrike" dirty="0">
                        <a:solidFill>
                          <a:srgbClr val="000000"/>
                        </a:solidFill>
                        <a:effectLst/>
                        <a:latin typeface="ＭＳ 明朝" panose="02020609040205080304" pitchFamily="17" charset="-128"/>
                        <a:ea typeface="ＭＳ 明朝" panose="02020609040205080304" pitchFamily="17" charset="-128"/>
                      </a:endParaRPr>
                    </a:p>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血清クレアチニンの値が高いと、老廃物の排泄機能としての腎臓の機能が低下していることを意味する。</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3940"/>
                  </a:ext>
                </a:extLst>
              </a:tr>
              <a:tr h="0">
                <a:tc vMerge="1">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血圧</a:t>
                      </a:r>
                      <a:r>
                        <a:rPr lang="en-US" altLang="zh-TW" sz="900" b="0" i="0" u="none" strike="noStrike" dirty="0">
                          <a:solidFill>
                            <a:srgbClr val="000000"/>
                          </a:solidFill>
                          <a:effectLst/>
                          <a:latin typeface="ＭＳ 明朝" panose="02020609040205080304" pitchFamily="17" charset="-128"/>
                          <a:ea typeface="ＭＳ 明朝" panose="02020609040205080304" pitchFamily="17" charset="-128"/>
                        </a:rPr>
                        <a:t>(</a:t>
                      </a: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収縮期･拡張期</a:t>
                      </a:r>
                      <a:r>
                        <a:rPr lang="en-US" altLang="zh-TW"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血管にかかる圧力のこと。心臓が血液を送り出すときに示す最大血圧を収縮期血圧、全身から戻った血液が心臓にたまっているときに示す最小血圧を拡張期血圧という。</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4219570"/>
                  </a:ext>
                </a:extLst>
              </a:tr>
              <a:tr h="0">
                <a:tc vMerge="1">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血糖</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血液内のブドウ糖の濃度。</a:t>
                      </a:r>
                      <a:endParaRPr lang="en-US" altLang="ja-JP" sz="800" b="0" i="0" u="none" strike="noStrike" dirty="0">
                        <a:solidFill>
                          <a:srgbClr val="000000"/>
                        </a:solidFill>
                        <a:effectLst/>
                        <a:latin typeface="ＭＳ 明朝" panose="02020609040205080304" pitchFamily="17" charset="-128"/>
                        <a:ea typeface="ＭＳ 明朝" panose="02020609040205080304" pitchFamily="17" charset="-128"/>
                      </a:endParaRPr>
                    </a:p>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食前･食後で変動する。低すぎると低血糖、高すぎると高血糖を引き起こす。</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7610860"/>
                  </a:ext>
                </a:extLst>
              </a:tr>
              <a:tr h="0">
                <a:tc vMerge="1">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健康寿命</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健康上の問題で日常生活が制限されることなく生活できる期間。</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5913689"/>
                  </a:ext>
                </a:extLst>
              </a:tr>
              <a:tr h="0">
                <a:tc vMerge="1">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高齢者の保健事業と介護予防の一体的な実施</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高齢者の心身の多様な課題に対応し、きめ細かな支援を実施するため、後期高齢者の保健事業について、後期高齢者医療広域連合と市町村の連携内容を明示し、市町村において、介護保険の地域支援事業や国民健康保険の保健事業と一体的に実施するもの。</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1486762"/>
                  </a:ext>
                </a:extLst>
              </a:tr>
              <a:tr h="0">
                <a:tc rowSpan="6">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さ行</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ジェネリック医薬品</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後発医薬品のこと。先発医薬品と治療学的に同等であるものとして製造販売が承認され、一般的に研究開発に要する費用が低く抑えられることから、先発医薬品に比べて薬価が安い医薬品。</a:t>
                      </a:r>
                    </a:p>
                  </a:txBody>
                  <a:tcPr marL="36000" marR="54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8289578"/>
                  </a:ext>
                </a:extLst>
              </a:tr>
              <a:tr h="0">
                <a:tc vMerge="1">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疾病分類</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疾病、傷害及び死因の統計分類</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の</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｢ICD-10(2013</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年版</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準拠 疾病分類表</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を使用。</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4885383"/>
                  </a:ext>
                </a:extLst>
              </a:tr>
              <a:tr h="0">
                <a:tc vMerge="1">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人工透析</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機能が著しく低下した腎臓に代わり機械で老廃物を取り除くこと。</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回につき</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時間かかる治療を週</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回程度、ずっと受け続ける必要があり、身体的にも時間的にも、大きな負担がかかる。</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7745044"/>
                  </a:ext>
                </a:extLst>
              </a:tr>
              <a:tr h="0">
                <a:tc vMerge="1">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心電図</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心臓の筋肉に流れる電流を体表面から記録する検査。電流の流れ具合に異常がないかがわかる。</a:t>
                      </a:r>
                      <a:endParaRPr lang="en-US" altLang="ja-JP" sz="800" b="0" i="0" u="none" strike="noStrike" dirty="0">
                        <a:solidFill>
                          <a:srgbClr val="000000"/>
                        </a:solidFill>
                        <a:effectLst/>
                        <a:latin typeface="ＭＳ 明朝" panose="02020609040205080304" pitchFamily="17" charset="-128"/>
                        <a:ea typeface="ＭＳ 明朝" panose="02020609040205080304" pitchFamily="17" charset="-128"/>
                      </a:endParaRPr>
                    </a:p>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また</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分間に電気が発生する回数である心拍数も測定される。</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3022299"/>
                  </a:ext>
                </a:extLst>
              </a:tr>
              <a:tr h="0">
                <a:tc vMerge="1">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生活習慣病</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食事や運動、休養、喫煙、飲酒などの生活習慣が深く関与し、それらが発症の要因となる疾患の総称。重篤な疾患の要因となる。</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398612"/>
                  </a:ext>
                </a:extLst>
              </a:tr>
              <a:tr h="0">
                <a:tc vMerge="1">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積極的支援</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特定健康診査の結果により、生活習慣病の発症リスクがより高い者に対して行われる保健指導。</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動機付け支援</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の内容に加え、対象者が主体的に生活習慣の改善を継続できるよう、面接、電話等を用いて、</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カ月以上の定期的･継続的な支援を行う。</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5678556"/>
                  </a:ext>
                </a:extLst>
              </a:tr>
              <a:tr h="0">
                <a:tc rowSpan="4">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た行</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中性脂肪</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肉や魚･食用油など食品中の脂質や、体脂肪の大部分を占める物質。単に脂肪とも呼ばれる。</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8667533"/>
                  </a:ext>
                </a:extLst>
              </a:tr>
              <a:tr h="0">
                <a:tc vMerge="1">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動機付け支援</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特定健康診査の結果により、生活習慣病の発症リスクが高い者に対して行われる保健指導。医師･保健師･管理栄養士等による個別、またはグループ面接により、対象者に合わせた行動計画の策定と保健指導が行われる。初回の保健指導修了後、対象者は行動計画を実践し、</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カ月経過後に面接、電話等で結果の確認と評価を行う。</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488044"/>
                  </a:ext>
                </a:extLst>
              </a:tr>
              <a:tr h="0">
                <a:tc vMerge="1">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特定健康診査</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20</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月から開始された、生活習慣病予防のためのメタボリックシンドロームに着目した健康診査のこと。特定健診。</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74</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歳の医療保険加入者を対象とする。</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9363828"/>
                  </a:ext>
                </a:extLst>
              </a:tr>
              <a:tr h="0">
                <a:tc vMerge="1">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特定保健指導</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特定健康診査の結果により、生活習慣病の発症リスクが高く、生活改善により生活習慣病の予防効果が期待できる人に対して行う保健指導のこと。特定保健指導対象者の選定方法により</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動機付け支援</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積極的支援</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に該当した人に対し実施される。</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5025220"/>
                  </a:ext>
                </a:extLst>
              </a:tr>
              <a:tr h="0">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な行</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尿酸</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食べ物に含まれるプリン体という物質が肝臓で分解されてできる、体には必要のない老廃物。主に腎臓からの尿に交じって体外に排出される。</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0618593"/>
                  </a:ext>
                </a:extLst>
              </a:tr>
              <a:tr h="0">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は行</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標準化死亡比</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標準化死亡比は、基準死亡率</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人口</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10</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万対の死亡数</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を対象地域に当てはめた場合に、計算により求められる期待される死亡数と実際に観察された死亡数とを比較するものである。我が国の平均を</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100</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としており、標準化死亡比が</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100</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以上の場合は我が国の平均より死亡率が多いと判断され、</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100</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以下の場合は死亡率が低いと判断される。</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5112925"/>
                  </a:ext>
                </a:extLst>
              </a:tr>
            </a:tbl>
          </a:graphicData>
        </a:graphic>
      </p:graphicFrame>
    </p:spTree>
    <p:extLst>
      <p:ext uri="{BB962C8B-B14F-4D97-AF65-F5344CB8AC3E}">
        <p14:creationId xmlns:p14="http://schemas.microsoft.com/office/powerpoint/2010/main" val="20110088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7FE90D4-230E-FA91-0495-2E3E2C08F17C}"/>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z="1000" smtClean="0"/>
              <a:pPr/>
              <a:t>90</a:t>
            </a:fld>
            <a:endParaRPr lang="ja-JP" altLang="en-US" sz="1000" dirty="0"/>
          </a:p>
        </p:txBody>
      </p:sp>
      <p:graphicFrame>
        <p:nvGraphicFramePr>
          <p:cNvPr id="4" name="表 3">
            <a:extLst>
              <a:ext uri="{FF2B5EF4-FFF2-40B4-BE49-F238E27FC236}">
                <a16:creationId xmlns:a16="http://schemas.microsoft.com/office/drawing/2014/main" id="{4C2DB482-03B0-FBFD-FD3A-D5BE147571E8}"/>
              </a:ext>
            </a:extLst>
          </p:cNvPr>
          <p:cNvGraphicFramePr>
            <a:graphicFrameLocks noGrp="1"/>
          </p:cNvGraphicFramePr>
          <p:nvPr>
            <p:extLst>
              <p:ext uri="{D42A27DB-BD31-4B8C-83A1-F6EECF244321}">
                <p14:modId xmlns:p14="http://schemas.microsoft.com/office/powerpoint/2010/main" val="1379154278"/>
              </p:ext>
            </p:extLst>
          </p:nvPr>
        </p:nvGraphicFramePr>
        <p:xfrm>
          <a:off x="215751" y="755576"/>
          <a:ext cx="6084000" cy="6435840"/>
        </p:xfrm>
        <a:graphic>
          <a:graphicData uri="http://schemas.openxmlformats.org/drawingml/2006/table">
            <a:tbl>
              <a:tblPr/>
              <a:tblGrid>
                <a:gridCol w="360000">
                  <a:extLst>
                    <a:ext uri="{9D8B030D-6E8A-4147-A177-3AD203B41FA5}">
                      <a16:colId xmlns:a16="http://schemas.microsoft.com/office/drawing/2014/main" val="3799559096"/>
                    </a:ext>
                  </a:extLst>
                </a:gridCol>
                <a:gridCol w="1620000">
                  <a:extLst>
                    <a:ext uri="{9D8B030D-6E8A-4147-A177-3AD203B41FA5}">
                      <a16:colId xmlns:a16="http://schemas.microsoft.com/office/drawing/2014/main" val="1954866544"/>
                    </a:ext>
                  </a:extLst>
                </a:gridCol>
                <a:gridCol w="4104000">
                  <a:extLst>
                    <a:ext uri="{9D8B030D-6E8A-4147-A177-3AD203B41FA5}">
                      <a16:colId xmlns:a16="http://schemas.microsoft.com/office/drawing/2014/main" val="756793826"/>
                    </a:ext>
                  </a:extLst>
                </a:gridCol>
              </a:tblGrid>
              <a:tr h="0">
                <a:tc gridSpan="2">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用語</a:t>
                      </a: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説明</a:t>
                      </a:r>
                    </a:p>
                  </a:txBody>
                  <a:tcPr marL="36000" marR="36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9375838"/>
                  </a:ext>
                </a:extLst>
              </a:tr>
              <a:tr h="0">
                <a:tc rowSpan="2">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腹囲</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へその高さで計る腰回りの大きさ。内臓脂肪の蓄積の目安とされ、メタボリックシンドロームを診断する指標のひとつ。</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3940"/>
                  </a:ext>
                </a:extLst>
              </a:tr>
              <a:tr h="0">
                <a:tc vMerge="1">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フレイル</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フレイルとは、健康な状態と要介護状態の中間の段階をさす。</a:t>
                      </a:r>
                      <a:endParaRPr lang="en-US" altLang="ja-JP" sz="800" b="0" i="0" u="none" strike="noStrike" dirty="0">
                        <a:solidFill>
                          <a:srgbClr val="000000"/>
                        </a:solidFill>
                        <a:effectLst/>
                        <a:latin typeface="ＭＳ 明朝" panose="02020609040205080304" pitchFamily="17" charset="-128"/>
                        <a:ea typeface="ＭＳ 明朝" panose="02020609040205080304" pitchFamily="17" charset="-128"/>
                      </a:endParaRPr>
                    </a:p>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齢を重ねていくと、心身や社会性などの面でダメージを受けたときに回復できる力が低下し、これによって健康に過ごせていた状態から、生活を送るために支援を受けなければならない要介護状態に変化していく。</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4219570"/>
                  </a:ext>
                </a:extLst>
              </a:tr>
              <a:tr h="0">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ま行</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メタボリックシンドローム</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内臓脂肪型肥満に高血圧、高血糖、脂質代謝異常が組み合わさり、心臓病や脳卒中などの動脈硬化性疾患を招きやすい状態。内臓脂肪型肥満</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内臓肥満･腹部肥満</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に加えて、血圧･血糖･脂質の基準のうち</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つ以上に該当する状態を</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メタボリックシンドローム</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つのみ該当する状態を</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メタボリックシンドローム予備群</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という。</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5913689"/>
                  </a:ext>
                </a:extLst>
              </a:tr>
              <a:tr h="0">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や行</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有所見</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検査の結果、何らかの異常</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検査基準値を上回っている等</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が認められたことをいう。</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1486762"/>
                  </a:ext>
                </a:extLst>
              </a:tr>
              <a:tr h="0">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ら行</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レセプト</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診療報酬明細書の通称。</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8289578"/>
                  </a:ext>
                </a:extLst>
              </a:tr>
              <a:tr h="0">
                <a:tc rowSpan="9">
                  <a:txBody>
                    <a:bodyPr/>
                    <a:lstStyle/>
                    <a:p>
                      <a:pPr algn="ctr"/>
                      <a:r>
                        <a:rPr kumimoji="1" lang="en-US" altLang="ja-JP" sz="900" dirty="0">
                          <a:latin typeface="ＭＳ 明朝" panose="02020609040205080304" pitchFamily="17" charset="-128"/>
                          <a:ea typeface="ＭＳ 明朝" panose="02020609040205080304" pitchFamily="17" charset="-128"/>
                        </a:rPr>
                        <a:t>A</a:t>
                      </a:r>
                      <a:r>
                        <a:rPr kumimoji="1" lang="ja-JP" altLang="en-US" sz="900" dirty="0">
                          <a:latin typeface="ＭＳ 明朝" panose="02020609040205080304" pitchFamily="17" charset="-128"/>
                          <a:ea typeface="ＭＳ 明朝" panose="02020609040205080304" pitchFamily="17" charset="-128"/>
                        </a:rPr>
                        <a:t>～</a:t>
                      </a:r>
                      <a:r>
                        <a:rPr kumimoji="1" lang="en-US" altLang="ja-JP" sz="900" dirty="0">
                          <a:latin typeface="ＭＳ 明朝" panose="02020609040205080304" pitchFamily="17" charset="-128"/>
                          <a:ea typeface="ＭＳ 明朝" panose="02020609040205080304" pitchFamily="17" charset="-128"/>
                        </a:rPr>
                        <a:t>Z</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sz="900" b="0" i="0" u="none" strike="noStrike" dirty="0">
                          <a:solidFill>
                            <a:schemeClr val="tx1"/>
                          </a:solidFill>
                          <a:effectLst/>
                          <a:latin typeface="ＭＳ 明朝" panose="02020609040205080304" pitchFamily="17" charset="-128"/>
                          <a:ea typeface="ＭＳ 明朝" panose="02020609040205080304" pitchFamily="17" charset="-128"/>
                        </a:rPr>
                        <a:t>AST/ALT</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AST(GOT</a:t>
                      </a: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ともいう</a:t>
                      </a: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は、心臓、筋肉、肝臓に多く存在する酵素である。</a:t>
                      </a: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ALT(GPT</a:t>
                      </a: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ともいう</a:t>
                      </a: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は、肝臓に多く存在する酵素である。</a:t>
                      </a:r>
                    </a:p>
                    <a:p>
                      <a:pPr algn="l" fontAlgn="ct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数値が高い場合は急性肝炎、慢性肝炎、脂肪肝、肝臓がん、アルコール性肝炎などが疑われる。</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3742692"/>
                  </a:ext>
                </a:extLst>
              </a:tr>
              <a:tr h="0">
                <a:tc vMerge="1">
                  <a:txBody>
                    <a:bodyPr/>
                    <a:lstStyle/>
                    <a:p>
                      <a:endParaRPr kumimoji="1" lang="ja-JP" altLang="en-US"/>
                    </a:p>
                  </a:txBody>
                  <a:tcPr/>
                </a:tc>
                <a:tc>
                  <a:txBody>
                    <a:bodyPr/>
                    <a:lstStyle/>
                    <a:p>
                      <a:pPr algn="l" fontAlgn="ctr"/>
                      <a:r>
                        <a:rPr lang="en-US" sz="900" b="0" i="0" u="none" strike="noStrike" dirty="0">
                          <a:solidFill>
                            <a:srgbClr val="000000"/>
                          </a:solidFill>
                          <a:effectLst/>
                          <a:latin typeface="ＭＳ 明朝" panose="02020609040205080304" pitchFamily="17" charset="-128"/>
                          <a:ea typeface="ＭＳ 明朝" panose="02020609040205080304" pitchFamily="17" charset="-128"/>
                        </a:rPr>
                        <a:t>BMI</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体重</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(kg)]÷[</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身長</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(m)</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の</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乗</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で算出される値で、</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Body Mass Index</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の略。肥満や低体重</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やせ</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の判定に用いる体格指数のこと。</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0883254"/>
                  </a:ext>
                </a:extLst>
              </a:tr>
              <a:tr h="0">
                <a:tc vMerge="1">
                  <a:txBody>
                    <a:bodyPr/>
                    <a:lstStyle/>
                    <a:p>
                      <a:endParaRPr kumimoji="1" lang="ja-JP" altLang="en-US"/>
                    </a:p>
                  </a:txBody>
                  <a:tcPr/>
                </a:tc>
                <a:tc>
                  <a:txBody>
                    <a:bodyPr/>
                    <a:lstStyle/>
                    <a:p>
                      <a:pPr algn="l" fontAlgn="ctr"/>
                      <a:r>
                        <a:rPr lang="en-US" sz="900" b="0" i="0" u="none" strike="noStrike" dirty="0">
                          <a:solidFill>
                            <a:srgbClr val="000000"/>
                          </a:solidFill>
                          <a:effectLst/>
                          <a:latin typeface="ＭＳ 明朝" panose="02020609040205080304" pitchFamily="17" charset="-128"/>
                          <a:ea typeface="ＭＳ 明朝" panose="02020609040205080304" pitchFamily="17" charset="-128"/>
                        </a:rPr>
                        <a:t>eGFR</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腎臓機能を示す指標で、クレアチニン値を性別、年齢で補正して算出する。腎臓の中にある毛細血管の集合体である</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糸球体</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が</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分間にどれくらいの血液を濾過して尿を作れるかを示す値。</a:t>
                      </a:r>
                      <a:endParaRPr lang="en-US" altLang="ja-JP" sz="8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数値が低いと腎臓の機能が低下していることを意味する。</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9468022"/>
                  </a:ext>
                </a:extLst>
              </a:tr>
              <a:tr h="0">
                <a:tc vMerge="1">
                  <a:txBody>
                    <a:bodyPr/>
                    <a:lstStyle/>
                    <a:p>
                      <a:endParaRPr kumimoji="1" lang="ja-JP" altLang="en-US"/>
                    </a:p>
                  </a:txBody>
                  <a:tcPr/>
                </a:tc>
                <a:tc>
                  <a:txBody>
                    <a:bodyPr/>
                    <a:lstStyle/>
                    <a:p>
                      <a:pPr algn="l" fontAlgn="ctr"/>
                      <a:r>
                        <a:rPr lang="en-US" sz="900" b="0" i="0" u="none" strike="noStrike" dirty="0">
                          <a:solidFill>
                            <a:srgbClr val="000000"/>
                          </a:solidFill>
                          <a:effectLst/>
                          <a:latin typeface="ＭＳ 明朝" panose="02020609040205080304" pitchFamily="17" charset="-128"/>
                          <a:ea typeface="ＭＳ 明朝" panose="02020609040205080304" pitchFamily="17" charset="-128"/>
                        </a:rPr>
                        <a:t>HbA1c</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ブドウ糖と血液中のヘモグロビンが結びついたもので、過去</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カ月の平均的な血糖の状態を示す検査に使用される。</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03268"/>
                  </a:ext>
                </a:extLst>
              </a:tr>
              <a:tr h="0">
                <a:tc vMerge="1">
                  <a:txBody>
                    <a:bodyPr/>
                    <a:lstStyle/>
                    <a:p>
                      <a:endParaRPr kumimoji="1" lang="ja-JP" altLang="en-US"/>
                    </a:p>
                  </a:txBody>
                  <a:tcPr/>
                </a:tc>
                <a:tc>
                  <a:txBody>
                    <a:bodyPr/>
                    <a:lstStyle/>
                    <a:p>
                      <a:pPr algn="l"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HDL</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コレステロール</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余分なコレステロールを回収して肝臓に運び、動脈硬化を抑える。善玉コレステロール。</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3853870"/>
                  </a:ext>
                </a:extLst>
              </a:tr>
              <a:tr h="0">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p>
                      <a:pPr algn="l" fontAlgn="ctr"/>
                      <a:r>
                        <a:rPr lang="en-US" sz="900" b="0" i="0" u="none" strike="noStrike" dirty="0">
                          <a:solidFill>
                            <a:srgbClr val="000000"/>
                          </a:solidFill>
                          <a:effectLst/>
                          <a:latin typeface="ＭＳ 明朝" panose="02020609040205080304" pitchFamily="17" charset="-128"/>
                          <a:ea typeface="ＭＳ 明朝" panose="02020609040205080304" pitchFamily="17" charset="-128"/>
                        </a:rPr>
                        <a:t>ICT</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Information and Communications Technology(</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インフォメーションアンドコミュニケーションテクノロジー／情報通信技術</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の略。コンピュータやデータ通信に関する技術をまとめた呼び方。</a:t>
                      </a:r>
                      <a:endParaRPr lang="en-US" altLang="ja-JP" sz="800" b="0" i="0" u="none" strike="noStrike" dirty="0">
                        <a:solidFill>
                          <a:srgbClr val="000000"/>
                        </a:solidFill>
                        <a:effectLst/>
                        <a:latin typeface="ＭＳ 明朝" panose="02020609040205080304" pitchFamily="17" charset="-128"/>
                        <a:ea typeface="ＭＳ 明朝" panose="02020609040205080304" pitchFamily="17" charset="-128"/>
                      </a:endParaRPr>
                    </a:p>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特定保健指導においてもその活用が推進されており、代表的なツールとしては、</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Web</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会議システムやスマートフォンアプリ、</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Web</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アプリ等が挙げられる。</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9908936"/>
                  </a:ext>
                </a:extLst>
              </a:tr>
              <a:tr h="0">
                <a:tc vMerge="1">
                  <a:txBody>
                    <a:bodyPr/>
                    <a:lstStyle/>
                    <a:p>
                      <a:endParaRPr kumimoji="1" lang="ja-JP" altLang="en-US"/>
                    </a:p>
                  </a:txBody>
                  <a:tcPr/>
                </a:tc>
                <a:tc>
                  <a:txBody>
                    <a:bodyPr/>
                    <a:lstStyle/>
                    <a:p>
                      <a:pPr algn="l" fontAlgn="ctr"/>
                      <a:r>
                        <a:rPr lang="en-US" sz="900" b="0" i="0" u="none" strike="noStrike" dirty="0">
                          <a:solidFill>
                            <a:srgbClr val="000000"/>
                          </a:solidFill>
                          <a:effectLst/>
                          <a:latin typeface="ＭＳ 明朝" panose="02020609040205080304" pitchFamily="17" charset="-128"/>
                          <a:ea typeface="ＭＳ 明朝" panose="02020609040205080304" pitchFamily="17" charset="-128"/>
                        </a:rPr>
                        <a:t>KDB</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国保データベース</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(KDB)</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システム</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とは、国保保険者や後期高齢者医療広域連合における保健事業の計画の作成や実施を支援するため、健診･保健指導、医療、介護の各種データを併せて分析できるシステムのこと。</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217037"/>
                  </a:ext>
                </a:extLst>
              </a:tr>
              <a:tr h="0">
                <a:tc vMerge="1">
                  <a:txBody>
                    <a:bodyPr/>
                    <a:lstStyle/>
                    <a:p>
                      <a:endParaRPr kumimoji="1" lang="ja-JP" altLang="en-US"/>
                    </a:p>
                  </a:txBody>
                  <a:tcPr/>
                </a:tc>
                <a:tc>
                  <a:txBody>
                    <a:bodyPr/>
                    <a:lstStyle/>
                    <a:p>
                      <a:pPr algn="l"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LDL</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コレステロール</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肝臓で作られたコレステロールを全身へ運ぶ役割を担っており、増えすぎると動脈硬化を起こして心筋梗塞や脳梗塞を発症させる。悪玉コレステロール。</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497797"/>
                  </a:ext>
                </a:extLst>
              </a:tr>
              <a:tr h="0">
                <a:tc vMerge="1">
                  <a:txBody>
                    <a:bodyPr/>
                    <a:lstStyle/>
                    <a:p>
                      <a:endParaRPr kumimoji="1" lang="ja-JP" altLang="en-US"/>
                    </a:p>
                  </a:txBody>
                  <a:tcPr/>
                </a:tc>
                <a:tc>
                  <a:txBody>
                    <a:bodyPr/>
                    <a:lstStyle/>
                    <a:p>
                      <a:pPr algn="l" fontAlgn="ctr"/>
                      <a:r>
                        <a:rPr lang="en-US" sz="900" b="0" i="0" u="none" strike="noStrike" dirty="0">
                          <a:solidFill>
                            <a:srgbClr val="000000"/>
                          </a:solidFill>
                          <a:effectLst/>
                          <a:latin typeface="ＭＳ 明朝" panose="02020609040205080304" pitchFamily="17" charset="-128"/>
                          <a:ea typeface="ＭＳ 明朝" panose="02020609040205080304" pitchFamily="17" charset="-128"/>
                        </a:rPr>
                        <a:t>non-HDL</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コレステロール</a:t>
                      </a:r>
                      <a:endParaRPr 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総コレステロールから</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HDL</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コレステロールを減じたもの。数値が高いと、動脈硬化、脂質代謝異常、甲状腺機能低下症、家族性高脂血症などが疑われる。</a:t>
                      </a:r>
                      <a:endParaRPr lang="en-US" altLang="ja-JP" sz="8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低い場合は、栄養吸収障害、低</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β</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リポたんぱく血症、肝硬変などが疑われる。</a:t>
                      </a:r>
                    </a:p>
                  </a:txBody>
                  <a:tcPr marL="36000" marR="36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4607080"/>
                  </a:ext>
                </a:extLst>
              </a:tr>
            </a:tbl>
          </a:graphicData>
        </a:graphic>
      </p:graphicFrame>
    </p:spTree>
    <p:extLst>
      <p:ext uri="{BB962C8B-B14F-4D97-AF65-F5344CB8AC3E}">
        <p14:creationId xmlns:p14="http://schemas.microsoft.com/office/powerpoint/2010/main" val="4160391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790969"/>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rtlCol="0">
        <a:spAutoFit/>
      </a:bodyPr>
      <a:lstStyle>
        <a:defPPr>
          <a:defRPr sz="1200" dirty="0" smtClean="0">
            <a:latin typeface="ＭＳ 明朝" panose="02020609040205080304" pitchFamily="17" charset="-128"/>
            <a:ea typeface="ＭＳ 明朝" panose="02020609040205080304" pitchFamily="17" charset="-128"/>
          </a:defRPr>
        </a:defPPr>
      </a:lstStyle>
    </a:txDef>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rtlCol="0">
        <a:spAutoFit/>
      </a:bodyPr>
      <a:lstStyle>
        <a:defPPr>
          <a:defRPr sz="1200" dirty="0" smtClean="0">
            <a:latin typeface="ＭＳ 明朝" panose="02020609040205080304" pitchFamily="17" charset="-128"/>
            <a:ea typeface="ＭＳ 明朝" panose="02020609040205080304" pitchFamily="17" charset="-128"/>
          </a:defRPr>
        </a:defPPr>
      </a:lstStyle>
    </a:txDef>
  </a:objectDefaults>
  <a:extraClrScheme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rtlCol="0">
        <a:spAutoFit/>
      </a:bodyPr>
      <a:lstStyle>
        <a:defPPr>
          <a:defRPr sz="1200" dirty="0" smtClean="0">
            <a:latin typeface="ＭＳ 明朝" panose="02020609040205080304" pitchFamily="17" charset="-128"/>
            <a:ea typeface="ＭＳ 明朝" panose="02020609040205080304" pitchFamily="17" charset="-128"/>
          </a:defRPr>
        </a:defPPr>
      </a:lstStyle>
    </a:tx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EA1C25C30CB3B4FBDCC737A4E18F43F" ma:contentTypeVersion="17" ma:contentTypeDescription="新しいドキュメントを作成します。" ma:contentTypeScope="" ma:versionID="c167a2f42aabaf7dfd78900845d38e01">
  <xsd:schema xmlns:xsd="http://www.w3.org/2001/XMLSchema" xmlns:xs="http://www.w3.org/2001/XMLSchema" xmlns:p="http://schemas.microsoft.com/office/2006/metadata/properties" xmlns:ns2="6a9966ad-29ce-4c36-ba10-cd1c0bd6ce2d" xmlns:ns3="3669ed11-bdee-4ccf-9b05-46431c10af33" targetNamespace="http://schemas.microsoft.com/office/2006/metadata/properties" ma:root="true" ma:fieldsID="de350f5e05477bb22275eeae8283cea1" ns2:_="" ns3:_="">
    <xsd:import namespace="6a9966ad-29ce-4c36-ba10-cd1c0bd6ce2d"/>
    <xsd:import namespace="3669ed11-bdee-4ccf-9b05-46431c10af3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3:SharedWithUsers" minOccurs="0"/>
                <xsd:element ref="ns3:SharedWithDetails"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9966ad-29ce-4c36-ba10-cd1c0bd6ce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ac3943ee-3d5b-4c7a-89b2-b9df4122423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69ed11-bdee-4ccf-9b05-46431c10af33"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273986b8-1886-4dfd-a8ff-4960c1c19dca}" ma:internalName="TaxCatchAll" ma:showField="CatchAllData" ma:web="3669ed11-bdee-4ccf-9b05-46431c10af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a9966ad-29ce-4c36-ba10-cd1c0bd6ce2d">
      <Terms xmlns="http://schemas.microsoft.com/office/infopath/2007/PartnerControls"/>
    </lcf76f155ced4ddcb4097134ff3c332f>
    <TaxCatchAll xmlns="3669ed11-bdee-4ccf-9b05-46431c10af33" xsi:nil="true"/>
  </documentManagement>
</p:properties>
</file>

<file path=customXml/itemProps1.xml><?xml version="1.0" encoding="utf-8"?>
<ds:datastoreItem xmlns:ds="http://schemas.openxmlformats.org/officeDocument/2006/customXml" ds:itemID="{5C470469-5383-46C6-AE2A-4EF0B3111C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9966ad-29ce-4c36-ba10-cd1c0bd6ce2d"/>
    <ds:schemaRef ds:uri="3669ed11-bdee-4ccf-9b05-46431c10af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9FAE7F-9FEE-4912-96DF-C4E101E7DC7E}">
  <ds:schemaRefs>
    <ds:schemaRef ds:uri="http://schemas.microsoft.com/sharepoint/v3/contenttype/forms"/>
  </ds:schemaRefs>
</ds:datastoreItem>
</file>

<file path=customXml/itemProps3.xml><?xml version="1.0" encoding="utf-8"?>
<ds:datastoreItem xmlns:ds="http://schemas.openxmlformats.org/officeDocument/2006/customXml" ds:itemID="{C8B6A68E-ED5C-4C4A-B665-647EB5D048D1}">
  <ds:schemaRefs>
    <ds:schemaRef ds:uri="http://purl.org/dc/elements/1.1/"/>
    <ds:schemaRef ds:uri="http://schemas.microsoft.com/office/2006/documentManagement/types"/>
    <ds:schemaRef ds:uri="http://schemas.microsoft.com/office/2006/metadata/properties"/>
    <ds:schemaRef ds:uri="6a9966ad-29ce-4c36-ba10-cd1c0bd6ce2d"/>
    <ds:schemaRef ds:uri="http://purl.org/dc/dcmitype/"/>
    <ds:schemaRef ds:uri="3669ed11-bdee-4ccf-9b05-46431c10af33"/>
    <ds:schemaRef ds:uri="http://schemas.openxmlformats.org/package/2006/metadata/core-properti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26393</Words>
  <Application>Microsoft Office PowerPoint</Application>
  <PresentationFormat>ユーザー設定</PresentationFormat>
  <Paragraphs>2845</Paragraphs>
  <Slides>92</Slides>
  <Notes>16</Notes>
  <HiddenSlides>0</HiddenSlides>
  <MMClips>0</MMClips>
  <ScaleCrop>false</ScaleCrop>
  <HeadingPairs>
    <vt:vector size="6" baseType="variant">
      <vt:variant>
        <vt:lpstr>使用されているフォント</vt:lpstr>
      </vt:variant>
      <vt:variant>
        <vt:i4>8</vt:i4>
      </vt:variant>
      <vt:variant>
        <vt:lpstr>テーマ</vt:lpstr>
      </vt:variant>
      <vt:variant>
        <vt:i4>4</vt:i4>
      </vt:variant>
      <vt:variant>
        <vt:lpstr>スライド タイトル</vt:lpstr>
      </vt:variant>
      <vt:variant>
        <vt:i4>92</vt:i4>
      </vt:variant>
    </vt:vector>
  </HeadingPairs>
  <TitlesOfParts>
    <vt:vector size="104" baseType="lpstr">
      <vt:lpstr>ＭＳ Ｐゴシック</vt:lpstr>
      <vt:lpstr>ＭＳ Ｐ明朝</vt:lpstr>
      <vt:lpstr>ＭＳ 明朝</vt:lpstr>
      <vt:lpstr>游ゴシック</vt:lpstr>
      <vt:lpstr>Arial</vt:lpstr>
      <vt:lpstr>Calibri</vt:lpstr>
      <vt:lpstr>Calibri Light</vt:lpstr>
      <vt:lpstr>Century Schoolbook</vt:lpstr>
      <vt:lpstr>デザインの設定</vt:lpstr>
      <vt:lpstr>1_デザインの設定</vt:lpstr>
      <vt:lpstr>Office テーマ</vt:lpstr>
      <vt:lpstr>2_デザインの設定</vt:lpstr>
      <vt:lpstr>高根沢町国民健康保険 第3期データヘルス計画及び 第4期特定健康診査等実施計画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2022-06-16T02:28:10Z</cp:lastPrinted>
  <dcterms:created xsi:type="dcterms:W3CDTF">2012-08-31T02:19:12Z</dcterms:created>
  <dcterms:modified xsi:type="dcterms:W3CDTF">2024-03-12T06:31:01Z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0x0101009EA1C25C30CB3B4FBDCC737A4E18F43F</vt:lpwstr>
  </property>
  <property fmtid="{D5CDD505-2E9C-101B-9397-08002B2CF9AE}" pid="3" name="MediaServiceImageTags">
    <vt:lpwstr/>
  </property>
</Properties>
</file>